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3" r:id="rId2"/>
    <p:sldId id="295" r:id="rId3"/>
    <p:sldId id="296" r:id="rId4"/>
    <p:sldId id="297" r:id="rId5"/>
    <p:sldId id="302" r:id="rId6"/>
    <p:sldId id="298" r:id="rId7"/>
    <p:sldId id="303" r:id="rId8"/>
    <p:sldId id="299" r:id="rId9"/>
    <p:sldId id="304" r:id="rId10"/>
    <p:sldId id="305" r:id="rId11"/>
    <p:sldId id="301" r:id="rId12"/>
    <p:sldId id="300" r:id="rId13"/>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FFFFCC"/>
    <a:srgbClr val="FFCC66"/>
    <a:srgbClr val="CC66FF"/>
    <a:srgbClr val="E6E6E6"/>
    <a:srgbClr val="000066"/>
    <a:srgbClr val="003399"/>
    <a:srgbClr val="6CA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4204" autoAdjust="0"/>
  </p:normalViewPr>
  <p:slideViewPr>
    <p:cSldViewPr>
      <p:cViewPr>
        <p:scale>
          <a:sx n="66" d="100"/>
          <a:sy n="66" d="100"/>
        </p:scale>
        <p:origin x="103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8086288E-4D73-406A-94B3-5BE877E6F68F}" type="datetimeFigureOut">
              <a:rPr lang="en-US" smtClean="0"/>
              <a:t>4/9/2024</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3B7DE00E-B41D-48D4-94F7-B7BCBD75E3E4}" type="slidenum">
              <a:rPr lang="en-US" smtClean="0"/>
              <a:t>‹#›</a:t>
            </a:fld>
            <a:endParaRPr lang="en-US"/>
          </a:p>
        </p:txBody>
      </p:sp>
    </p:spTree>
    <p:extLst>
      <p:ext uri="{BB962C8B-B14F-4D97-AF65-F5344CB8AC3E}">
        <p14:creationId xmlns:p14="http://schemas.microsoft.com/office/powerpoint/2010/main" val="618520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7DE00E-B41D-48D4-94F7-B7BCBD75E3E4}" type="slidenum">
              <a:rPr lang="en-US" smtClean="0"/>
              <a:t>10</a:t>
            </a:fld>
            <a:endParaRPr lang="en-US"/>
          </a:p>
        </p:txBody>
      </p:sp>
    </p:spTree>
    <p:extLst>
      <p:ext uri="{BB962C8B-B14F-4D97-AF65-F5344CB8AC3E}">
        <p14:creationId xmlns:p14="http://schemas.microsoft.com/office/powerpoint/2010/main" val="617887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06" name="AutoShape 34"/>
          <p:cNvSpPr>
            <a:spLocks noChangeArrowheads="1"/>
          </p:cNvSpPr>
          <p:nvPr/>
        </p:nvSpPr>
        <p:spPr bwMode="gray">
          <a:xfrm flipH="1">
            <a:off x="684213" y="4494213"/>
            <a:ext cx="647700" cy="444500"/>
          </a:xfrm>
          <a:prstGeom prst="homePlate">
            <a:avLst>
              <a:gd name="adj" fmla="val 36429"/>
            </a:avLst>
          </a:prstGeom>
          <a:gradFill rotWithShape="1">
            <a:gsLst>
              <a:gs pos="0">
                <a:schemeClr val="accent2"/>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AutoShape 38"/>
          <p:cNvSpPr>
            <a:spLocks noChangeArrowheads="1"/>
          </p:cNvSpPr>
          <p:nvPr/>
        </p:nvSpPr>
        <p:spPr bwMode="gray">
          <a:xfrm flipH="1">
            <a:off x="914400" y="4495800"/>
            <a:ext cx="647700" cy="449263"/>
          </a:xfrm>
          <a:prstGeom prst="homePlate">
            <a:avLst>
              <a:gd name="adj" fmla="val 36042"/>
            </a:avLst>
          </a:prstGeom>
          <a:gradFill rotWithShape="1">
            <a:gsLst>
              <a:gs pos="0">
                <a:schemeClr val="accent2"/>
              </a:gs>
              <a:gs pos="100000">
                <a:schemeClr val="tx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20" name="Group 48"/>
          <p:cNvGrpSpPr>
            <a:grpSpLocks/>
          </p:cNvGrpSpPr>
          <p:nvPr/>
        </p:nvGrpSpPr>
        <p:grpSpPr bwMode="auto">
          <a:xfrm>
            <a:off x="1204913" y="4495800"/>
            <a:ext cx="7939087" cy="471488"/>
            <a:chOff x="759" y="2832"/>
            <a:chExt cx="5001" cy="297"/>
          </a:xfrm>
        </p:grpSpPr>
        <p:sp>
          <p:nvSpPr>
            <p:cNvPr id="3114" name="Rectangle 42"/>
            <p:cNvSpPr>
              <a:spLocks noChangeArrowheads="1"/>
            </p:cNvSpPr>
            <p:nvPr userDrawn="1"/>
          </p:nvSpPr>
          <p:spPr bwMode="gray">
            <a:xfrm>
              <a:off x="953" y="2832"/>
              <a:ext cx="4807" cy="297"/>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6" name="AutoShape 44"/>
            <p:cNvSpPr>
              <a:spLocks noChangeArrowheads="1"/>
            </p:cNvSpPr>
            <p:nvPr userDrawn="1"/>
          </p:nvSpPr>
          <p:spPr bwMode="gray">
            <a:xfrm flipH="1">
              <a:off x="759" y="2832"/>
              <a:ext cx="393" cy="288"/>
            </a:xfrm>
            <a:prstGeom prst="homePlate">
              <a:avLst>
                <a:gd name="adj" fmla="val 34115"/>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4" name="Rectangle 2"/>
          <p:cNvSpPr>
            <a:spLocks noGrp="1" noChangeArrowheads="1"/>
          </p:cNvSpPr>
          <p:nvPr>
            <p:ph type="ctrTitle"/>
          </p:nvPr>
        </p:nvSpPr>
        <p:spPr bwMode="gray">
          <a:xfrm>
            <a:off x="685800" y="3033713"/>
            <a:ext cx="7239000" cy="1371600"/>
          </a:xfrm>
          <a:effectLst>
            <a:outerShdw dist="28398" dir="1593903" algn="ctr" rotWithShape="0">
              <a:schemeClr val="bg1"/>
            </a:outerShdw>
          </a:effectLst>
        </p:spPr>
        <p:txBody>
          <a:bodyPr/>
          <a:lstStyle>
            <a:lvl1pPr algn="l">
              <a:defRPr sz="4000"/>
            </a:lvl1pPr>
          </a:lstStyle>
          <a:p>
            <a:pPr lvl="0"/>
            <a:r>
              <a:rPr lang="en-US" altLang="en-US" noProof="0" smtClean="0"/>
              <a:t>Click to edit Master title style</a:t>
            </a:r>
          </a:p>
        </p:txBody>
      </p:sp>
      <p:sp>
        <p:nvSpPr>
          <p:cNvPr id="3076" name="Rectangle 4"/>
          <p:cNvSpPr>
            <a:spLocks noGrp="1" noChangeArrowheads="1"/>
          </p:cNvSpPr>
          <p:nvPr>
            <p:ph type="dt" sz="half" idx="2"/>
          </p:nvPr>
        </p:nvSpPr>
        <p:spPr bwMode="gray">
          <a:xfrm>
            <a:off x="457200" y="6553200"/>
            <a:ext cx="2133600" cy="168275"/>
          </a:xfrm>
        </p:spPr>
        <p:txBody>
          <a:bodyPr/>
          <a:lstStyle>
            <a:lvl1pPr>
              <a:defRPr sz="1400">
                <a:effectLst/>
                <a:latin typeface="Times New Roman" panose="02020603050405020304" pitchFamily="18" charset="0"/>
              </a:defRPr>
            </a:lvl1pPr>
          </a:lstStyle>
          <a:p>
            <a:endParaRPr lang="en-US" altLang="en-US"/>
          </a:p>
        </p:txBody>
      </p:sp>
      <p:sp>
        <p:nvSpPr>
          <p:cNvPr id="3077" name="Rectangle 5"/>
          <p:cNvSpPr>
            <a:spLocks noGrp="1" noChangeArrowheads="1"/>
          </p:cNvSpPr>
          <p:nvPr>
            <p:ph type="ftr" sz="quarter" idx="3"/>
          </p:nvPr>
        </p:nvSpPr>
        <p:spPr bwMode="gray">
          <a:xfrm>
            <a:off x="3124200" y="6553200"/>
            <a:ext cx="2895600" cy="168275"/>
          </a:xfrm>
        </p:spPr>
        <p:txBody>
          <a:bodyPr/>
          <a:lstStyle>
            <a:lvl1pPr algn="ctr">
              <a:defRPr sz="1400">
                <a:effectLst/>
                <a:latin typeface="Times New Roman" panose="02020603050405020304" pitchFamily="18" charset="0"/>
              </a:defRPr>
            </a:lvl1pPr>
          </a:lstStyle>
          <a:p>
            <a:endParaRPr lang="en-US" altLang="en-US"/>
          </a:p>
        </p:txBody>
      </p:sp>
      <p:sp>
        <p:nvSpPr>
          <p:cNvPr id="3078" name="Rectangle 6"/>
          <p:cNvSpPr>
            <a:spLocks noGrp="1" noChangeArrowheads="1"/>
          </p:cNvSpPr>
          <p:nvPr>
            <p:ph type="sldNum" sz="quarter" idx="4"/>
          </p:nvPr>
        </p:nvSpPr>
        <p:spPr bwMode="gray">
          <a:xfrm>
            <a:off x="6553200" y="6553200"/>
            <a:ext cx="2133600" cy="168275"/>
          </a:xfrm>
        </p:spPr>
        <p:txBody>
          <a:bodyPr/>
          <a:lstStyle>
            <a:lvl1pPr algn="r">
              <a:defRPr sz="1400">
                <a:effectLst/>
              </a:defRPr>
            </a:lvl1pPr>
          </a:lstStyle>
          <a:p>
            <a:fld id="{5E147F67-6C1C-4D2F-AC02-91E23DF73E27}" type="slidenum">
              <a:rPr lang="en-US" altLang="en-US"/>
              <a:pPr/>
              <a:t>‹#›</a:t>
            </a:fld>
            <a:endParaRPr lang="en-US" altLang="en-US"/>
          </a:p>
        </p:txBody>
      </p:sp>
      <p:sp>
        <p:nvSpPr>
          <p:cNvPr id="3086" name="Text Box 14"/>
          <p:cNvSpPr txBox="1">
            <a:spLocks noChangeArrowheads="1"/>
          </p:cNvSpPr>
          <p:nvPr/>
        </p:nvSpPr>
        <p:spPr bwMode="black">
          <a:xfrm>
            <a:off x="7302500" y="304800"/>
            <a:ext cx="1460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a:solidFill>
                  <a:schemeClr val="bg1"/>
                </a:solidFill>
                <a:latin typeface="Verdana" panose="020B0604030504040204" pitchFamily="34" charset="0"/>
              </a:rPr>
              <a:t>LOGO</a:t>
            </a:r>
          </a:p>
        </p:txBody>
      </p:sp>
      <p:sp>
        <p:nvSpPr>
          <p:cNvPr id="3075" name="Rectangle 3"/>
          <p:cNvSpPr>
            <a:spLocks noGrp="1" noChangeArrowheads="1"/>
          </p:cNvSpPr>
          <p:nvPr>
            <p:ph type="subTitle" idx="1"/>
          </p:nvPr>
        </p:nvSpPr>
        <p:spPr bwMode="gray">
          <a:xfrm>
            <a:off x="1600200" y="4505325"/>
            <a:ext cx="7543800" cy="381000"/>
          </a:xfrm>
        </p:spPr>
        <p:txBody>
          <a:bodyPr/>
          <a:lstStyle>
            <a:lvl1pPr marL="0" indent="0">
              <a:buFont typeface="Wingdings" panose="05000000000000000000" pitchFamily="2" charset="2"/>
              <a:buNone/>
              <a:defRPr sz="2400">
                <a:solidFill>
                  <a:schemeClr val="bg1"/>
                </a:solidFill>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www.thmemgallery.com</a:t>
            </a:r>
          </a:p>
        </p:txBody>
      </p:sp>
      <p:sp>
        <p:nvSpPr>
          <p:cNvPr id="5" name="Footer Placeholder 4"/>
          <p:cNvSpPr>
            <a:spLocks noGrp="1"/>
          </p:cNvSpPr>
          <p:nvPr>
            <p:ph type="ftr" sz="quarter" idx="11"/>
          </p:nvPr>
        </p:nvSpPr>
        <p:spPr/>
        <p:txBody>
          <a:bodyPr/>
          <a:lstStyle>
            <a:lvl1pPr>
              <a:defRPr/>
            </a:lvl1pPr>
          </a:lstStyle>
          <a:p>
            <a:r>
              <a:rPr lang="en-US" altLang="en-US"/>
              <a:t>Company Logo</a:t>
            </a:r>
          </a:p>
        </p:txBody>
      </p:sp>
      <p:sp>
        <p:nvSpPr>
          <p:cNvPr id="6" name="Slide Number Placeholder 5"/>
          <p:cNvSpPr>
            <a:spLocks noGrp="1"/>
          </p:cNvSpPr>
          <p:nvPr>
            <p:ph type="sldNum" sz="quarter" idx="12"/>
          </p:nvPr>
        </p:nvSpPr>
        <p:spPr/>
        <p:txBody>
          <a:bodyPr/>
          <a:lstStyle>
            <a:lvl1pPr>
              <a:defRPr/>
            </a:lvl1pPr>
          </a:lstStyle>
          <a:p>
            <a:fld id="{E8576895-EF36-4B61-8ECB-D82F25435548}" type="slidenum">
              <a:rPr lang="en-US" altLang="en-US"/>
              <a:pPr/>
              <a:t>‹#›</a:t>
            </a:fld>
            <a:endParaRPr lang="en-US" altLang="en-US"/>
          </a:p>
        </p:txBody>
      </p:sp>
    </p:spTree>
    <p:extLst>
      <p:ext uri="{BB962C8B-B14F-4D97-AF65-F5344CB8AC3E}">
        <p14:creationId xmlns:p14="http://schemas.microsoft.com/office/powerpoint/2010/main" val="41981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202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2023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www.thmemgallery.com</a:t>
            </a:r>
          </a:p>
        </p:txBody>
      </p:sp>
      <p:sp>
        <p:nvSpPr>
          <p:cNvPr id="5" name="Footer Placeholder 4"/>
          <p:cNvSpPr>
            <a:spLocks noGrp="1"/>
          </p:cNvSpPr>
          <p:nvPr>
            <p:ph type="ftr" sz="quarter" idx="11"/>
          </p:nvPr>
        </p:nvSpPr>
        <p:spPr/>
        <p:txBody>
          <a:bodyPr/>
          <a:lstStyle>
            <a:lvl1pPr>
              <a:defRPr/>
            </a:lvl1pPr>
          </a:lstStyle>
          <a:p>
            <a:r>
              <a:rPr lang="en-US" altLang="en-US"/>
              <a:t>Company Logo</a:t>
            </a:r>
          </a:p>
        </p:txBody>
      </p:sp>
      <p:sp>
        <p:nvSpPr>
          <p:cNvPr id="6" name="Slide Number Placeholder 5"/>
          <p:cNvSpPr>
            <a:spLocks noGrp="1"/>
          </p:cNvSpPr>
          <p:nvPr>
            <p:ph type="sldNum" sz="quarter" idx="12"/>
          </p:nvPr>
        </p:nvSpPr>
        <p:spPr/>
        <p:txBody>
          <a:bodyPr/>
          <a:lstStyle>
            <a:lvl1pPr>
              <a:defRPr/>
            </a:lvl1pPr>
          </a:lstStyle>
          <a:p>
            <a:fld id="{B477B9F3-5481-433E-B7C2-528DE63EC575}" type="slidenum">
              <a:rPr lang="en-US" altLang="en-US"/>
              <a:pPr/>
              <a:t>‹#›</a:t>
            </a:fld>
            <a:endParaRPr lang="en-US" altLang="en-US"/>
          </a:p>
        </p:txBody>
      </p:sp>
    </p:spTree>
    <p:extLst>
      <p:ext uri="{BB962C8B-B14F-4D97-AF65-F5344CB8AC3E}">
        <p14:creationId xmlns:p14="http://schemas.microsoft.com/office/powerpoint/2010/main" val="1941675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676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076325"/>
            <a:ext cx="8229600" cy="5248275"/>
          </a:xfrm>
        </p:spPr>
        <p:txBody>
          <a:bodyPr/>
          <a:lstStyle/>
          <a:p>
            <a:r>
              <a:rPr lang="en-US" smtClean="0"/>
              <a:t>Click icon to add table</a:t>
            </a:r>
            <a:endParaRPr lang="en-US"/>
          </a:p>
        </p:txBody>
      </p:sp>
      <p:sp>
        <p:nvSpPr>
          <p:cNvPr id="4" name="Date Placeholder 3"/>
          <p:cNvSpPr>
            <a:spLocks noGrp="1"/>
          </p:cNvSpPr>
          <p:nvPr>
            <p:ph type="dt" sz="half" idx="10"/>
          </p:nvPr>
        </p:nvSpPr>
        <p:spPr>
          <a:xfrm>
            <a:off x="152400" y="6461125"/>
            <a:ext cx="2133600" cy="320675"/>
          </a:xfrm>
        </p:spPr>
        <p:txBody>
          <a:bodyPr/>
          <a:lstStyle>
            <a:lvl1pPr>
              <a:defRPr/>
            </a:lvl1pPr>
          </a:lstStyle>
          <a:p>
            <a:r>
              <a:rPr lang="en-US" altLang="en-US"/>
              <a:t>www.thmemgallery.com</a:t>
            </a:r>
          </a:p>
        </p:txBody>
      </p:sp>
      <p:sp>
        <p:nvSpPr>
          <p:cNvPr id="5" name="Footer Placeholder 4"/>
          <p:cNvSpPr>
            <a:spLocks noGrp="1"/>
          </p:cNvSpPr>
          <p:nvPr>
            <p:ph type="ftr" sz="quarter" idx="11"/>
          </p:nvPr>
        </p:nvSpPr>
        <p:spPr>
          <a:xfrm>
            <a:off x="5862638" y="6461125"/>
            <a:ext cx="2895600" cy="320675"/>
          </a:xfrm>
        </p:spPr>
        <p:txBody>
          <a:bodyPr/>
          <a:lstStyle>
            <a:lvl1pPr>
              <a:defRPr/>
            </a:lvl1pPr>
          </a:lstStyle>
          <a:p>
            <a:r>
              <a:rPr lang="en-US" altLang="en-US"/>
              <a:t>Company Logo</a:t>
            </a:r>
          </a:p>
        </p:txBody>
      </p:sp>
      <p:sp>
        <p:nvSpPr>
          <p:cNvPr id="6" name="Slide Number Placeholder 5"/>
          <p:cNvSpPr>
            <a:spLocks noGrp="1"/>
          </p:cNvSpPr>
          <p:nvPr>
            <p:ph type="sldNum" sz="quarter" idx="12"/>
          </p:nvPr>
        </p:nvSpPr>
        <p:spPr>
          <a:xfrm>
            <a:off x="3048000" y="6483350"/>
            <a:ext cx="2133600" cy="241300"/>
          </a:xfrm>
        </p:spPr>
        <p:txBody>
          <a:bodyPr/>
          <a:lstStyle>
            <a:lvl1pPr>
              <a:defRPr/>
            </a:lvl1pPr>
          </a:lstStyle>
          <a:p>
            <a:fld id="{A706367E-0FAB-493C-A9A3-A58470400E06}" type="slidenum">
              <a:rPr lang="en-US" altLang="en-US"/>
              <a:pPr/>
              <a:t>‹#›</a:t>
            </a:fld>
            <a:endParaRPr lang="en-US" altLang="en-US"/>
          </a:p>
        </p:txBody>
      </p:sp>
    </p:spTree>
    <p:extLst>
      <p:ext uri="{BB962C8B-B14F-4D97-AF65-F5344CB8AC3E}">
        <p14:creationId xmlns:p14="http://schemas.microsoft.com/office/powerpoint/2010/main" val="1409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www.thmemgallery.com</a:t>
            </a:r>
          </a:p>
        </p:txBody>
      </p:sp>
      <p:sp>
        <p:nvSpPr>
          <p:cNvPr id="5" name="Footer Placeholder 4"/>
          <p:cNvSpPr>
            <a:spLocks noGrp="1"/>
          </p:cNvSpPr>
          <p:nvPr>
            <p:ph type="ftr" sz="quarter" idx="11"/>
          </p:nvPr>
        </p:nvSpPr>
        <p:spPr/>
        <p:txBody>
          <a:bodyPr/>
          <a:lstStyle>
            <a:lvl1pPr>
              <a:defRPr/>
            </a:lvl1pPr>
          </a:lstStyle>
          <a:p>
            <a:r>
              <a:rPr lang="en-US" altLang="en-US"/>
              <a:t>Company Logo</a:t>
            </a:r>
          </a:p>
        </p:txBody>
      </p:sp>
      <p:sp>
        <p:nvSpPr>
          <p:cNvPr id="6" name="Slide Number Placeholder 5"/>
          <p:cNvSpPr>
            <a:spLocks noGrp="1"/>
          </p:cNvSpPr>
          <p:nvPr>
            <p:ph type="sldNum" sz="quarter" idx="12"/>
          </p:nvPr>
        </p:nvSpPr>
        <p:spPr/>
        <p:txBody>
          <a:bodyPr/>
          <a:lstStyle>
            <a:lvl1pPr>
              <a:defRPr/>
            </a:lvl1pPr>
          </a:lstStyle>
          <a:p>
            <a:fld id="{E4E44E6B-226D-4AB1-904D-85F8438AE7EF}" type="slidenum">
              <a:rPr lang="en-US" altLang="en-US"/>
              <a:pPr/>
              <a:t>‹#›</a:t>
            </a:fld>
            <a:endParaRPr lang="en-US" altLang="en-US"/>
          </a:p>
        </p:txBody>
      </p:sp>
    </p:spTree>
    <p:extLst>
      <p:ext uri="{BB962C8B-B14F-4D97-AF65-F5344CB8AC3E}">
        <p14:creationId xmlns:p14="http://schemas.microsoft.com/office/powerpoint/2010/main" val="67058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en-US"/>
              <a:t>www.thmemgallery.com</a:t>
            </a:r>
          </a:p>
        </p:txBody>
      </p:sp>
      <p:sp>
        <p:nvSpPr>
          <p:cNvPr id="5" name="Footer Placeholder 4"/>
          <p:cNvSpPr>
            <a:spLocks noGrp="1"/>
          </p:cNvSpPr>
          <p:nvPr>
            <p:ph type="ftr" sz="quarter" idx="11"/>
          </p:nvPr>
        </p:nvSpPr>
        <p:spPr/>
        <p:txBody>
          <a:bodyPr/>
          <a:lstStyle>
            <a:lvl1pPr>
              <a:defRPr/>
            </a:lvl1pPr>
          </a:lstStyle>
          <a:p>
            <a:r>
              <a:rPr lang="en-US" altLang="en-US"/>
              <a:t>Company Logo</a:t>
            </a:r>
          </a:p>
        </p:txBody>
      </p:sp>
      <p:sp>
        <p:nvSpPr>
          <p:cNvPr id="6" name="Slide Number Placeholder 5"/>
          <p:cNvSpPr>
            <a:spLocks noGrp="1"/>
          </p:cNvSpPr>
          <p:nvPr>
            <p:ph type="sldNum" sz="quarter" idx="12"/>
          </p:nvPr>
        </p:nvSpPr>
        <p:spPr/>
        <p:txBody>
          <a:bodyPr/>
          <a:lstStyle>
            <a:lvl1pPr>
              <a:defRPr/>
            </a:lvl1pPr>
          </a:lstStyle>
          <a:p>
            <a:fld id="{01333037-BF2F-4501-8037-538CCB52B6FA}" type="slidenum">
              <a:rPr lang="en-US" altLang="en-US"/>
              <a:pPr/>
              <a:t>‹#›</a:t>
            </a:fld>
            <a:endParaRPr lang="en-US" altLang="en-US"/>
          </a:p>
        </p:txBody>
      </p:sp>
    </p:spTree>
    <p:extLst>
      <p:ext uri="{BB962C8B-B14F-4D97-AF65-F5344CB8AC3E}">
        <p14:creationId xmlns:p14="http://schemas.microsoft.com/office/powerpoint/2010/main" val="380223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76325"/>
            <a:ext cx="4038600" cy="5248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76325"/>
            <a:ext cx="4038600" cy="5248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www.thmemgallery.com</a:t>
            </a:r>
          </a:p>
        </p:txBody>
      </p:sp>
      <p:sp>
        <p:nvSpPr>
          <p:cNvPr id="6" name="Footer Placeholder 5"/>
          <p:cNvSpPr>
            <a:spLocks noGrp="1"/>
          </p:cNvSpPr>
          <p:nvPr>
            <p:ph type="ftr" sz="quarter" idx="11"/>
          </p:nvPr>
        </p:nvSpPr>
        <p:spPr/>
        <p:txBody>
          <a:bodyPr/>
          <a:lstStyle>
            <a:lvl1pPr>
              <a:defRPr/>
            </a:lvl1pPr>
          </a:lstStyle>
          <a:p>
            <a:r>
              <a:rPr lang="en-US" altLang="en-US"/>
              <a:t>Company Logo</a:t>
            </a:r>
          </a:p>
        </p:txBody>
      </p:sp>
      <p:sp>
        <p:nvSpPr>
          <p:cNvPr id="7" name="Slide Number Placeholder 6"/>
          <p:cNvSpPr>
            <a:spLocks noGrp="1"/>
          </p:cNvSpPr>
          <p:nvPr>
            <p:ph type="sldNum" sz="quarter" idx="12"/>
          </p:nvPr>
        </p:nvSpPr>
        <p:spPr/>
        <p:txBody>
          <a:bodyPr/>
          <a:lstStyle>
            <a:lvl1pPr>
              <a:defRPr/>
            </a:lvl1pPr>
          </a:lstStyle>
          <a:p>
            <a:fld id="{17F6BDB1-240C-4F8B-8FBE-A0A0E3335247}" type="slidenum">
              <a:rPr lang="en-US" altLang="en-US"/>
              <a:pPr/>
              <a:t>‹#›</a:t>
            </a:fld>
            <a:endParaRPr lang="en-US" altLang="en-US"/>
          </a:p>
        </p:txBody>
      </p:sp>
    </p:spTree>
    <p:extLst>
      <p:ext uri="{BB962C8B-B14F-4D97-AF65-F5344CB8AC3E}">
        <p14:creationId xmlns:p14="http://schemas.microsoft.com/office/powerpoint/2010/main" val="69158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www.thmemgallery.com</a:t>
            </a:r>
          </a:p>
        </p:txBody>
      </p:sp>
      <p:sp>
        <p:nvSpPr>
          <p:cNvPr id="8" name="Footer Placeholder 7"/>
          <p:cNvSpPr>
            <a:spLocks noGrp="1"/>
          </p:cNvSpPr>
          <p:nvPr>
            <p:ph type="ftr" sz="quarter" idx="11"/>
          </p:nvPr>
        </p:nvSpPr>
        <p:spPr/>
        <p:txBody>
          <a:bodyPr/>
          <a:lstStyle>
            <a:lvl1pPr>
              <a:defRPr/>
            </a:lvl1pPr>
          </a:lstStyle>
          <a:p>
            <a:r>
              <a:rPr lang="en-US" altLang="en-US"/>
              <a:t>Company Logo</a:t>
            </a:r>
          </a:p>
        </p:txBody>
      </p:sp>
      <p:sp>
        <p:nvSpPr>
          <p:cNvPr id="9" name="Slide Number Placeholder 8"/>
          <p:cNvSpPr>
            <a:spLocks noGrp="1"/>
          </p:cNvSpPr>
          <p:nvPr>
            <p:ph type="sldNum" sz="quarter" idx="12"/>
          </p:nvPr>
        </p:nvSpPr>
        <p:spPr/>
        <p:txBody>
          <a:bodyPr/>
          <a:lstStyle>
            <a:lvl1pPr>
              <a:defRPr/>
            </a:lvl1pPr>
          </a:lstStyle>
          <a:p>
            <a:fld id="{107FC359-D2CC-42F2-8614-0760E4DF255F}" type="slidenum">
              <a:rPr lang="en-US" altLang="en-US"/>
              <a:pPr/>
              <a:t>‹#›</a:t>
            </a:fld>
            <a:endParaRPr lang="en-US" altLang="en-US"/>
          </a:p>
        </p:txBody>
      </p:sp>
    </p:spTree>
    <p:extLst>
      <p:ext uri="{BB962C8B-B14F-4D97-AF65-F5344CB8AC3E}">
        <p14:creationId xmlns:p14="http://schemas.microsoft.com/office/powerpoint/2010/main" val="69045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www.thmemgallery.com</a:t>
            </a:r>
          </a:p>
        </p:txBody>
      </p:sp>
      <p:sp>
        <p:nvSpPr>
          <p:cNvPr id="4" name="Footer Placeholder 3"/>
          <p:cNvSpPr>
            <a:spLocks noGrp="1"/>
          </p:cNvSpPr>
          <p:nvPr>
            <p:ph type="ftr" sz="quarter" idx="11"/>
          </p:nvPr>
        </p:nvSpPr>
        <p:spPr/>
        <p:txBody>
          <a:bodyPr/>
          <a:lstStyle>
            <a:lvl1pPr>
              <a:defRPr/>
            </a:lvl1pPr>
          </a:lstStyle>
          <a:p>
            <a:r>
              <a:rPr lang="en-US" altLang="en-US"/>
              <a:t>Company Logo</a:t>
            </a:r>
          </a:p>
        </p:txBody>
      </p:sp>
      <p:sp>
        <p:nvSpPr>
          <p:cNvPr id="5" name="Slide Number Placeholder 4"/>
          <p:cNvSpPr>
            <a:spLocks noGrp="1"/>
          </p:cNvSpPr>
          <p:nvPr>
            <p:ph type="sldNum" sz="quarter" idx="12"/>
          </p:nvPr>
        </p:nvSpPr>
        <p:spPr/>
        <p:txBody>
          <a:bodyPr/>
          <a:lstStyle>
            <a:lvl1pPr>
              <a:defRPr/>
            </a:lvl1pPr>
          </a:lstStyle>
          <a:p>
            <a:fld id="{29D11E20-A3C3-49E4-97A3-3276B18C2F30}" type="slidenum">
              <a:rPr lang="en-US" altLang="en-US"/>
              <a:pPr/>
              <a:t>‹#›</a:t>
            </a:fld>
            <a:endParaRPr lang="en-US" altLang="en-US"/>
          </a:p>
        </p:txBody>
      </p:sp>
    </p:spTree>
    <p:extLst>
      <p:ext uri="{BB962C8B-B14F-4D97-AF65-F5344CB8AC3E}">
        <p14:creationId xmlns:p14="http://schemas.microsoft.com/office/powerpoint/2010/main" val="278345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www.thmemgallery.com</a:t>
            </a:r>
          </a:p>
        </p:txBody>
      </p:sp>
      <p:sp>
        <p:nvSpPr>
          <p:cNvPr id="3" name="Footer Placeholder 2"/>
          <p:cNvSpPr>
            <a:spLocks noGrp="1"/>
          </p:cNvSpPr>
          <p:nvPr>
            <p:ph type="ftr" sz="quarter" idx="11"/>
          </p:nvPr>
        </p:nvSpPr>
        <p:spPr/>
        <p:txBody>
          <a:bodyPr/>
          <a:lstStyle>
            <a:lvl1pPr>
              <a:defRPr/>
            </a:lvl1pPr>
          </a:lstStyle>
          <a:p>
            <a:r>
              <a:rPr lang="en-US" altLang="en-US"/>
              <a:t>Company Logo</a:t>
            </a:r>
          </a:p>
        </p:txBody>
      </p:sp>
      <p:sp>
        <p:nvSpPr>
          <p:cNvPr id="4" name="Slide Number Placeholder 3"/>
          <p:cNvSpPr>
            <a:spLocks noGrp="1"/>
          </p:cNvSpPr>
          <p:nvPr>
            <p:ph type="sldNum" sz="quarter" idx="12"/>
          </p:nvPr>
        </p:nvSpPr>
        <p:spPr/>
        <p:txBody>
          <a:bodyPr/>
          <a:lstStyle>
            <a:lvl1pPr>
              <a:defRPr/>
            </a:lvl1pPr>
          </a:lstStyle>
          <a:p>
            <a:fld id="{E7821186-F2F6-44D4-9A04-CC8A25B37DE2}" type="slidenum">
              <a:rPr lang="en-US" altLang="en-US"/>
              <a:pPr/>
              <a:t>‹#›</a:t>
            </a:fld>
            <a:endParaRPr lang="en-US" altLang="en-US"/>
          </a:p>
        </p:txBody>
      </p:sp>
    </p:spTree>
    <p:extLst>
      <p:ext uri="{BB962C8B-B14F-4D97-AF65-F5344CB8AC3E}">
        <p14:creationId xmlns:p14="http://schemas.microsoft.com/office/powerpoint/2010/main" val="33732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a:t>www.thmemgallery.com</a:t>
            </a:r>
          </a:p>
        </p:txBody>
      </p:sp>
      <p:sp>
        <p:nvSpPr>
          <p:cNvPr id="6" name="Footer Placeholder 5"/>
          <p:cNvSpPr>
            <a:spLocks noGrp="1"/>
          </p:cNvSpPr>
          <p:nvPr>
            <p:ph type="ftr" sz="quarter" idx="11"/>
          </p:nvPr>
        </p:nvSpPr>
        <p:spPr/>
        <p:txBody>
          <a:bodyPr/>
          <a:lstStyle>
            <a:lvl1pPr>
              <a:defRPr/>
            </a:lvl1pPr>
          </a:lstStyle>
          <a:p>
            <a:r>
              <a:rPr lang="en-US" altLang="en-US"/>
              <a:t>Company Logo</a:t>
            </a:r>
          </a:p>
        </p:txBody>
      </p:sp>
      <p:sp>
        <p:nvSpPr>
          <p:cNvPr id="7" name="Slide Number Placeholder 6"/>
          <p:cNvSpPr>
            <a:spLocks noGrp="1"/>
          </p:cNvSpPr>
          <p:nvPr>
            <p:ph type="sldNum" sz="quarter" idx="12"/>
          </p:nvPr>
        </p:nvSpPr>
        <p:spPr/>
        <p:txBody>
          <a:bodyPr/>
          <a:lstStyle>
            <a:lvl1pPr>
              <a:defRPr/>
            </a:lvl1pPr>
          </a:lstStyle>
          <a:p>
            <a:fld id="{306D9B92-B36E-499A-837C-83268929B977}" type="slidenum">
              <a:rPr lang="en-US" altLang="en-US"/>
              <a:pPr/>
              <a:t>‹#›</a:t>
            </a:fld>
            <a:endParaRPr lang="en-US" altLang="en-US"/>
          </a:p>
        </p:txBody>
      </p:sp>
    </p:spTree>
    <p:extLst>
      <p:ext uri="{BB962C8B-B14F-4D97-AF65-F5344CB8AC3E}">
        <p14:creationId xmlns:p14="http://schemas.microsoft.com/office/powerpoint/2010/main" val="366667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a:t>www.thmemgallery.com</a:t>
            </a:r>
          </a:p>
        </p:txBody>
      </p:sp>
      <p:sp>
        <p:nvSpPr>
          <p:cNvPr id="6" name="Footer Placeholder 5"/>
          <p:cNvSpPr>
            <a:spLocks noGrp="1"/>
          </p:cNvSpPr>
          <p:nvPr>
            <p:ph type="ftr" sz="quarter" idx="11"/>
          </p:nvPr>
        </p:nvSpPr>
        <p:spPr/>
        <p:txBody>
          <a:bodyPr/>
          <a:lstStyle>
            <a:lvl1pPr>
              <a:defRPr/>
            </a:lvl1pPr>
          </a:lstStyle>
          <a:p>
            <a:r>
              <a:rPr lang="en-US" altLang="en-US"/>
              <a:t>Company Logo</a:t>
            </a:r>
          </a:p>
        </p:txBody>
      </p:sp>
      <p:sp>
        <p:nvSpPr>
          <p:cNvPr id="7" name="Slide Number Placeholder 6"/>
          <p:cNvSpPr>
            <a:spLocks noGrp="1"/>
          </p:cNvSpPr>
          <p:nvPr>
            <p:ph type="sldNum" sz="quarter" idx="12"/>
          </p:nvPr>
        </p:nvSpPr>
        <p:spPr/>
        <p:txBody>
          <a:bodyPr/>
          <a:lstStyle>
            <a:lvl1pPr>
              <a:defRPr/>
            </a:lvl1pPr>
          </a:lstStyle>
          <a:p>
            <a:fld id="{7A86C942-2F08-4AF4-9486-7A1E780A7C3F}" type="slidenum">
              <a:rPr lang="en-US" altLang="en-US"/>
              <a:pPr/>
              <a:t>‹#›</a:t>
            </a:fld>
            <a:endParaRPr lang="en-US" altLang="en-US"/>
          </a:p>
        </p:txBody>
      </p:sp>
    </p:spTree>
    <p:extLst>
      <p:ext uri="{BB962C8B-B14F-4D97-AF65-F5344CB8AC3E}">
        <p14:creationId xmlns:p14="http://schemas.microsoft.com/office/powerpoint/2010/main" val="304403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 name="Line 30"/>
          <p:cNvSpPr>
            <a:spLocks noChangeShapeType="1"/>
          </p:cNvSpPr>
          <p:nvPr/>
        </p:nvSpPr>
        <p:spPr bwMode="auto">
          <a:xfrm>
            <a:off x="250825" y="6508750"/>
            <a:ext cx="861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3" name="Rectangle 39"/>
          <p:cNvSpPr>
            <a:spLocks noChangeArrowheads="1"/>
          </p:cNvSpPr>
          <p:nvPr/>
        </p:nvSpPr>
        <p:spPr bwMode="gray">
          <a:xfrm>
            <a:off x="8859838" y="0"/>
            <a:ext cx="284162" cy="6884988"/>
          </a:xfrm>
          <a:prstGeom prst="rect">
            <a:avLst/>
          </a:prstGeom>
          <a:gradFill rotWithShape="1">
            <a:gsLst>
              <a:gs pos="0">
                <a:schemeClr val="tx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4" name="AutoShape 40"/>
          <p:cNvSpPr>
            <a:spLocks noChangeArrowheads="1"/>
          </p:cNvSpPr>
          <p:nvPr/>
        </p:nvSpPr>
        <p:spPr bwMode="gray">
          <a:xfrm rot="10800000" flipH="1">
            <a:off x="8353425" y="0"/>
            <a:ext cx="685800" cy="755650"/>
          </a:xfrm>
          <a:prstGeom prst="homePlate">
            <a:avLst>
              <a:gd name="adj" fmla="val 25000"/>
            </a:avLst>
          </a:prstGeom>
          <a:gradFill rotWithShape="1">
            <a:gsLst>
              <a:gs pos="0">
                <a:srgbClr val="000066"/>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 name="AutoShape 41"/>
          <p:cNvSpPr>
            <a:spLocks noChangeArrowheads="1"/>
          </p:cNvSpPr>
          <p:nvPr/>
        </p:nvSpPr>
        <p:spPr bwMode="gray">
          <a:xfrm rot="10800000" flipH="1">
            <a:off x="7896225" y="0"/>
            <a:ext cx="685800" cy="755650"/>
          </a:xfrm>
          <a:prstGeom prst="homePlate">
            <a:avLst>
              <a:gd name="adj" fmla="val 25000"/>
            </a:avLst>
          </a:prstGeom>
          <a:gradFill rotWithShape="1">
            <a:gsLst>
              <a:gs pos="0">
                <a:srgbClr val="000066"/>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dt" sz="half" idx="2"/>
          </p:nvPr>
        </p:nvSpPr>
        <p:spPr bwMode="auto">
          <a:xfrm>
            <a:off x="152400" y="6461125"/>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defRPr>
            </a:lvl1pPr>
          </a:lstStyle>
          <a:p>
            <a:r>
              <a:rPr lang="en-US" altLang="en-US"/>
              <a:t>www.thmemgallery.com</a:t>
            </a:r>
          </a:p>
        </p:txBody>
      </p:sp>
      <p:sp>
        <p:nvSpPr>
          <p:cNvPr id="1029" name="Rectangle 5"/>
          <p:cNvSpPr>
            <a:spLocks noGrp="1" noChangeArrowheads="1"/>
          </p:cNvSpPr>
          <p:nvPr>
            <p:ph type="ftr" sz="quarter" idx="3"/>
          </p:nvPr>
        </p:nvSpPr>
        <p:spPr bwMode="auto">
          <a:xfrm>
            <a:off x="5862638" y="6461125"/>
            <a:ext cx="2895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latin typeface="+mn-lt"/>
              </a:defRPr>
            </a:lvl1pPr>
          </a:lstStyle>
          <a:p>
            <a:r>
              <a:rPr lang="en-US" altLang="en-US"/>
              <a:t>Company Logo</a:t>
            </a:r>
          </a:p>
        </p:txBody>
      </p:sp>
      <p:sp>
        <p:nvSpPr>
          <p:cNvPr id="1053" name="Rectangle 29"/>
          <p:cNvSpPr>
            <a:spLocks noChangeArrowheads="1"/>
          </p:cNvSpPr>
          <p:nvPr/>
        </p:nvSpPr>
        <p:spPr bwMode="ltGray">
          <a:xfrm>
            <a:off x="8859838" y="0"/>
            <a:ext cx="284162" cy="6884988"/>
          </a:xfrm>
          <a:prstGeom prst="rect">
            <a:avLst/>
          </a:prstGeom>
          <a:gradFill rotWithShape="1">
            <a:gsLst>
              <a:gs pos="0">
                <a:schemeClr val="tx1"/>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 name="AutoShape 33"/>
          <p:cNvSpPr>
            <a:spLocks noChangeArrowheads="1"/>
          </p:cNvSpPr>
          <p:nvPr/>
        </p:nvSpPr>
        <p:spPr bwMode="ltGray">
          <a:xfrm rot="10800000" flipH="1">
            <a:off x="8353425" y="0"/>
            <a:ext cx="685800" cy="755650"/>
          </a:xfrm>
          <a:prstGeom prst="homePlate">
            <a:avLst>
              <a:gd name="adj" fmla="val 25000"/>
            </a:avLst>
          </a:prstGeom>
          <a:gradFill rotWithShape="1">
            <a:gsLst>
              <a:gs pos="0">
                <a:srgbClr val="000066"/>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5" name="AutoShape 31"/>
          <p:cNvSpPr>
            <a:spLocks noChangeArrowheads="1"/>
          </p:cNvSpPr>
          <p:nvPr/>
        </p:nvSpPr>
        <p:spPr bwMode="ltGray">
          <a:xfrm rot="10800000" flipH="1">
            <a:off x="7896225" y="0"/>
            <a:ext cx="685800" cy="755650"/>
          </a:xfrm>
          <a:prstGeom prst="homePlate">
            <a:avLst>
              <a:gd name="adj" fmla="val 25000"/>
            </a:avLst>
          </a:prstGeom>
          <a:gradFill rotWithShape="1">
            <a:gsLst>
              <a:gs pos="0">
                <a:srgbClr val="000066"/>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 name="AutoShape 43"/>
          <p:cNvSpPr>
            <a:spLocks noChangeArrowheads="1"/>
          </p:cNvSpPr>
          <p:nvPr/>
        </p:nvSpPr>
        <p:spPr bwMode="gray">
          <a:xfrm rot="10800000" flipH="1">
            <a:off x="7604125" y="0"/>
            <a:ext cx="549275" cy="755650"/>
          </a:xfrm>
          <a:prstGeom prst="homePlate">
            <a:avLst>
              <a:gd name="adj" fmla="val 25000"/>
            </a:avLst>
          </a:prstGeom>
          <a:solidFill>
            <a:srgbClr val="6CA5D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8" name="Rectangle 44"/>
          <p:cNvSpPr>
            <a:spLocks noChangeArrowheads="1"/>
          </p:cNvSpPr>
          <p:nvPr/>
        </p:nvSpPr>
        <p:spPr bwMode="gray">
          <a:xfrm>
            <a:off x="3886200" y="0"/>
            <a:ext cx="3825875" cy="758825"/>
          </a:xfrm>
          <a:prstGeom prst="rect">
            <a:avLst/>
          </a:prstGeom>
          <a:gradFill rotWithShape="1">
            <a:gsLst>
              <a:gs pos="0">
                <a:srgbClr val="6CA5D8">
                  <a:gamma/>
                  <a:tint val="0"/>
                  <a:invGamma/>
                </a:srgbClr>
              </a:gs>
              <a:gs pos="100000">
                <a:srgbClr val="6CA5D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8" name="AutoShape 34"/>
          <p:cNvSpPr>
            <a:spLocks noChangeArrowheads="1"/>
          </p:cNvSpPr>
          <p:nvPr/>
        </p:nvSpPr>
        <p:spPr bwMode="gray">
          <a:xfrm rot="10800000" flipH="1">
            <a:off x="7477125" y="0"/>
            <a:ext cx="676275" cy="752475"/>
          </a:xfrm>
          <a:prstGeom prst="homePlate">
            <a:avLst>
              <a:gd name="adj" fmla="val 25000"/>
            </a:avLst>
          </a:prstGeom>
          <a:solidFill>
            <a:srgbClr val="6CA5D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052" name="Object 28"/>
          <p:cNvGraphicFramePr>
            <a:graphicFrameLocks noChangeAspect="1"/>
          </p:cNvGraphicFramePr>
          <p:nvPr/>
        </p:nvGraphicFramePr>
        <p:xfrm>
          <a:off x="0" y="11113"/>
          <a:ext cx="3910013" cy="3757612"/>
        </p:xfrm>
        <a:graphic>
          <a:graphicData uri="http://schemas.openxmlformats.org/presentationml/2006/ole">
            <mc:AlternateContent xmlns:mc="http://schemas.openxmlformats.org/markup-compatibility/2006">
              <mc:Choice xmlns:v="urn:schemas-microsoft-com:vml" Requires="v">
                <p:oleObj spid="_x0000_s1175" name="Image" r:id="rId15" imgW="5320635" imgH="5168254" progId="Photoshop.Image.6">
                  <p:embed/>
                </p:oleObj>
              </mc:Choice>
              <mc:Fallback>
                <p:oleObj name="Image" r:id="rId15" imgW="5320635" imgH="5168254" progId="Photoshop.Image.6">
                  <p:embed/>
                  <p:pic>
                    <p:nvPicPr>
                      <p:cNvPr id="0" name="Object 28"/>
                      <p:cNvPicPr>
                        <a:picLocks noChangeAspect="1" noChangeArrowheads="1"/>
                      </p:cNvPicPr>
                      <p:nvPr/>
                    </p:nvPicPr>
                    <p:blipFill>
                      <a:blip r:embed="rId16">
                        <a:extLst>
                          <a:ext uri="{28A0092B-C50C-407E-A947-70E740481C1C}">
                            <a14:useLocalDpi xmlns:a14="http://schemas.microsoft.com/office/drawing/2010/main" val="0"/>
                          </a:ext>
                        </a:extLst>
                      </a:blip>
                      <a:srcRect l="22345" t="23158"/>
                      <a:stretch>
                        <a:fillRect/>
                      </a:stretch>
                    </p:blipFill>
                    <p:spPr bwMode="ltGray">
                      <a:xfrm>
                        <a:off x="0" y="11113"/>
                        <a:ext cx="3910013" cy="375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 name="Rectangle 2"/>
          <p:cNvSpPr>
            <a:spLocks noGrp="1" noChangeArrowheads="1"/>
          </p:cNvSpPr>
          <p:nvPr>
            <p:ph type="title"/>
          </p:nvPr>
        </p:nvSpPr>
        <p:spPr bwMode="black">
          <a:xfrm>
            <a:off x="457200" y="122238"/>
            <a:ext cx="7467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76325"/>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3048000" y="6483350"/>
            <a:ext cx="21336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effectLst>
                  <a:outerShdw blurRad="38100" dist="38100" dir="2700000" algn="tl">
                    <a:srgbClr val="C0C0C0"/>
                  </a:outerShdw>
                </a:effectLst>
                <a:latin typeface="+mn-lt"/>
              </a:defRPr>
            </a:lvl1pPr>
          </a:lstStyle>
          <a:p>
            <a:fld id="{79A0F070-AA5B-44E7-B591-60C17CDC2C0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1" fontAlgn="base" hangingPunct="1">
        <a:spcBef>
          <a:spcPct val="0"/>
        </a:spcBef>
        <a:spcAft>
          <a:spcPct val="0"/>
        </a:spcAft>
        <a:defRPr sz="3200" b="1" kern="1200">
          <a:solidFill>
            <a:srgbClr val="000066"/>
          </a:solidFill>
          <a:latin typeface="+mj-lt"/>
          <a:ea typeface="+mj-ea"/>
          <a:cs typeface="+mj-cs"/>
        </a:defRPr>
      </a:lvl1pPr>
      <a:lvl2pPr algn="ctr" rtl="0" eaLnBrk="1" fontAlgn="base" hangingPunct="1">
        <a:spcBef>
          <a:spcPct val="0"/>
        </a:spcBef>
        <a:spcAft>
          <a:spcPct val="0"/>
        </a:spcAft>
        <a:defRPr sz="3200" b="1">
          <a:solidFill>
            <a:srgbClr val="000066"/>
          </a:solidFill>
          <a:latin typeface="Verdana" panose="020B0604030504040204" pitchFamily="34" charset="0"/>
        </a:defRPr>
      </a:lvl2pPr>
      <a:lvl3pPr algn="ctr" rtl="0" eaLnBrk="1" fontAlgn="base" hangingPunct="1">
        <a:spcBef>
          <a:spcPct val="0"/>
        </a:spcBef>
        <a:spcAft>
          <a:spcPct val="0"/>
        </a:spcAft>
        <a:defRPr sz="3200" b="1">
          <a:solidFill>
            <a:srgbClr val="000066"/>
          </a:solidFill>
          <a:latin typeface="Verdana" panose="020B0604030504040204" pitchFamily="34" charset="0"/>
        </a:defRPr>
      </a:lvl3pPr>
      <a:lvl4pPr algn="ctr" rtl="0" eaLnBrk="1" fontAlgn="base" hangingPunct="1">
        <a:spcBef>
          <a:spcPct val="0"/>
        </a:spcBef>
        <a:spcAft>
          <a:spcPct val="0"/>
        </a:spcAft>
        <a:defRPr sz="3200" b="1">
          <a:solidFill>
            <a:srgbClr val="000066"/>
          </a:solidFill>
          <a:latin typeface="Verdana" panose="020B0604030504040204" pitchFamily="34" charset="0"/>
        </a:defRPr>
      </a:lvl4pPr>
      <a:lvl5pPr algn="ctr" rtl="0" eaLnBrk="1" fontAlgn="base" hangingPunct="1">
        <a:spcBef>
          <a:spcPct val="0"/>
        </a:spcBef>
        <a:spcAft>
          <a:spcPct val="0"/>
        </a:spcAft>
        <a:defRPr sz="3200" b="1">
          <a:solidFill>
            <a:srgbClr val="000066"/>
          </a:solidFill>
          <a:latin typeface="Verdana" panose="020B0604030504040204" pitchFamily="34" charset="0"/>
        </a:defRPr>
      </a:lvl5pPr>
      <a:lvl6pPr marL="457200" algn="ctr" rtl="0" eaLnBrk="1" fontAlgn="base" hangingPunct="1">
        <a:spcBef>
          <a:spcPct val="0"/>
        </a:spcBef>
        <a:spcAft>
          <a:spcPct val="0"/>
        </a:spcAft>
        <a:defRPr sz="3200" b="1">
          <a:solidFill>
            <a:srgbClr val="000066"/>
          </a:solidFill>
          <a:latin typeface="Verdana" panose="020B0604030504040204" pitchFamily="34" charset="0"/>
        </a:defRPr>
      </a:lvl6pPr>
      <a:lvl7pPr marL="914400" algn="ctr" rtl="0" eaLnBrk="1" fontAlgn="base" hangingPunct="1">
        <a:spcBef>
          <a:spcPct val="0"/>
        </a:spcBef>
        <a:spcAft>
          <a:spcPct val="0"/>
        </a:spcAft>
        <a:defRPr sz="3200" b="1">
          <a:solidFill>
            <a:srgbClr val="000066"/>
          </a:solidFill>
          <a:latin typeface="Verdana" panose="020B0604030504040204" pitchFamily="34" charset="0"/>
        </a:defRPr>
      </a:lvl7pPr>
      <a:lvl8pPr marL="1371600" algn="ctr" rtl="0" eaLnBrk="1" fontAlgn="base" hangingPunct="1">
        <a:spcBef>
          <a:spcPct val="0"/>
        </a:spcBef>
        <a:spcAft>
          <a:spcPct val="0"/>
        </a:spcAft>
        <a:defRPr sz="3200" b="1">
          <a:solidFill>
            <a:srgbClr val="000066"/>
          </a:solidFill>
          <a:latin typeface="Verdana" panose="020B0604030504040204" pitchFamily="34" charset="0"/>
        </a:defRPr>
      </a:lvl8pPr>
      <a:lvl9pPr marL="1828800" algn="ctr" rtl="0" eaLnBrk="1" fontAlgn="base" hangingPunct="1">
        <a:spcBef>
          <a:spcPct val="0"/>
        </a:spcBef>
        <a:spcAft>
          <a:spcPct val="0"/>
        </a:spcAft>
        <a:defRPr sz="3200" b="1">
          <a:solidFill>
            <a:srgbClr val="000066"/>
          </a:solidFill>
          <a:latin typeface="Verdana" panose="020B0604030504040204" pitchFamily="34" charset="0"/>
        </a:defRPr>
      </a:lvl9pPr>
    </p:titleStyle>
    <p:bodyStyle>
      <a:lvl1pPr marL="342900" indent="-342900" algn="l" rtl="0" eaLnBrk="1" fontAlgn="base" hangingPunct="1">
        <a:spcBef>
          <a:spcPct val="20000"/>
        </a:spcBef>
        <a:spcAft>
          <a:spcPct val="0"/>
        </a:spcAft>
        <a:buClr>
          <a:schemeClr val="hlink"/>
        </a:buClr>
        <a:buFont typeface="Wingdings" panose="05000000000000000000" pitchFamily="2" charset="2"/>
        <a:buChar char="v"/>
        <a:defRPr sz="2800" b="1" kern="1200">
          <a:solidFill>
            <a:schemeClr val="hlink"/>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8382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80276" y="1463389"/>
            <a:ext cx="1091966" cy="369332"/>
          </a:xfrm>
          <a:prstGeom prst="rect">
            <a:avLst/>
          </a:prstGeom>
          <a:noFill/>
        </p:spPr>
        <p:txBody>
          <a:bodyPr wrap="none" rtlCol="0">
            <a:spAutoFit/>
          </a:bodyPr>
          <a:lstStyle/>
          <a:p>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cương</a:t>
            </a:r>
            <a:endParaRPr lang="en-US" dirty="0">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a:off x="564244" y="1335635"/>
            <a:ext cx="81164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27865" y="485064"/>
            <a:ext cx="1219200" cy="349713"/>
            <a:chOff x="304800" y="676612"/>
            <a:chExt cx="1219200" cy="466388"/>
          </a:xfrm>
        </p:grpSpPr>
        <p:sp>
          <p:nvSpPr>
            <p:cNvPr id="7" name="Pentagon 6"/>
            <p:cNvSpPr/>
            <p:nvPr/>
          </p:nvSpPr>
          <p:spPr>
            <a:xfrm>
              <a:off x="304800" y="762000"/>
              <a:ext cx="1219200" cy="381000"/>
            </a:xfrm>
            <a:prstGeom prst="homePlat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anose="02020603050405020304" pitchFamily="18" charset="0"/>
                <a:cs typeface="Times New Roman" panose="02020603050405020304" pitchFamily="18" charset="0"/>
              </a:endParaRPr>
            </a:p>
          </p:txBody>
        </p:sp>
        <p:sp>
          <p:nvSpPr>
            <p:cNvPr id="8" name="TextBox 7"/>
            <p:cNvSpPr txBox="1"/>
            <p:nvPr/>
          </p:nvSpPr>
          <p:spPr>
            <a:xfrm>
              <a:off x="304800" y="676612"/>
              <a:ext cx="1011815" cy="369332"/>
            </a:xfrm>
            <a:prstGeom prst="rect">
              <a:avLst/>
            </a:prstGeom>
            <a:noFill/>
          </p:spPr>
          <p:txBody>
            <a:bodyPr wrap="none" rtlCol="0">
              <a:spAutoFit/>
            </a:bodyPr>
            <a:lstStyle/>
            <a:p>
              <a:r>
                <a:rPr lang="en-US" b="1" dirty="0" err="1" smtClean="0">
                  <a:latin typeface="Times New Roman" panose="02020603050405020304" pitchFamily="18" charset="0"/>
                  <a:cs typeface="Times New Roman" panose="02020603050405020304" pitchFamily="18" charset="0"/>
                </a:rPr>
                <a:t>Lộ</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trình</a:t>
              </a:r>
              <a:endParaRPr lang="en-US" b="1" dirty="0">
                <a:latin typeface="Times New Roman" panose="02020603050405020304" pitchFamily="18" charset="0"/>
                <a:cs typeface="Times New Roman" panose="02020603050405020304" pitchFamily="18" charset="0"/>
              </a:endParaRPr>
            </a:p>
          </p:txBody>
        </p:sp>
      </p:grpSp>
      <p:sp>
        <p:nvSpPr>
          <p:cNvPr id="9" name="Oval 8"/>
          <p:cNvSpPr/>
          <p:nvPr/>
        </p:nvSpPr>
        <p:spPr>
          <a:xfrm>
            <a:off x="564244" y="1259435"/>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8887" y="937370"/>
            <a:ext cx="755335"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1/2023</a:t>
            </a:r>
            <a:endParaRPr lang="en-US" sz="1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647344" y="1457327"/>
            <a:ext cx="1171739" cy="369332"/>
          </a:xfrm>
          <a:prstGeom prst="rect">
            <a:avLst/>
          </a:prstGeom>
          <a:noFill/>
        </p:spPr>
        <p:txBody>
          <a:bodyPr wrap="square" rtlCol="0">
            <a:spAutoFit/>
          </a:bodyPr>
          <a:lstStyle/>
          <a:p>
            <a:pPr algn="ctr"/>
            <a:r>
              <a:rPr lang="en-US" b="1" dirty="0" err="1" smtClean="0">
                <a:solidFill>
                  <a:schemeClr val="tx1">
                    <a:lumMod val="60000"/>
                    <a:lumOff val="40000"/>
                  </a:schemeClr>
                </a:solidFill>
                <a:latin typeface="Times New Roman" panose="02020603050405020304" pitchFamily="18" charset="0"/>
                <a:cs typeface="Times New Roman" panose="02020603050405020304" pitchFamily="18" charset="0"/>
              </a:rPr>
              <a:t>Dự</a:t>
            </a:r>
            <a:r>
              <a:rPr lang="en-US" b="1" dirty="0" smtClean="0">
                <a:solidFill>
                  <a:schemeClr val="tx1">
                    <a:lumMod val="60000"/>
                    <a:lumOff val="40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60000"/>
                    <a:lumOff val="40000"/>
                  </a:schemeClr>
                </a:solidFill>
                <a:latin typeface="Times New Roman" panose="02020603050405020304" pitchFamily="18" charset="0"/>
                <a:cs typeface="Times New Roman" panose="02020603050405020304" pitchFamily="18" charset="0"/>
              </a:rPr>
              <a:t>thảo</a:t>
            </a:r>
            <a:endParaRPr lang="en-US" b="1" dirty="0">
              <a:solidFill>
                <a:schemeClr val="tx1">
                  <a:lumMod val="60000"/>
                  <a:lumOff val="40000"/>
                </a:schemeClr>
              </a:solidFill>
              <a:latin typeface="Times New Roman" panose="02020603050405020304" pitchFamily="18" charset="0"/>
              <a:cs typeface="Times New Roman" panose="02020603050405020304" pitchFamily="18" charset="0"/>
            </a:endParaRPr>
          </a:p>
        </p:txBody>
      </p:sp>
      <p:sp>
        <p:nvSpPr>
          <p:cNvPr id="13" name="Oval 12"/>
          <p:cNvSpPr/>
          <p:nvPr/>
        </p:nvSpPr>
        <p:spPr>
          <a:xfrm>
            <a:off x="2139495" y="1244082"/>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lumMod val="60000"/>
                  <a:lumOff val="40000"/>
                </a:schemeClr>
              </a:solidFill>
            </a:endParaRPr>
          </a:p>
        </p:txBody>
      </p:sp>
      <p:sp>
        <p:nvSpPr>
          <p:cNvPr id="14" name="TextBox 13"/>
          <p:cNvSpPr txBox="1"/>
          <p:nvPr/>
        </p:nvSpPr>
        <p:spPr>
          <a:xfrm>
            <a:off x="1788329" y="937370"/>
            <a:ext cx="857927" cy="338554"/>
          </a:xfrm>
          <a:prstGeom prst="rect">
            <a:avLst/>
          </a:prstGeom>
          <a:noFill/>
        </p:spPr>
        <p:txBody>
          <a:bodyPr wrap="none" rtlCol="0">
            <a:spAutoFit/>
          </a:bodyPr>
          <a:lstStyle/>
          <a:p>
            <a:r>
              <a:rPr lang="en-US" sz="1600" b="1" dirty="0" smtClean="0">
                <a:solidFill>
                  <a:schemeClr val="tx1">
                    <a:lumMod val="60000"/>
                    <a:lumOff val="40000"/>
                  </a:schemeClr>
                </a:solidFill>
                <a:latin typeface="Times New Roman" panose="02020603050405020304" pitchFamily="18" charset="0"/>
                <a:cs typeface="Times New Roman" panose="02020603050405020304" pitchFamily="18" charset="0"/>
              </a:rPr>
              <a:t>03/2024</a:t>
            </a:r>
            <a:endParaRPr lang="en-US" sz="1600" b="1" dirty="0">
              <a:solidFill>
                <a:schemeClr val="tx1">
                  <a:lumMod val="60000"/>
                  <a:lumOff val="40000"/>
                </a:schemeClr>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823979" y="1425360"/>
            <a:ext cx="1907669" cy="646331"/>
          </a:xfrm>
          <a:prstGeom prst="rect">
            <a:avLst/>
          </a:prstGeom>
          <a:noFill/>
        </p:spPr>
        <p:txBody>
          <a:bodyPr wrap="square" rtlCol="0">
            <a:spAutoFit/>
          </a:bodyPr>
          <a:lstStyle/>
          <a:p>
            <a:pPr algn="ctr"/>
            <a:r>
              <a:rPr lang="en-US" dirty="0" err="1" smtClean="0">
                <a:latin typeface="Times New Roman" panose="02020603050405020304" pitchFamily="18" charset="0"/>
                <a:cs typeface="Times New Roman" panose="02020603050405020304" pitchFamily="18" charset="0"/>
              </a:rPr>
              <a:t>Gửi</a:t>
            </a:r>
            <a:r>
              <a:rPr lang="en-US" dirty="0" smtClean="0">
                <a:latin typeface="Times New Roman" panose="02020603050405020304" pitchFamily="18" charset="0"/>
                <a:cs typeface="Times New Roman" panose="02020603050405020304" pitchFamily="18" charset="0"/>
              </a:rPr>
              <a:t> BTP </a:t>
            </a:r>
            <a:r>
              <a:rPr lang="en-US" dirty="0" err="1" smtClean="0">
                <a:latin typeface="Times New Roman" panose="02020603050405020304" pitchFamily="18" charset="0"/>
                <a:cs typeface="Times New Roman" panose="02020603050405020304" pitchFamily="18" charset="0"/>
              </a:rPr>
              <a:t>thẩm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định</a:t>
            </a:r>
            <a:endParaRPr lang="en-US" dirty="0">
              <a:latin typeface="Times New Roman" panose="02020603050405020304" pitchFamily="18" charset="0"/>
              <a:cs typeface="Times New Roman" panose="02020603050405020304" pitchFamily="18" charset="0"/>
            </a:endParaRPr>
          </a:p>
        </p:txBody>
      </p:sp>
      <p:sp>
        <p:nvSpPr>
          <p:cNvPr id="17" name="Oval 16"/>
          <p:cNvSpPr/>
          <p:nvPr/>
        </p:nvSpPr>
        <p:spPr>
          <a:xfrm>
            <a:off x="3714747" y="1259435"/>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309390" y="937370"/>
            <a:ext cx="755335"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5/2024</a:t>
            </a:r>
            <a:endParaRPr lang="en-US" sz="16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4489899" y="1435710"/>
            <a:ext cx="1200962" cy="646331"/>
          </a:xfrm>
          <a:prstGeom prst="rect">
            <a:avLst/>
          </a:prstGeom>
          <a:noFill/>
        </p:spPr>
        <p:txBody>
          <a:bodyPr wrap="square" rtlCol="0">
            <a:spAutoFit/>
          </a:bodyPr>
          <a:lstStyle/>
          <a:p>
            <a:pPr algn="ctr"/>
            <a:r>
              <a:rPr lang="en-US" dirty="0" err="1" smtClean="0">
                <a:latin typeface="Times New Roman" panose="02020603050405020304" pitchFamily="18" charset="0"/>
                <a:cs typeface="Times New Roman" panose="02020603050405020304" pitchFamily="18" charset="0"/>
              </a:rPr>
              <a:t>Trình</a:t>
            </a:r>
            <a:r>
              <a:rPr lang="en-US" dirty="0" smtClean="0">
                <a:latin typeface="Times New Roman" panose="02020603050405020304" pitchFamily="18" charset="0"/>
                <a:cs typeface="Times New Roman" panose="02020603050405020304" pitchFamily="18" charset="0"/>
              </a:rPr>
              <a:t> CP </a:t>
            </a:r>
            <a:r>
              <a:rPr lang="en-US" dirty="0" err="1" smtClean="0">
                <a:latin typeface="Times New Roman" panose="02020603050405020304" pitchFamily="18" charset="0"/>
                <a:cs typeface="Times New Roman" panose="02020603050405020304" pitchFamily="18" charset="0"/>
              </a:rPr>
              <a:t>Hồ</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sơ</a:t>
            </a:r>
            <a:endParaRPr lang="en-US" dirty="0">
              <a:latin typeface="Times New Roman" panose="02020603050405020304" pitchFamily="18" charset="0"/>
              <a:cs typeface="Times New Roman" panose="02020603050405020304" pitchFamily="18" charset="0"/>
            </a:endParaRPr>
          </a:p>
        </p:txBody>
      </p:sp>
      <p:sp>
        <p:nvSpPr>
          <p:cNvPr id="20" name="Oval 19"/>
          <p:cNvSpPr/>
          <p:nvPr/>
        </p:nvSpPr>
        <p:spPr>
          <a:xfrm>
            <a:off x="5049558" y="1259435"/>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644201" y="937370"/>
            <a:ext cx="857927"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06/2024</a:t>
            </a:r>
            <a:endParaRPr lang="en-US" sz="16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5480499" y="1429100"/>
            <a:ext cx="1495425" cy="646331"/>
          </a:xfrm>
          <a:prstGeom prst="rect">
            <a:avLst/>
          </a:prstGeom>
          <a:noFill/>
        </p:spPr>
        <p:txBody>
          <a:bodyPr wrap="square" rtlCol="0">
            <a:spAutoFit/>
          </a:bodyPr>
          <a:lstStyle/>
          <a:p>
            <a:pPr algn="ctr"/>
            <a:r>
              <a:rPr lang="en-US" dirty="0" err="1">
                <a:latin typeface="Times New Roman" panose="02020603050405020304" pitchFamily="18" charset="0"/>
                <a:cs typeface="Times New Roman" panose="02020603050405020304" pitchFamily="18" charset="0"/>
              </a:rPr>
              <a:t>Gửi</a:t>
            </a:r>
            <a:r>
              <a:rPr lang="en-US" dirty="0" smtClean="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UBXH </a:t>
            </a:r>
            <a:r>
              <a:rPr lang="en-US" dirty="0" err="1">
                <a:latin typeface="Times New Roman" panose="02020603050405020304" pitchFamily="18" charset="0"/>
                <a:cs typeface="Times New Roman" panose="02020603050405020304" pitchFamily="18" charset="0"/>
              </a:rPr>
              <a:t>thẩm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a:t>
            </a:r>
            <a:endParaRPr lang="en-US" dirty="0">
              <a:latin typeface="Times New Roman" panose="02020603050405020304" pitchFamily="18" charset="0"/>
              <a:cs typeface="Times New Roman" panose="02020603050405020304" pitchFamily="18" charset="0"/>
            </a:endParaRPr>
          </a:p>
        </p:txBody>
      </p:sp>
      <p:sp>
        <p:nvSpPr>
          <p:cNvPr id="25" name="Oval 24"/>
          <p:cNvSpPr/>
          <p:nvPr/>
        </p:nvSpPr>
        <p:spPr>
          <a:xfrm>
            <a:off x="6259732" y="1245910"/>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801113" y="923400"/>
            <a:ext cx="755335"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7/2024</a:t>
            </a:r>
          </a:p>
        </p:txBody>
      </p:sp>
      <p:sp>
        <p:nvSpPr>
          <p:cNvPr id="30" name="Rectangle 29"/>
          <p:cNvSpPr/>
          <p:nvPr/>
        </p:nvSpPr>
        <p:spPr>
          <a:xfrm>
            <a:off x="3479877" y="2220494"/>
            <a:ext cx="2379765" cy="4829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923332" y="2217292"/>
            <a:ext cx="1578317" cy="461665"/>
          </a:xfrm>
          <a:prstGeom prst="rect">
            <a:avLst/>
          </a:prstGeom>
          <a:noFill/>
        </p:spPr>
        <p:txBody>
          <a:bodyPr wrap="none" rtlCol="0">
            <a:spAutoFit/>
          </a:bodyPr>
          <a:lstStyle/>
          <a:p>
            <a:r>
              <a:rPr lang="en-US" sz="2400" b="1" dirty="0" smtClean="0">
                <a:solidFill>
                  <a:srgbClr val="0000FF"/>
                </a:solidFill>
                <a:latin typeface="Times New Roman" panose="02020603050405020304" pitchFamily="18" charset="0"/>
                <a:cs typeface="Times New Roman" panose="02020603050405020304" pitchFamily="18" charset="0"/>
              </a:rPr>
              <a:t>11 </a:t>
            </a:r>
            <a:r>
              <a:rPr lang="en-US" b="1" dirty="0" err="1" smtClean="0">
                <a:solidFill>
                  <a:srgbClr val="0000FF"/>
                </a:solidFill>
                <a:latin typeface="Times New Roman" panose="02020603050405020304" pitchFamily="18" charset="0"/>
                <a:cs typeface="Times New Roman" panose="02020603050405020304" pitchFamily="18" charset="0"/>
              </a:rPr>
              <a:t>vấn</a:t>
            </a:r>
            <a:r>
              <a:rPr lang="en-US" b="1" dirty="0" smtClean="0">
                <a:solidFill>
                  <a:srgbClr val="0000FF"/>
                </a:solidFill>
                <a:latin typeface="Times New Roman" panose="02020603050405020304" pitchFamily="18" charset="0"/>
                <a:cs typeface="Times New Roman" panose="02020603050405020304" pitchFamily="18" charset="0"/>
              </a:rPr>
              <a:t> </a:t>
            </a:r>
            <a:r>
              <a:rPr lang="en-US" b="1" dirty="0" err="1" smtClean="0">
                <a:solidFill>
                  <a:srgbClr val="0000FF"/>
                </a:solidFill>
                <a:latin typeface="Times New Roman" panose="02020603050405020304" pitchFamily="18" charset="0"/>
                <a:cs typeface="Times New Roman" panose="02020603050405020304" pitchFamily="18" charset="0"/>
              </a:rPr>
              <a:t>đề</a:t>
            </a:r>
            <a:r>
              <a:rPr lang="en-US" b="1" dirty="0" smtClean="0">
                <a:solidFill>
                  <a:srgbClr val="0000FF"/>
                </a:solidFill>
                <a:latin typeface="Times New Roman" panose="02020603050405020304" pitchFamily="18" charset="0"/>
                <a:cs typeface="Times New Roman" panose="02020603050405020304" pitchFamily="18" charset="0"/>
              </a:rPr>
              <a:t> </a:t>
            </a:r>
            <a:r>
              <a:rPr lang="en-US" b="1" dirty="0" err="1" smtClean="0">
                <a:solidFill>
                  <a:srgbClr val="0000FF"/>
                </a:solidFill>
                <a:latin typeface="Times New Roman" panose="02020603050405020304" pitchFamily="18" charset="0"/>
                <a:cs typeface="Times New Roman" panose="02020603050405020304" pitchFamily="18" charset="0"/>
              </a:rPr>
              <a:t>lớn</a:t>
            </a:r>
            <a:endParaRPr lang="en-US" b="1" dirty="0">
              <a:solidFill>
                <a:srgbClr val="0000FF"/>
              </a:solidFill>
              <a:latin typeface="Times New Roman" panose="02020603050405020304" pitchFamily="18" charset="0"/>
              <a:cs typeface="Times New Roman" panose="02020603050405020304" pitchFamily="18" charset="0"/>
            </a:endParaRPr>
          </a:p>
        </p:txBody>
      </p:sp>
      <p:grpSp>
        <p:nvGrpSpPr>
          <p:cNvPr id="58" name="Group 57"/>
          <p:cNvGrpSpPr/>
          <p:nvPr/>
        </p:nvGrpSpPr>
        <p:grpSpPr>
          <a:xfrm>
            <a:off x="125774" y="1912824"/>
            <a:ext cx="1505438" cy="372818"/>
            <a:chOff x="261471" y="762000"/>
            <a:chExt cx="1262529" cy="447052"/>
          </a:xfrm>
        </p:grpSpPr>
        <p:sp>
          <p:nvSpPr>
            <p:cNvPr id="59" name="Pentagon 58"/>
            <p:cNvSpPr/>
            <p:nvPr/>
          </p:nvSpPr>
          <p:spPr>
            <a:xfrm>
              <a:off x="304800" y="762000"/>
              <a:ext cx="1219200" cy="381000"/>
            </a:xfrm>
            <a:prstGeom prst="homePlat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Times New Roman" panose="02020603050405020304" pitchFamily="18" charset="0"/>
                <a:cs typeface="Times New Roman" panose="02020603050405020304" pitchFamily="18" charset="0"/>
              </a:endParaRPr>
            </a:p>
          </p:txBody>
        </p:sp>
        <p:sp>
          <p:nvSpPr>
            <p:cNvPr id="60" name="TextBox 59"/>
            <p:cNvSpPr txBox="1"/>
            <p:nvPr/>
          </p:nvSpPr>
          <p:spPr>
            <a:xfrm>
              <a:off x="261471" y="766180"/>
              <a:ext cx="824356" cy="442872"/>
            </a:xfrm>
            <a:prstGeom prst="rect">
              <a:avLst/>
            </a:prstGeom>
            <a:noFill/>
          </p:spPr>
          <p:txBody>
            <a:bodyPr wrap="none" rtlCol="0">
              <a:spAutoFit/>
            </a:bodyPr>
            <a:lstStyle/>
            <a:p>
              <a:r>
                <a:rPr lang="en-US" b="1" dirty="0" err="1" smtClean="0">
                  <a:latin typeface="Times New Roman" panose="02020603050405020304" pitchFamily="18" charset="0"/>
                  <a:cs typeface="Times New Roman" panose="02020603050405020304" pitchFamily="18" charset="0"/>
                </a:rPr>
                <a:t>Dự</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thảo</a:t>
              </a:r>
              <a:endParaRPr lang="en-US" b="1" dirty="0">
                <a:latin typeface="Times New Roman" panose="02020603050405020304" pitchFamily="18" charset="0"/>
                <a:cs typeface="Times New Roman" panose="02020603050405020304" pitchFamily="18" charset="0"/>
              </a:endParaRPr>
            </a:p>
          </p:txBody>
        </p:sp>
      </p:grpSp>
      <p:sp>
        <p:nvSpPr>
          <p:cNvPr id="39" name="TextBox 38"/>
          <p:cNvSpPr txBox="1"/>
          <p:nvPr/>
        </p:nvSpPr>
        <p:spPr>
          <a:xfrm>
            <a:off x="6714571" y="914400"/>
            <a:ext cx="755335"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8/2024</a:t>
            </a:r>
            <a:endParaRPr lang="en-US" sz="1600" dirty="0">
              <a:latin typeface="Times New Roman" panose="02020603050405020304" pitchFamily="18" charset="0"/>
              <a:cs typeface="Times New Roman" panose="02020603050405020304" pitchFamily="18" charset="0"/>
            </a:endParaRPr>
          </a:p>
        </p:txBody>
      </p:sp>
      <p:sp>
        <p:nvSpPr>
          <p:cNvPr id="40" name="Oval 39"/>
          <p:cNvSpPr/>
          <p:nvPr/>
        </p:nvSpPr>
        <p:spPr>
          <a:xfrm>
            <a:off x="7106964" y="1255695"/>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705046" y="1418317"/>
            <a:ext cx="1495425" cy="646331"/>
          </a:xfrm>
          <a:prstGeom prst="rect">
            <a:avLst/>
          </a:prstGeom>
          <a:noFill/>
        </p:spPr>
        <p:txBody>
          <a:bodyPr wrap="square" rtlCol="0">
            <a:spAutoFit/>
          </a:bodyPr>
          <a:lstStyle/>
          <a:p>
            <a:pPr algn="ctr"/>
            <a:r>
              <a:rPr lang="en-US" dirty="0" err="1" smtClean="0">
                <a:latin typeface="Times New Roman" panose="02020603050405020304" pitchFamily="18" charset="0"/>
                <a:cs typeface="Times New Roman" panose="02020603050405020304" pitchFamily="18" charset="0"/>
              </a:rPr>
              <a:t>Trình</a:t>
            </a:r>
            <a:r>
              <a:rPr lang="en-US" dirty="0" smtClean="0">
                <a:latin typeface="Times New Roman" panose="02020603050405020304" pitchFamily="18" charset="0"/>
                <a:cs typeface="Times New Roman" panose="02020603050405020304" pitchFamily="18" charset="0"/>
              </a:rPr>
              <a:t> UBTVQH</a:t>
            </a:r>
            <a:endParaRPr lang="en-US"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7822803" y="1418317"/>
            <a:ext cx="955955" cy="646331"/>
          </a:xfrm>
          <a:prstGeom prst="rect">
            <a:avLst/>
          </a:prstGeom>
          <a:noFill/>
        </p:spPr>
        <p:txBody>
          <a:bodyPr wrap="square" rtlCol="0">
            <a:spAutoFit/>
          </a:bodyPr>
          <a:lstStyle/>
          <a:p>
            <a:pPr algn="ctr"/>
            <a:r>
              <a:rPr lang="en-US" dirty="0" err="1" smtClean="0">
                <a:latin typeface="Times New Roman" panose="02020603050405020304" pitchFamily="18" charset="0"/>
                <a:cs typeface="Times New Roman" panose="02020603050405020304" pitchFamily="18" charset="0"/>
              </a:rPr>
              <a:t>Trình</a:t>
            </a:r>
            <a:r>
              <a:rPr lang="en-US" dirty="0" smtClean="0">
                <a:latin typeface="Times New Roman" panose="02020603050405020304" pitchFamily="18" charset="0"/>
                <a:cs typeface="Times New Roman" panose="02020603050405020304" pitchFamily="18" charset="0"/>
              </a:rPr>
              <a:t> QH</a:t>
            </a:r>
            <a:endParaRPr lang="en-US" dirty="0">
              <a:latin typeface="Times New Roman" panose="02020603050405020304" pitchFamily="18" charset="0"/>
              <a:cs typeface="Times New Roman" panose="02020603050405020304" pitchFamily="18" charset="0"/>
            </a:endParaRPr>
          </a:p>
        </p:txBody>
      </p:sp>
      <p:sp>
        <p:nvSpPr>
          <p:cNvPr id="44" name="TextBox 43"/>
          <p:cNvSpPr txBox="1"/>
          <p:nvPr/>
        </p:nvSpPr>
        <p:spPr>
          <a:xfrm>
            <a:off x="7822803" y="914400"/>
            <a:ext cx="857927"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10/2024</a:t>
            </a:r>
            <a:endParaRPr lang="en-US" sz="1600" dirty="0">
              <a:latin typeface="Times New Roman" panose="02020603050405020304" pitchFamily="18" charset="0"/>
              <a:cs typeface="Times New Roman" panose="02020603050405020304" pitchFamily="18" charset="0"/>
            </a:endParaRPr>
          </a:p>
        </p:txBody>
      </p:sp>
      <p:sp>
        <p:nvSpPr>
          <p:cNvPr id="49" name="Oval 48"/>
          <p:cNvSpPr/>
          <p:nvPr/>
        </p:nvSpPr>
        <p:spPr>
          <a:xfrm>
            <a:off x="8251766" y="1255695"/>
            <a:ext cx="126135"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2590800"/>
            <a:ext cx="9067800" cy="3754874"/>
          </a:xfrm>
          <a:prstGeom prst="rect">
            <a:avLst/>
          </a:prstGeom>
        </p:spPr>
        <p:txBody>
          <a:bodyPr wrap="square">
            <a:spAutoFit/>
          </a:bodyPr>
          <a:lstStyle/>
          <a:p>
            <a:pPr algn="just"/>
            <a:endParaRPr lang="en-US" sz="1400" dirty="0" smtClean="0"/>
          </a:p>
          <a:p>
            <a:pPr marL="342900" indent="-342900" algn="just">
              <a:buFont typeface="+mj-lt"/>
              <a:buAutoNum type="arabicPeriod"/>
            </a:pPr>
            <a:r>
              <a:rPr lang="en-US" sz="1400" dirty="0" smtClean="0"/>
              <a:t>Y</a:t>
            </a:r>
            <a:r>
              <a:rPr lang="vi-VN" sz="1400" dirty="0" smtClean="0"/>
              <a:t>êu cầu DN phải sử dụng lao động có chứng chỉ kỹ năng nghề quốc gia (CCKNNQG) trong các công việc ảnh hưởng trực tiếp đến an toàn và sức khỏe của người lao động và cộng đồng</a:t>
            </a:r>
            <a:endParaRPr lang="en-US" sz="1400" dirty="0" smtClean="0"/>
          </a:p>
          <a:p>
            <a:pPr marL="342900" indent="-342900" algn="just">
              <a:buFont typeface="+mj-lt"/>
              <a:buAutoNum type="arabicPeriod"/>
            </a:pPr>
            <a:r>
              <a:rPr lang="en-US" sz="1400" dirty="0" err="1" smtClean="0"/>
              <a:t>Phải</a:t>
            </a:r>
            <a:r>
              <a:rPr lang="en-US" sz="1400" dirty="0" smtClean="0"/>
              <a:t> </a:t>
            </a:r>
            <a:r>
              <a:rPr lang="en-US" sz="1400" dirty="0" err="1" smtClean="0"/>
              <a:t>có</a:t>
            </a:r>
            <a:r>
              <a:rPr lang="en-US" sz="1400" dirty="0" smtClean="0"/>
              <a:t> </a:t>
            </a:r>
            <a:r>
              <a:rPr lang="en-US" sz="1400" dirty="0" err="1" smtClean="0"/>
              <a:t>chính</a:t>
            </a:r>
            <a:r>
              <a:rPr lang="en-US" sz="1400" dirty="0" smtClean="0"/>
              <a:t> </a:t>
            </a:r>
            <a:r>
              <a:rPr lang="en-US" sz="1400" dirty="0" err="1" smtClean="0"/>
              <a:t>sách</a:t>
            </a:r>
            <a:r>
              <a:rPr lang="en-US" sz="1400" dirty="0" smtClean="0"/>
              <a:t> </a:t>
            </a:r>
            <a:r>
              <a:rPr lang="en-US" sz="1400" dirty="0" err="1" smtClean="0"/>
              <a:t>ưu</a:t>
            </a:r>
            <a:r>
              <a:rPr lang="en-US" sz="1400" dirty="0" smtClean="0"/>
              <a:t> </a:t>
            </a:r>
            <a:r>
              <a:rPr lang="en-US" sz="1400" dirty="0" err="1" smtClean="0"/>
              <a:t>tiên</a:t>
            </a:r>
            <a:r>
              <a:rPr lang="en-US" sz="1400" dirty="0" smtClean="0"/>
              <a:t> </a:t>
            </a:r>
            <a:r>
              <a:rPr lang="en-US" sz="1400" dirty="0" err="1" smtClean="0"/>
              <a:t>đối</a:t>
            </a:r>
            <a:r>
              <a:rPr lang="en-US" sz="1400" dirty="0" smtClean="0"/>
              <a:t> </a:t>
            </a:r>
            <a:r>
              <a:rPr lang="en-US" sz="1400" dirty="0" err="1" smtClean="0"/>
              <a:t>với</a:t>
            </a:r>
            <a:r>
              <a:rPr lang="en-US" sz="1400" dirty="0" smtClean="0"/>
              <a:t> </a:t>
            </a:r>
            <a:r>
              <a:rPr lang="en-US" sz="1400" dirty="0" err="1" smtClean="0"/>
              <a:t>những</a:t>
            </a:r>
            <a:r>
              <a:rPr lang="en-US" sz="1400" dirty="0" smtClean="0"/>
              <a:t> NLĐ </a:t>
            </a:r>
            <a:r>
              <a:rPr lang="en-US" sz="1400" dirty="0" err="1" smtClean="0"/>
              <a:t>có</a:t>
            </a:r>
            <a:r>
              <a:rPr lang="en-US" sz="1400" dirty="0" smtClean="0"/>
              <a:t> CCKNNQG</a:t>
            </a:r>
          </a:p>
          <a:p>
            <a:pPr marL="342900" indent="-342900" algn="just">
              <a:buFont typeface="+mj-lt"/>
              <a:buAutoNum type="arabicPeriod"/>
            </a:pPr>
            <a:r>
              <a:rPr lang="en-US" sz="1400" dirty="0" err="1" smtClean="0"/>
              <a:t>Bổ</a:t>
            </a:r>
            <a:r>
              <a:rPr lang="en-US" sz="1400" dirty="0" smtClean="0"/>
              <a:t> </a:t>
            </a:r>
            <a:r>
              <a:rPr lang="en-US" sz="1400" dirty="0"/>
              <a:t>sung </a:t>
            </a:r>
            <a:r>
              <a:rPr lang="en-US" sz="1400" dirty="0" err="1"/>
              <a:t>trách</a:t>
            </a:r>
            <a:r>
              <a:rPr lang="en-US" sz="1400" dirty="0"/>
              <a:t> </a:t>
            </a:r>
            <a:r>
              <a:rPr lang="en-US" sz="1400" dirty="0" err="1"/>
              <a:t>nhiệm</a:t>
            </a:r>
            <a:r>
              <a:rPr lang="en-US" sz="1400" dirty="0"/>
              <a:t> “</a:t>
            </a:r>
            <a:r>
              <a:rPr lang="en-US" sz="1400" dirty="0" err="1"/>
              <a:t>đăng</a:t>
            </a:r>
            <a:r>
              <a:rPr lang="en-US" sz="1400" dirty="0"/>
              <a:t> </a:t>
            </a:r>
            <a:r>
              <a:rPr lang="en-US" sz="1400" dirty="0" err="1"/>
              <a:t>ký</a:t>
            </a:r>
            <a:r>
              <a:rPr lang="en-US" sz="1400" dirty="0"/>
              <a:t> </a:t>
            </a:r>
            <a:r>
              <a:rPr lang="en-US" sz="1400" dirty="0" err="1"/>
              <a:t>lao</a:t>
            </a:r>
            <a:r>
              <a:rPr lang="en-US" sz="1400" dirty="0"/>
              <a:t> </a:t>
            </a:r>
            <a:r>
              <a:rPr lang="en-US" sz="1400" dirty="0" err="1"/>
              <a:t>động</a:t>
            </a:r>
            <a:r>
              <a:rPr lang="en-US" sz="1400" dirty="0"/>
              <a:t>” </a:t>
            </a:r>
            <a:r>
              <a:rPr lang="en-US" sz="1400" dirty="0" err="1"/>
              <a:t>cho</a:t>
            </a:r>
            <a:r>
              <a:rPr lang="en-US" sz="1400" dirty="0"/>
              <a:t> NLĐ </a:t>
            </a:r>
            <a:r>
              <a:rPr lang="en-US" sz="1400" dirty="0" err="1"/>
              <a:t>và</a:t>
            </a:r>
            <a:r>
              <a:rPr lang="en-US" sz="1400" dirty="0"/>
              <a:t> NSDLĐ </a:t>
            </a:r>
            <a:r>
              <a:rPr lang="en-US" sz="1400" dirty="0" err="1"/>
              <a:t>và</a:t>
            </a:r>
            <a:r>
              <a:rPr lang="en-US" sz="1400" dirty="0"/>
              <a:t> </a:t>
            </a:r>
            <a:r>
              <a:rPr lang="en-US" sz="1400" dirty="0" err="1"/>
              <a:t>yêu</a:t>
            </a:r>
            <a:r>
              <a:rPr lang="en-US" sz="1400" dirty="0"/>
              <a:t> </a:t>
            </a:r>
            <a:r>
              <a:rPr lang="en-US" sz="1400" dirty="0" err="1"/>
              <a:t>cầu</a:t>
            </a:r>
            <a:r>
              <a:rPr lang="en-US" sz="1400" dirty="0"/>
              <a:t> DN </a:t>
            </a:r>
            <a:r>
              <a:rPr lang="en-US" sz="1400" dirty="0" err="1"/>
              <a:t>phải</a:t>
            </a:r>
            <a:r>
              <a:rPr lang="en-US" sz="1400" dirty="0"/>
              <a:t> </a:t>
            </a:r>
            <a:r>
              <a:rPr lang="en-US" sz="1400" dirty="0" err="1"/>
              <a:t>thực</a:t>
            </a:r>
            <a:r>
              <a:rPr lang="en-US" sz="1400" dirty="0"/>
              <a:t> </a:t>
            </a:r>
            <a:r>
              <a:rPr lang="en-US" sz="1400" dirty="0" err="1"/>
              <a:t>hiện</a:t>
            </a:r>
            <a:r>
              <a:rPr lang="en-US" sz="1400" dirty="0"/>
              <a:t> </a:t>
            </a:r>
            <a:r>
              <a:rPr lang="en-US" sz="1400" dirty="0" err="1"/>
              <a:t>đăng</a:t>
            </a:r>
            <a:r>
              <a:rPr lang="en-US" sz="1400" dirty="0"/>
              <a:t> </a:t>
            </a:r>
            <a:r>
              <a:rPr lang="en-US" sz="1400" dirty="0" err="1"/>
              <a:t>ký</a:t>
            </a:r>
            <a:r>
              <a:rPr lang="en-US" sz="1400" dirty="0"/>
              <a:t> </a:t>
            </a:r>
            <a:r>
              <a:rPr lang="en-US" sz="1400" dirty="0" err="1"/>
              <a:t>lao</a:t>
            </a:r>
            <a:r>
              <a:rPr lang="en-US" sz="1400" dirty="0"/>
              <a:t> </a:t>
            </a:r>
            <a:r>
              <a:rPr lang="en-US" sz="1400" dirty="0" err="1"/>
              <a:t>động</a:t>
            </a:r>
            <a:r>
              <a:rPr lang="en-US" sz="1400" dirty="0"/>
              <a:t> </a:t>
            </a:r>
            <a:r>
              <a:rPr lang="en-US" sz="1400" dirty="0" err="1"/>
              <a:t>mỗi</a:t>
            </a:r>
            <a:r>
              <a:rPr lang="en-US" sz="1400" dirty="0"/>
              <a:t> </a:t>
            </a:r>
            <a:r>
              <a:rPr lang="en-US" sz="1400" dirty="0" err="1"/>
              <a:t>lần</a:t>
            </a:r>
            <a:r>
              <a:rPr lang="en-US" sz="1400" dirty="0"/>
              <a:t> </a:t>
            </a:r>
            <a:r>
              <a:rPr lang="en-US" sz="1400" dirty="0" err="1"/>
              <a:t>điều</a:t>
            </a:r>
            <a:r>
              <a:rPr lang="en-US" sz="1400" dirty="0"/>
              <a:t> </a:t>
            </a:r>
            <a:r>
              <a:rPr lang="en-US" sz="1400" dirty="0" err="1"/>
              <a:t>chỉnh</a:t>
            </a:r>
            <a:r>
              <a:rPr lang="en-US" sz="1400" dirty="0"/>
              <a:t> </a:t>
            </a:r>
            <a:r>
              <a:rPr lang="en-US" sz="1400" dirty="0" err="1"/>
              <a:t>thông</a:t>
            </a:r>
            <a:r>
              <a:rPr lang="en-US" sz="1400" dirty="0"/>
              <a:t> tin </a:t>
            </a:r>
            <a:r>
              <a:rPr lang="en-US" sz="1400" dirty="0" err="1"/>
              <a:t>về</a:t>
            </a:r>
            <a:r>
              <a:rPr lang="en-US" sz="1400" dirty="0"/>
              <a:t> </a:t>
            </a:r>
            <a:r>
              <a:rPr lang="en-US" sz="1400" dirty="0" err="1"/>
              <a:t>việc</a:t>
            </a:r>
            <a:r>
              <a:rPr lang="en-US" sz="1400" dirty="0"/>
              <a:t> </a:t>
            </a:r>
            <a:r>
              <a:rPr lang="en-US" sz="1400" dirty="0" err="1"/>
              <a:t>làm</a:t>
            </a:r>
            <a:r>
              <a:rPr lang="en-US" sz="1400" dirty="0"/>
              <a:t> </a:t>
            </a:r>
            <a:r>
              <a:rPr lang="en-US" sz="1400" dirty="0" err="1"/>
              <a:t>của</a:t>
            </a:r>
            <a:r>
              <a:rPr lang="en-US" sz="1400" dirty="0"/>
              <a:t> NLĐ</a:t>
            </a:r>
            <a:r>
              <a:rPr lang="en-US" sz="1400" dirty="0" smtClean="0"/>
              <a:t>.</a:t>
            </a:r>
          </a:p>
          <a:p>
            <a:pPr marL="342900" indent="-342900" algn="just">
              <a:buFont typeface="+mj-lt"/>
              <a:buAutoNum type="arabicPeriod"/>
            </a:pPr>
            <a:r>
              <a:rPr lang="en-US" sz="1400" dirty="0" smtClean="0"/>
              <a:t>B</a:t>
            </a:r>
            <a:r>
              <a:rPr lang="vi-VN" sz="1400" dirty="0"/>
              <a:t>ổ sung thêm đối tượng được nhận hỗ trợ từ quỹ </a:t>
            </a:r>
            <a:r>
              <a:rPr lang="vi-VN" sz="1400" dirty="0" smtClean="0"/>
              <a:t>BHTN</a:t>
            </a:r>
            <a:r>
              <a:rPr lang="en-US" sz="1400" dirty="0" smtClean="0"/>
              <a:t>,</a:t>
            </a:r>
            <a:r>
              <a:rPr lang="vi-VN" sz="1400" dirty="0" smtClean="0"/>
              <a:t> </a:t>
            </a:r>
            <a:r>
              <a:rPr lang="vi-VN" sz="1400" dirty="0"/>
              <a:t>việc bổ sung thêm quỹ hỗ trợ trong BHXH và trích kinh phí từ quỹ BHTN cho các hoạt động không thuộc phạm vi hỗ trợ của Quỹ</a:t>
            </a:r>
          </a:p>
          <a:p>
            <a:pPr marL="342900" indent="-342900" algn="just">
              <a:buFont typeface="+mj-lt"/>
              <a:buAutoNum type="arabicPeriod"/>
            </a:pPr>
            <a:r>
              <a:rPr lang="en-US" sz="1400" dirty="0" err="1" smtClean="0"/>
              <a:t>Tỷ</a:t>
            </a:r>
            <a:r>
              <a:rPr lang="en-US" sz="1400" dirty="0" smtClean="0"/>
              <a:t> </a:t>
            </a:r>
            <a:r>
              <a:rPr lang="en-US" sz="1400" dirty="0" err="1"/>
              <a:t>lệ</a:t>
            </a:r>
            <a:r>
              <a:rPr lang="en-US" sz="1400" dirty="0"/>
              <a:t> </a:t>
            </a:r>
            <a:r>
              <a:rPr lang="en-US" sz="1400" dirty="0" err="1"/>
              <a:t>đóng</a:t>
            </a:r>
            <a:r>
              <a:rPr lang="en-US" sz="1400" dirty="0"/>
              <a:t> BHTN </a:t>
            </a:r>
            <a:r>
              <a:rPr lang="en-US" sz="1400" dirty="0" err="1"/>
              <a:t>vẫn</a:t>
            </a:r>
            <a:r>
              <a:rPr lang="en-US" sz="1400" dirty="0"/>
              <a:t> </a:t>
            </a:r>
            <a:r>
              <a:rPr lang="en-US" sz="1400" dirty="0" err="1"/>
              <a:t>cao</a:t>
            </a:r>
            <a:r>
              <a:rPr lang="en-US" sz="1400" dirty="0"/>
              <a:t>, </a:t>
            </a:r>
            <a:r>
              <a:rPr lang="en-US" sz="1400" dirty="0" err="1"/>
              <a:t>tối</a:t>
            </a:r>
            <a:r>
              <a:rPr lang="en-US" sz="1400" dirty="0"/>
              <a:t> </a:t>
            </a:r>
            <a:r>
              <a:rPr lang="en-US" sz="1400" dirty="0" err="1"/>
              <a:t>đa</a:t>
            </a:r>
            <a:r>
              <a:rPr lang="en-US" sz="1400" dirty="0"/>
              <a:t> </a:t>
            </a:r>
            <a:r>
              <a:rPr lang="en-US" sz="1400" dirty="0" err="1"/>
              <a:t>là</a:t>
            </a:r>
            <a:r>
              <a:rPr lang="en-US" sz="1400" dirty="0"/>
              <a:t> 1% </a:t>
            </a:r>
            <a:r>
              <a:rPr lang="en-US" sz="1400" dirty="0" err="1"/>
              <a:t>đối</a:t>
            </a:r>
            <a:r>
              <a:rPr lang="en-US" sz="1400" dirty="0"/>
              <a:t> </a:t>
            </a:r>
            <a:r>
              <a:rPr lang="en-US" sz="1400" dirty="0" err="1"/>
              <a:t>với</a:t>
            </a:r>
            <a:r>
              <a:rPr lang="en-US" sz="1400" dirty="0"/>
              <a:t> NLĐ </a:t>
            </a:r>
            <a:r>
              <a:rPr lang="en-US" sz="1400" dirty="0" err="1"/>
              <a:t>và</a:t>
            </a:r>
            <a:r>
              <a:rPr lang="en-US" sz="1400" dirty="0"/>
              <a:t> NSDLĐ </a:t>
            </a:r>
            <a:endParaRPr lang="en-US" sz="1400" dirty="0" smtClean="0"/>
          </a:p>
          <a:p>
            <a:pPr marL="342900" indent="-342900" algn="just">
              <a:buFont typeface="+mj-lt"/>
              <a:buAutoNum type="arabicPeriod"/>
            </a:pPr>
            <a:r>
              <a:rPr lang="en-US" sz="1400" dirty="0" err="1" smtClean="0"/>
              <a:t>Bổ</a:t>
            </a:r>
            <a:r>
              <a:rPr lang="en-US" sz="1400" dirty="0" smtClean="0"/>
              <a:t> sung </a:t>
            </a:r>
            <a:r>
              <a:rPr lang="en-US" sz="1400" dirty="0" err="1" smtClean="0"/>
              <a:t>các</a:t>
            </a:r>
            <a:r>
              <a:rPr lang="en-US" sz="1400" dirty="0" smtClean="0"/>
              <a:t> </a:t>
            </a:r>
            <a:r>
              <a:rPr lang="en-US" sz="1400" dirty="0" err="1"/>
              <a:t>nội</a:t>
            </a:r>
            <a:r>
              <a:rPr lang="en-US" sz="1400" dirty="0"/>
              <a:t> dung </a:t>
            </a:r>
            <a:r>
              <a:rPr lang="en-US" sz="1400" dirty="0" err="1"/>
              <a:t>liên</a:t>
            </a:r>
            <a:r>
              <a:rPr lang="en-US" sz="1400" dirty="0"/>
              <a:t> </a:t>
            </a:r>
            <a:r>
              <a:rPr lang="en-US" sz="1400" dirty="0" err="1"/>
              <a:t>quan</a:t>
            </a:r>
            <a:r>
              <a:rPr lang="en-US" sz="1400" dirty="0"/>
              <a:t> </a:t>
            </a:r>
            <a:r>
              <a:rPr lang="en-US" sz="1400" dirty="0" err="1"/>
              <a:t>đến</a:t>
            </a:r>
            <a:r>
              <a:rPr lang="en-US" sz="1400" dirty="0"/>
              <a:t> </a:t>
            </a:r>
            <a:r>
              <a:rPr lang="en-US" sz="1400" dirty="0" err="1"/>
              <a:t>phát</a:t>
            </a:r>
            <a:r>
              <a:rPr lang="en-US" sz="1400" dirty="0"/>
              <a:t> </a:t>
            </a:r>
            <a:r>
              <a:rPr lang="en-US" sz="1400" dirty="0" err="1"/>
              <a:t>triển</a:t>
            </a:r>
            <a:r>
              <a:rPr lang="en-US" sz="1400" dirty="0"/>
              <a:t> </a:t>
            </a:r>
            <a:r>
              <a:rPr lang="en-US" sz="1400" dirty="0" err="1"/>
              <a:t>kỹ</a:t>
            </a:r>
            <a:r>
              <a:rPr lang="en-US" sz="1400" dirty="0"/>
              <a:t> </a:t>
            </a:r>
            <a:r>
              <a:rPr lang="en-US" sz="1400" dirty="0" err="1"/>
              <a:t>năng</a:t>
            </a:r>
            <a:r>
              <a:rPr lang="en-US" sz="1400" dirty="0"/>
              <a:t> </a:t>
            </a:r>
            <a:r>
              <a:rPr lang="en-US" sz="1400" dirty="0" err="1" smtClean="0"/>
              <a:t>nghề</a:t>
            </a:r>
            <a:endParaRPr lang="en-US" sz="1400" dirty="0" smtClean="0"/>
          </a:p>
          <a:p>
            <a:pPr marL="342900" indent="-342900" algn="just">
              <a:buFont typeface="+mj-lt"/>
              <a:buAutoNum type="arabicPeriod"/>
            </a:pPr>
            <a:r>
              <a:rPr lang="en-US" sz="1400" dirty="0" err="1"/>
              <a:t>Bổ</a:t>
            </a:r>
            <a:r>
              <a:rPr lang="en-US" sz="1400" dirty="0"/>
              <a:t> sung </a:t>
            </a:r>
            <a:r>
              <a:rPr lang="en-US" sz="1400" dirty="0" err="1"/>
              <a:t>đối</a:t>
            </a:r>
            <a:r>
              <a:rPr lang="en-US" sz="1400" dirty="0"/>
              <a:t> </a:t>
            </a:r>
            <a:r>
              <a:rPr lang="en-US" sz="1400" dirty="0" err="1"/>
              <a:t>tượng</a:t>
            </a:r>
            <a:r>
              <a:rPr lang="en-US" sz="1400" dirty="0"/>
              <a:t> </a:t>
            </a:r>
            <a:r>
              <a:rPr lang="en-US" sz="1400" dirty="0" err="1"/>
              <a:t>tham</a:t>
            </a:r>
            <a:r>
              <a:rPr lang="en-US" sz="1400" dirty="0"/>
              <a:t> </a:t>
            </a:r>
            <a:r>
              <a:rPr lang="en-US" sz="1400" dirty="0" err="1"/>
              <a:t>gia</a:t>
            </a:r>
            <a:r>
              <a:rPr lang="en-US" sz="1400" dirty="0"/>
              <a:t> </a:t>
            </a:r>
            <a:r>
              <a:rPr lang="en-US" sz="1400" dirty="0" err="1"/>
              <a:t>bảo</a:t>
            </a:r>
            <a:r>
              <a:rPr lang="en-US" sz="1400" dirty="0"/>
              <a:t> </a:t>
            </a:r>
            <a:r>
              <a:rPr lang="en-US" sz="1400" dirty="0" err="1"/>
              <a:t>hiểm</a:t>
            </a:r>
            <a:r>
              <a:rPr lang="en-US" sz="1400" dirty="0"/>
              <a:t> </a:t>
            </a:r>
            <a:r>
              <a:rPr lang="en-US" sz="1400" dirty="0" err="1"/>
              <a:t>thất</a:t>
            </a:r>
            <a:r>
              <a:rPr lang="en-US" sz="1400" dirty="0"/>
              <a:t> </a:t>
            </a:r>
            <a:r>
              <a:rPr lang="en-US" sz="1400" dirty="0" err="1"/>
              <a:t>nghiệp</a:t>
            </a:r>
            <a:r>
              <a:rPr lang="en-US" sz="1400" dirty="0"/>
              <a:t> </a:t>
            </a:r>
            <a:r>
              <a:rPr lang="en-US" sz="1400" dirty="0" err="1"/>
              <a:t>là</a:t>
            </a:r>
            <a:r>
              <a:rPr lang="en-US" sz="1400" dirty="0"/>
              <a:t> </a:t>
            </a:r>
            <a:r>
              <a:rPr lang="en-US" sz="1400" dirty="0" err="1"/>
              <a:t>người</a:t>
            </a:r>
            <a:r>
              <a:rPr lang="en-US" sz="1400" dirty="0"/>
              <a:t> </a:t>
            </a:r>
            <a:r>
              <a:rPr lang="en-US" sz="1400" dirty="0" err="1"/>
              <a:t>quản</a:t>
            </a:r>
            <a:r>
              <a:rPr lang="en-US" sz="1400" dirty="0"/>
              <a:t> </a:t>
            </a:r>
            <a:r>
              <a:rPr lang="en-US" sz="1400" dirty="0" err="1"/>
              <a:t>lý</a:t>
            </a:r>
            <a:r>
              <a:rPr lang="en-US" sz="1400" dirty="0"/>
              <a:t> </a:t>
            </a:r>
            <a:r>
              <a:rPr lang="en-US" sz="1400" dirty="0" err="1"/>
              <a:t>Doanh</a:t>
            </a:r>
            <a:r>
              <a:rPr lang="en-US" sz="1400" dirty="0"/>
              <a:t> </a:t>
            </a:r>
            <a:r>
              <a:rPr lang="en-US" sz="1400" dirty="0" err="1"/>
              <a:t>nghiệp</a:t>
            </a:r>
            <a:endParaRPr lang="en-US" sz="1400" dirty="0"/>
          </a:p>
          <a:p>
            <a:pPr marL="342900" indent="-342900" algn="just">
              <a:buFont typeface="+mj-lt"/>
              <a:buAutoNum type="arabicPeriod"/>
            </a:pPr>
            <a:r>
              <a:rPr lang="en-US" sz="1400" dirty="0" err="1" smtClean="0"/>
              <a:t>Không</a:t>
            </a:r>
            <a:r>
              <a:rPr lang="en-US" sz="1400" dirty="0" smtClean="0"/>
              <a:t> </a:t>
            </a:r>
            <a:r>
              <a:rPr lang="en-US" sz="1400" dirty="0" err="1"/>
              <a:t>đồng</a:t>
            </a:r>
            <a:r>
              <a:rPr lang="en-US" sz="1400" dirty="0"/>
              <a:t> </a:t>
            </a:r>
            <a:r>
              <a:rPr lang="en-US" sz="1400" dirty="0" err="1"/>
              <a:t>nhất</a:t>
            </a:r>
            <a:r>
              <a:rPr lang="en-US" sz="1400" dirty="0"/>
              <a:t> </a:t>
            </a:r>
            <a:r>
              <a:rPr lang="en-US" sz="1400" dirty="0" err="1"/>
              <a:t>các</a:t>
            </a:r>
            <a:r>
              <a:rPr lang="en-US" sz="1400" dirty="0"/>
              <a:t> </a:t>
            </a:r>
            <a:r>
              <a:rPr lang="en-US" sz="1400" dirty="0" err="1"/>
              <a:t>chế</a:t>
            </a:r>
            <a:r>
              <a:rPr lang="en-US" sz="1400" dirty="0"/>
              <a:t> </a:t>
            </a:r>
            <a:r>
              <a:rPr lang="en-US" sz="1400" dirty="0" err="1" smtClean="0"/>
              <a:t>độ</a:t>
            </a:r>
            <a:r>
              <a:rPr lang="en-US" sz="1400" dirty="0" smtClean="0"/>
              <a:t>, </a:t>
            </a:r>
            <a:r>
              <a:rPr lang="en-US" sz="1400" dirty="0" err="1" smtClean="0"/>
              <a:t>căn</a:t>
            </a:r>
            <a:r>
              <a:rPr lang="en-US" sz="1400" dirty="0" smtClean="0"/>
              <a:t> </a:t>
            </a:r>
            <a:r>
              <a:rPr lang="en-US" sz="1400" dirty="0" err="1" smtClean="0"/>
              <a:t>cứ</a:t>
            </a:r>
            <a:r>
              <a:rPr lang="en-US" sz="1400" dirty="0" smtClean="0"/>
              <a:t> </a:t>
            </a:r>
            <a:r>
              <a:rPr lang="en-US" sz="1400" dirty="0" err="1" smtClean="0"/>
              <a:t>lương</a:t>
            </a:r>
            <a:r>
              <a:rPr lang="en-US" sz="1400" dirty="0" smtClean="0"/>
              <a:t> </a:t>
            </a:r>
            <a:r>
              <a:rPr lang="en-US" sz="1400" dirty="0" err="1" smtClean="0"/>
              <a:t>đóng</a:t>
            </a:r>
            <a:r>
              <a:rPr lang="en-US" sz="1400" dirty="0" smtClean="0"/>
              <a:t>  </a:t>
            </a:r>
            <a:r>
              <a:rPr lang="en-US" sz="1400" dirty="0"/>
              <a:t>BHXH, BHYT, </a:t>
            </a:r>
            <a:r>
              <a:rPr lang="en-US" sz="1400" dirty="0" smtClean="0"/>
              <a:t>BHTN </a:t>
            </a:r>
          </a:p>
          <a:p>
            <a:pPr marL="342900" indent="-342900" algn="just">
              <a:buFont typeface="+mj-lt"/>
              <a:buAutoNum type="arabicPeriod"/>
            </a:pPr>
            <a:r>
              <a:rPr lang="en-US" sz="1400" dirty="0" smtClean="0"/>
              <a:t>T</a:t>
            </a:r>
            <a:r>
              <a:rPr lang="vi-VN" sz="1400" dirty="0" smtClean="0"/>
              <a:t>hiết </a:t>
            </a:r>
            <a:r>
              <a:rPr lang="vi-VN" sz="1400" dirty="0"/>
              <a:t>lập hệ thống thông tin thị trường lao </a:t>
            </a:r>
            <a:r>
              <a:rPr lang="vi-VN" sz="1400" dirty="0" smtClean="0"/>
              <a:t>động</a:t>
            </a:r>
            <a:endParaRPr lang="en-US" sz="1400" dirty="0" smtClean="0"/>
          </a:p>
          <a:p>
            <a:pPr marL="342900" indent="-342900" algn="just">
              <a:buFont typeface="+mj-lt"/>
              <a:buAutoNum type="arabicPeriod"/>
            </a:pPr>
            <a:r>
              <a:rPr lang="en-US" sz="1400" dirty="0" err="1"/>
              <a:t>Bổ</a:t>
            </a:r>
            <a:r>
              <a:rPr lang="en-US" sz="1400" dirty="0"/>
              <a:t> sung </a:t>
            </a:r>
            <a:r>
              <a:rPr lang="en-US" sz="1400" dirty="0" err="1"/>
              <a:t>quy</a:t>
            </a:r>
            <a:r>
              <a:rPr lang="en-US" sz="1400" dirty="0"/>
              <a:t> </a:t>
            </a:r>
            <a:r>
              <a:rPr lang="en-US" sz="1400" dirty="0" err="1"/>
              <a:t>định</a:t>
            </a:r>
            <a:r>
              <a:rPr lang="en-US" sz="1400" dirty="0"/>
              <a:t> </a:t>
            </a:r>
            <a:r>
              <a:rPr lang="en-US" sz="1400" dirty="0" err="1"/>
              <a:t>nhân</a:t>
            </a:r>
            <a:r>
              <a:rPr lang="en-US" sz="1400" dirty="0"/>
              <a:t> </a:t>
            </a:r>
            <a:r>
              <a:rPr lang="en-US" sz="1400" dirty="0" err="1"/>
              <a:t>viên</a:t>
            </a:r>
            <a:r>
              <a:rPr lang="en-US" sz="1400" dirty="0"/>
              <a:t> </a:t>
            </a:r>
            <a:r>
              <a:rPr lang="en-US" sz="1400" dirty="0" err="1"/>
              <a:t>làm</a:t>
            </a:r>
            <a:r>
              <a:rPr lang="en-US" sz="1400" dirty="0"/>
              <a:t> </a:t>
            </a:r>
            <a:r>
              <a:rPr lang="en-US" sz="1400" dirty="0" err="1"/>
              <a:t>công</a:t>
            </a:r>
            <a:r>
              <a:rPr lang="en-US" sz="1400" dirty="0"/>
              <a:t> </a:t>
            </a:r>
            <a:r>
              <a:rPr lang="en-US" sz="1400" dirty="0" err="1"/>
              <a:t>tác</a:t>
            </a:r>
            <a:r>
              <a:rPr lang="en-US" sz="1400" dirty="0"/>
              <a:t> </a:t>
            </a:r>
            <a:r>
              <a:rPr lang="en-US" sz="1400" dirty="0" err="1"/>
              <a:t>tư</a:t>
            </a:r>
            <a:r>
              <a:rPr lang="en-US" sz="1400" dirty="0"/>
              <a:t> </a:t>
            </a:r>
            <a:r>
              <a:rPr lang="en-US" sz="1400" dirty="0" err="1"/>
              <a:t>vấn</a:t>
            </a:r>
            <a:r>
              <a:rPr lang="en-US" sz="1400" dirty="0"/>
              <a:t> </a:t>
            </a:r>
            <a:r>
              <a:rPr lang="en-US" sz="1400" dirty="0" err="1"/>
              <a:t>giới</a:t>
            </a:r>
            <a:r>
              <a:rPr lang="en-US" sz="1400" dirty="0"/>
              <a:t> </a:t>
            </a:r>
            <a:r>
              <a:rPr lang="en-US" sz="1400" dirty="0" err="1"/>
              <a:t>thiệu</a:t>
            </a:r>
            <a:r>
              <a:rPr lang="en-US" sz="1400" dirty="0"/>
              <a:t> </a:t>
            </a:r>
            <a:r>
              <a:rPr lang="en-US" sz="1400" dirty="0" err="1"/>
              <a:t>việc</a:t>
            </a:r>
            <a:r>
              <a:rPr lang="en-US" sz="1400" dirty="0"/>
              <a:t> </a:t>
            </a:r>
            <a:r>
              <a:rPr lang="en-US" sz="1400" dirty="0" err="1"/>
              <a:t>làm</a:t>
            </a:r>
            <a:r>
              <a:rPr lang="en-US" sz="1400" dirty="0"/>
              <a:t> </a:t>
            </a:r>
            <a:r>
              <a:rPr lang="en-US" sz="1400" dirty="0" err="1"/>
              <a:t>phải</a:t>
            </a:r>
            <a:r>
              <a:rPr lang="en-US" sz="1400" dirty="0"/>
              <a:t> </a:t>
            </a:r>
            <a:r>
              <a:rPr lang="en-US" sz="1400" dirty="0" err="1"/>
              <a:t>tham</a:t>
            </a:r>
            <a:r>
              <a:rPr lang="en-US" sz="1400" dirty="0"/>
              <a:t> </a:t>
            </a:r>
            <a:r>
              <a:rPr lang="en-US" sz="1400" dirty="0" err="1"/>
              <a:t>gia</a:t>
            </a:r>
            <a:r>
              <a:rPr lang="en-US" sz="1400" dirty="0"/>
              <a:t> </a:t>
            </a:r>
            <a:r>
              <a:rPr lang="en-US" sz="1400" dirty="0" err="1"/>
              <a:t>khóa</a:t>
            </a:r>
            <a:r>
              <a:rPr lang="en-US" sz="1400" dirty="0"/>
              <a:t> </a:t>
            </a:r>
            <a:r>
              <a:rPr lang="en-US" sz="1400" dirty="0" err="1"/>
              <a:t>đào</a:t>
            </a:r>
            <a:r>
              <a:rPr lang="en-US" sz="1400" dirty="0"/>
              <a:t> </a:t>
            </a:r>
            <a:r>
              <a:rPr lang="en-US" sz="1400" dirty="0" err="1"/>
              <a:t>tạo</a:t>
            </a:r>
            <a:r>
              <a:rPr lang="en-US" sz="1400" dirty="0"/>
              <a:t>/ </a:t>
            </a:r>
            <a:r>
              <a:rPr lang="en-US" sz="1400" dirty="0" err="1"/>
              <a:t>bồi</a:t>
            </a:r>
            <a:r>
              <a:rPr lang="en-US" sz="1400" dirty="0"/>
              <a:t> </a:t>
            </a:r>
            <a:r>
              <a:rPr lang="en-US" sz="1400" dirty="0" err="1"/>
              <a:t>dưỡng</a:t>
            </a:r>
            <a:r>
              <a:rPr lang="en-US" sz="1400" dirty="0"/>
              <a:t>/ </a:t>
            </a:r>
            <a:r>
              <a:rPr lang="en-US" sz="1400" dirty="0" err="1"/>
              <a:t>huấn</a:t>
            </a:r>
            <a:r>
              <a:rPr lang="en-US" sz="1400" dirty="0"/>
              <a:t> </a:t>
            </a:r>
            <a:r>
              <a:rPr lang="en-US" sz="1400" dirty="0" err="1"/>
              <a:t>luyện</a:t>
            </a:r>
            <a:r>
              <a:rPr lang="en-US" sz="1400" dirty="0"/>
              <a:t>/ </a:t>
            </a:r>
            <a:r>
              <a:rPr lang="en-US" sz="1400" dirty="0" err="1"/>
              <a:t>cập</a:t>
            </a:r>
            <a:r>
              <a:rPr lang="en-US" sz="1400" dirty="0"/>
              <a:t> </a:t>
            </a:r>
            <a:r>
              <a:rPr lang="en-US" sz="1400" dirty="0" err="1"/>
              <a:t>nhật</a:t>
            </a:r>
            <a:r>
              <a:rPr lang="en-US" sz="1400" dirty="0"/>
              <a:t> </a:t>
            </a:r>
            <a:r>
              <a:rPr lang="en-US" sz="1400" dirty="0" err="1"/>
              <a:t>về</a:t>
            </a:r>
            <a:r>
              <a:rPr lang="en-US" sz="1400" dirty="0"/>
              <a:t> </a:t>
            </a:r>
            <a:r>
              <a:rPr lang="en-US" sz="1400" dirty="0" err="1"/>
              <a:t>dịch</a:t>
            </a:r>
            <a:r>
              <a:rPr lang="en-US" sz="1400" dirty="0"/>
              <a:t> </a:t>
            </a:r>
            <a:r>
              <a:rPr lang="en-US" sz="1400" dirty="0" err="1"/>
              <a:t>vụ</a:t>
            </a:r>
            <a:r>
              <a:rPr lang="en-US" sz="1400" dirty="0"/>
              <a:t> </a:t>
            </a:r>
            <a:r>
              <a:rPr lang="en-US" sz="1400" dirty="0" err="1"/>
              <a:t>việc</a:t>
            </a:r>
            <a:r>
              <a:rPr lang="en-US" sz="1400" dirty="0"/>
              <a:t> </a:t>
            </a:r>
            <a:r>
              <a:rPr lang="en-US" sz="1400" dirty="0" err="1"/>
              <a:t>làm</a:t>
            </a:r>
            <a:r>
              <a:rPr lang="en-US" sz="1400" dirty="0"/>
              <a:t> </a:t>
            </a:r>
            <a:r>
              <a:rPr lang="en-US" sz="1400" dirty="0" err="1"/>
              <a:t>và</a:t>
            </a:r>
            <a:r>
              <a:rPr lang="en-US" sz="1400" dirty="0"/>
              <a:t> </a:t>
            </a:r>
            <a:r>
              <a:rPr lang="en-US" sz="1400" dirty="0" err="1"/>
              <a:t>được</a:t>
            </a:r>
            <a:r>
              <a:rPr lang="en-US" sz="1400" dirty="0"/>
              <a:t> </a:t>
            </a:r>
            <a:r>
              <a:rPr lang="en-US" sz="1400" dirty="0" err="1"/>
              <a:t>tổ</a:t>
            </a:r>
            <a:r>
              <a:rPr lang="en-US" sz="1400" dirty="0"/>
              <a:t> </a:t>
            </a:r>
            <a:r>
              <a:rPr lang="en-US" sz="1400" dirty="0" err="1"/>
              <a:t>chức</a:t>
            </a:r>
            <a:r>
              <a:rPr lang="en-US" sz="1400" dirty="0"/>
              <a:t> </a:t>
            </a:r>
            <a:r>
              <a:rPr lang="en-US" sz="1400" dirty="0" err="1"/>
              <a:t>có</a:t>
            </a:r>
            <a:r>
              <a:rPr lang="en-US" sz="1400" dirty="0"/>
              <a:t> </a:t>
            </a:r>
            <a:r>
              <a:rPr lang="en-US" sz="1400" dirty="0" err="1"/>
              <a:t>thẩm</a:t>
            </a:r>
            <a:r>
              <a:rPr lang="en-US" sz="1400" dirty="0"/>
              <a:t> </a:t>
            </a:r>
            <a:r>
              <a:rPr lang="en-US" sz="1400" dirty="0" err="1"/>
              <a:t>quyền</a:t>
            </a:r>
            <a:r>
              <a:rPr lang="en-US" sz="1400" dirty="0"/>
              <a:t> </a:t>
            </a:r>
            <a:r>
              <a:rPr lang="en-US" sz="1400" dirty="0" err="1"/>
              <a:t>cấp</a:t>
            </a:r>
            <a:r>
              <a:rPr lang="en-US" sz="1400" dirty="0"/>
              <a:t> </a:t>
            </a:r>
            <a:r>
              <a:rPr lang="en-US" sz="1400" dirty="0" err="1"/>
              <a:t>chứng</a:t>
            </a:r>
            <a:r>
              <a:rPr lang="en-US" sz="1400" dirty="0"/>
              <a:t> </a:t>
            </a:r>
            <a:r>
              <a:rPr lang="en-US" sz="1400" dirty="0" err="1"/>
              <a:t>chỉ</a:t>
            </a:r>
            <a:r>
              <a:rPr lang="en-US" sz="1400" dirty="0"/>
              <a:t> </a:t>
            </a:r>
            <a:r>
              <a:rPr lang="en-US" sz="1400" dirty="0" err="1"/>
              <a:t>sau</a:t>
            </a:r>
            <a:r>
              <a:rPr lang="en-US" sz="1400" dirty="0"/>
              <a:t> </a:t>
            </a:r>
            <a:r>
              <a:rPr lang="en-US" sz="1400" dirty="0" err="1"/>
              <a:t>khi</a:t>
            </a:r>
            <a:r>
              <a:rPr lang="en-US" sz="1400" dirty="0"/>
              <a:t> </a:t>
            </a:r>
            <a:r>
              <a:rPr lang="en-US" sz="1400" dirty="0" err="1"/>
              <a:t>kiểm</a:t>
            </a:r>
            <a:r>
              <a:rPr lang="en-US" sz="1400" dirty="0"/>
              <a:t> </a:t>
            </a:r>
            <a:r>
              <a:rPr lang="en-US" sz="1400" dirty="0" err="1"/>
              <a:t>tra</a:t>
            </a:r>
            <a:r>
              <a:rPr lang="en-US" sz="1400" dirty="0"/>
              <a:t> </a:t>
            </a:r>
            <a:r>
              <a:rPr lang="en-US" sz="1400" dirty="0" err="1"/>
              <a:t>sát</a:t>
            </a:r>
            <a:r>
              <a:rPr lang="en-US" sz="1400" dirty="0"/>
              <a:t> </a:t>
            </a:r>
            <a:r>
              <a:rPr lang="en-US" sz="1400" dirty="0" err="1"/>
              <a:t>hạch</a:t>
            </a:r>
            <a:r>
              <a:rPr lang="en-US" sz="1400" dirty="0"/>
              <a:t> </a:t>
            </a:r>
            <a:r>
              <a:rPr lang="en-US" sz="1400" dirty="0" err="1"/>
              <a:t>đạt</a:t>
            </a:r>
            <a:r>
              <a:rPr lang="en-US" sz="1400" dirty="0"/>
              <a:t> </a:t>
            </a:r>
            <a:r>
              <a:rPr lang="en-US" sz="1400" dirty="0" err="1"/>
              <a:t>yêu</a:t>
            </a:r>
            <a:r>
              <a:rPr lang="en-US" sz="1400" dirty="0"/>
              <a:t> </a:t>
            </a:r>
            <a:r>
              <a:rPr lang="en-US" sz="1400" dirty="0" err="1"/>
              <a:t>cầu</a:t>
            </a:r>
            <a:r>
              <a:rPr lang="en-US" sz="1400" dirty="0"/>
              <a:t> </a:t>
            </a:r>
          </a:p>
          <a:p>
            <a:pPr marL="342900" indent="-342900" algn="just">
              <a:buFont typeface="+mj-lt"/>
              <a:buAutoNum type="arabicPeriod"/>
            </a:pPr>
            <a:r>
              <a:rPr lang="en-US" sz="1400" dirty="0" err="1" smtClean="0"/>
              <a:t>Thắt</a:t>
            </a:r>
            <a:r>
              <a:rPr lang="en-US" sz="1400" dirty="0" smtClean="0"/>
              <a:t> </a:t>
            </a:r>
            <a:r>
              <a:rPr lang="en-US" sz="1400" dirty="0" err="1"/>
              <a:t>chặt</a:t>
            </a:r>
            <a:r>
              <a:rPr lang="en-US" sz="1400" dirty="0"/>
              <a:t> </a:t>
            </a:r>
            <a:r>
              <a:rPr lang="en-US" sz="1400" dirty="0" err="1"/>
              <a:t>thời</a:t>
            </a:r>
            <a:r>
              <a:rPr lang="en-US" sz="1400" dirty="0"/>
              <a:t> </a:t>
            </a:r>
            <a:r>
              <a:rPr lang="en-US" sz="1400" dirty="0" err="1"/>
              <a:t>gian</a:t>
            </a:r>
            <a:r>
              <a:rPr lang="en-US" sz="1400" dirty="0"/>
              <a:t> </a:t>
            </a:r>
            <a:r>
              <a:rPr lang="en-US" sz="1400" dirty="0" err="1"/>
              <a:t>làm</a:t>
            </a:r>
            <a:r>
              <a:rPr lang="en-US" sz="1400" dirty="0"/>
              <a:t> </a:t>
            </a:r>
            <a:r>
              <a:rPr lang="en-US" sz="1400" dirty="0" err="1"/>
              <a:t>thêm</a:t>
            </a:r>
            <a:r>
              <a:rPr lang="en-US" sz="1400" dirty="0"/>
              <a:t> </a:t>
            </a:r>
            <a:r>
              <a:rPr lang="en-US" sz="1400" dirty="0" err="1"/>
              <a:t>của</a:t>
            </a:r>
            <a:r>
              <a:rPr lang="en-US" sz="1400" dirty="0"/>
              <a:t> </a:t>
            </a:r>
            <a:r>
              <a:rPr lang="en-US" sz="1400" dirty="0" err="1"/>
              <a:t>học</a:t>
            </a:r>
            <a:r>
              <a:rPr lang="en-US" sz="1400" dirty="0"/>
              <a:t> </a:t>
            </a:r>
            <a:r>
              <a:rPr lang="en-US" sz="1400" dirty="0" err="1"/>
              <a:t>sinh</a:t>
            </a:r>
            <a:r>
              <a:rPr lang="en-US" sz="1400" dirty="0"/>
              <a:t> </a:t>
            </a:r>
            <a:r>
              <a:rPr lang="en-US" sz="1400" dirty="0" err="1"/>
              <a:t>sinh</a:t>
            </a:r>
            <a:r>
              <a:rPr lang="en-US" sz="1400" dirty="0"/>
              <a:t> </a:t>
            </a:r>
            <a:r>
              <a:rPr lang="en-US" sz="1400" dirty="0" err="1" smtClean="0"/>
              <a:t>viên</a:t>
            </a:r>
            <a:endParaRPr lang="en-US" sz="1400" dirty="0" smtClean="0"/>
          </a:p>
        </p:txBody>
      </p:sp>
    </p:spTree>
    <p:extLst>
      <p:ext uri="{BB962C8B-B14F-4D97-AF65-F5344CB8AC3E}">
        <p14:creationId xmlns:p14="http://schemas.microsoft.com/office/powerpoint/2010/main" val="762519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0" y="558918"/>
            <a:ext cx="8839200" cy="400110"/>
          </a:xfrm>
          <a:prstGeom prst="rect">
            <a:avLst/>
          </a:prstGeom>
          <a:solidFill>
            <a:srgbClr val="FFFFCC"/>
          </a:solidFill>
        </p:spPr>
        <p:txBody>
          <a:bodyPr wrap="square" rtlCol="0">
            <a:spAutoFit/>
          </a:bodyPr>
          <a:lstStyle/>
          <a:p>
            <a:pPr algn="just"/>
            <a:r>
              <a:rPr lang="en-US" sz="2000" dirty="0" smtClean="0">
                <a:solidFill>
                  <a:srgbClr val="FF0000"/>
                </a:solidFill>
                <a:cs typeface="Arial" panose="020B0604020202020204" pitchFamily="34" charset="0"/>
              </a:rPr>
              <a:t>9. </a:t>
            </a:r>
            <a:r>
              <a:rPr lang="en-US" sz="2000" dirty="0" smtClean="0">
                <a:cs typeface="Arial" panose="020B0604020202020204" pitchFamily="34" charset="0"/>
              </a:rPr>
              <a:t>T</a:t>
            </a:r>
            <a:r>
              <a:rPr lang="vi-VN" sz="2000" dirty="0" smtClean="0"/>
              <a:t>hiết </a:t>
            </a:r>
            <a:r>
              <a:rPr lang="vi-VN" sz="2000" dirty="0"/>
              <a:t>lập hệ thống thông tin thị trường lao động</a:t>
            </a:r>
            <a:endParaRPr lang="en-US" sz="2000" dirty="0"/>
          </a:p>
        </p:txBody>
      </p:sp>
      <p:sp>
        <p:nvSpPr>
          <p:cNvPr id="8" name="Rectangle 7"/>
          <p:cNvSpPr/>
          <p:nvPr/>
        </p:nvSpPr>
        <p:spPr>
          <a:xfrm>
            <a:off x="84456" y="3246569"/>
            <a:ext cx="9144000" cy="2800767"/>
          </a:xfrm>
          <a:prstGeom prst="rect">
            <a:avLst/>
          </a:prstGeom>
        </p:spPr>
        <p:txBody>
          <a:bodyPr wrap="square">
            <a:spAutoFit/>
          </a:bodyPr>
          <a:lstStyle/>
          <a:p>
            <a:r>
              <a:rPr lang="en-US" sz="1600" dirty="0" err="1" smtClean="0"/>
              <a:t>Hệ</a:t>
            </a:r>
            <a:r>
              <a:rPr lang="en-US" sz="1600" dirty="0" smtClean="0"/>
              <a:t> </a:t>
            </a:r>
            <a:r>
              <a:rPr lang="en-US" sz="1600" dirty="0" err="1" smtClean="0"/>
              <a:t>thống</a:t>
            </a:r>
            <a:r>
              <a:rPr lang="en-US" sz="1600" dirty="0" smtClean="0"/>
              <a:t> </a:t>
            </a:r>
            <a:r>
              <a:rPr lang="en-US" sz="1600" dirty="0" err="1" smtClean="0"/>
              <a:t>này</a:t>
            </a:r>
            <a:r>
              <a:rPr lang="en-US" sz="1600" dirty="0" smtClean="0"/>
              <a:t> </a:t>
            </a:r>
            <a:r>
              <a:rPr lang="vi-VN" sz="1600" dirty="0" smtClean="0"/>
              <a:t>là </a:t>
            </a:r>
            <a:r>
              <a:rPr lang="vi-VN" sz="1600" dirty="0"/>
              <a:t>không cần thiết bởi : </a:t>
            </a:r>
          </a:p>
          <a:p>
            <a:r>
              <a:rPr lang="vi-VN" sz="1600" dirty="0"/>
              <a:t>+ BLĐ có chức năng quản lý thông tin thị trường lao động bao gồm nhằm thu thập, tổng hợp, lưu trữ, phân tích, dự báo và phổ biến thông tin thị trường lao động,, vậy nên cần làm thế nào để phát huy vai trò này hơn nữa chứ không nhất thiết phải bổ sung thêm 1 hệ thống thông tin thị trường lao động gây cồng kềnh, phức tạp, phát sinh thêm nguồn lực, gây lãng phí cho XH</a:t>
            </a:r>
          </a:p>
          <a:p>
            <a:r>
              <a:rPr lang="vi-VN" sz="1600" dirty="0"/>
              <a:t> + Thị trường lao động thì luôn thay dổi nhanh chóng theo sự phát triển của xã hội, vậy nên không cần thiết phải cả 1 bộ phận cồng kềnh chạy theo để bắt kịp thông tin thì vô hình chung là vô ích và không phù hợp </a:t>
            </a:r>
          </a:p>
          <a:p>
            <a:r>
              <a:rPr lang="vi-VN" sz="1600" dirty="0"/>
              <a:t> + Thay vì phát sinh cả một hệ thống để duy trì những công việc đang phụ trách thì chỉ cần cái thiện hệ thống thông tin thị trường lao động sao cho nhỏ ngọn, tinh gọn để bắt kịp với thay đổi nhanh chóng của thị trường lao </a:t>
            </a:r>
            <a:r>
              <a:rPr lang="vi-VN" sz="1600" dirty="0" smtClean="0"/>
              <a:t>động</a:t>
            </a:r>
            <a:endParaRPr lang="vi-VN" sz="1600" dirty="0"/>
          </a:p>
        </p:txBody>
      </p:sp>
      <p:sp>
        <p:nvSpPr>
          <p:cNvPr id="9" name="Rectangle 8"/>
          <p:cNvSpPr/>
          <p:nvPr/>
        </p:nvSpPr>
        <p:spPr>
          <a:xfrm>
            <a:off x="355600" y="1719677"/>
            <a:ext cx="1371600" cy="1077218"/>
          </a:xfrm>
          <a:prstGeom prst="rect">
            <a:avLst/>
          </a:prstGeom>
        </p:spPr>
        <p:txBody>
          <a:bodyPr wrap="square">
            <a:spAutoFit/>
          </a:bodyPr>
          <a:lstStyle/>
          <a:p>
            <a:pPr algn="just"/>
            <a:r>
              <a:rPr lang="en-US" sz="1600" dirty="0" smtClean="0"/>
              <a:t>H</a:t>
            </a:r>
            <a:r>
              <a:rPr lang="vi-VN" sz="1600" dirty="0" smtClean="0"/>
              <a:t>ệ </a:t>
            </a:r>
            <a:r>
              <a:rPr lang="vi-VN" sz="1600" dirty="0"/>
              <a:t>thống thông tin thị trường lao động</a:t>
            </a:r>
            <a:endParaRPr lang="en-US" sz="1600" dirty="0"/>
          </a:p>
        </p:txBody>
      </p:sp>
      <p:sp>
        <p:nvSpPr>
          <p:cNvPr id="11" name="Rectangle 10"/>
          <p:cNvSpPr/>
          <p:nvPr/>
        </p:nvSpPr>
        <p:spPr>
          <a:xfrm>
            <a:off x="3076344" y="1277494"/>
            <a:ext cx="1874758" cy="338554"/>
          </a:xfrm>
          <a:prstGeom prst="rect">
            <a:avLst/>
          </a:prstGeom>
        </p:spPr>
        <p:txBody>
          <a:bodyPr wrap="square">
            <a:spAutoFit/>
          </a:bodyPr>
          <a:lstStyle/>
          <a:p>
            <a:pPr algn="just"/>
            <a:r>
              <a:rPr lang="en-US" sz="1600" dirty="0" err="1" smtClean="0"/>
              <a:t>Các</a:t>
            </a:r>
            <a:r>
              <a:rPr lang="en-US" sz="1600" dirty="0" smtClean="0"/>
              <a:t> </a:t>
            </a:r>
            <a:r>
              <a:rPr lang="en-US" sz="1600" dirty="0" err="1" smtClean="0"/>
              <a:t>tổ</a:t>
            </a:r>
            <a:r>
              <a:rPr lang="en-US" sz="1600" dirty="0" smtClean="0"/>
              <a:t> </a:t>
            </a:r>
            <a:r>
              <a:rPr lang="en-US" sz="1600" dirty="0" err="1" smtClean="0"/>
              <a:t>chức</a:t>
            </a:r>
            <a:endParaRPr lang="en-US" sz="1600" dirty="0"/>
          </a:p>
        </p:txBody>
      </p:sp>
      <p:cxnSp>
        <p:nvCxnSpPr>
          <p:cNvPr id="13" name="Straight Arrow Connector 12"/>
          <p:cNvCxnSpPr/>
          <p:nvPr/>
        </p:nvCxnSpPr>
        <p:spPr>
          <a:xfrm>
            <a:off x="2001758" y="2156239"/>
            <a:ext cx="6398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52600" y="1748904"/>
            <a:ext cx="1117614" cy="338554"/>
          </a:xfrm>
          <a:prstGeom prst="rect">
            <a:avLst/>
          </a:prstGeom>
          <a:noFill/>
        </p:spPr>
        <p:txBody>
          <a:bodyPr wrap="none" rtlCol="0">
            <a:spAutoFit/>
          </a:bodyPr>
          <a:lstStyle/>
          <a:p>
            <a:r>
              <a:rPr lang="en-US" sz="1600" dirty="0" err="1" smtClean="0"/>
              <a:t>Mạng</a:t>
            </a:r>
            <a:r>
              <a:rPr lang="en-US" sz="1600" dirty="0" smtClean="0"/>
              <a:t> </a:t>
            </a:r>
            <a:r>
              <a:rPr lang="en-US" sz="1600" dirty="0" err="1" smtClean="0"/>
              <a:t>lưới</a:t>
            </a:r>
            <a:endParaRPr lang="en-US" sz="1600" dirty="0"/>
          </a:p>
        </p:txBody>
      </p:sp>
      <p:sp>
        <p:nvSpPr>
          <p:cNvPr id="15" name="Rectangle 14"/>
          <p:cNvSpPr/>
          <p:nvPr/>
        </p:nvSpPr>
        <p:spPr>
          <a:xfrm>
            <a:off x="3076344" y="1655640"/>
            <a:ext cx="1874758" cy="338554"/>
          </a:xfrm>
          <a:prstGeom prst="rect">
            <a:avLst/>
          </a:prstGeom>
        </p:spPr>
        <p:txBody>
          <a:bodyPr wrap="square">
            <a:spAutoFit/>
          </a:bodyPr>
          <a:lstStyle/>
          <a:p>
            <a:pPr algn="just"/>
            <a:r>
              <a:rPr lang="en-US" sz="1600" dirty="0" err="1" smtClean="0"/>
              <a:t>Các</a:t>
            </a:r>
            <a:r>
              <a:rPr lang="en-US" sz="1600" dirty="0" smtClean="0"/>
              <a:t> </a:t>
            </a:r>
            <a:r>
              <a:rPr lang="en-US" sz="1600" dirty="0" err="1" smtClean="0"/>
              <a:t>quy</a:t>
            </a:r>
            <a:r>
              <a:rPr lang="en-US" sz="1600" dirty="0" smtClean="0"/>
              <a:t> </a:t>
            </a:r>
            <a:r>
              <a:rPr lang="en-US" sz="1600" dirty="0" err="1" smtClean="0"/>
              <a:t>trình</a:t>
            </a:r>
            <a:endParaRPr lang="en-US" sz="1600" dirty="0" smtClean="0"/>
          </a:p>
        </p:txBody>
      </p:sp>
      <p:sp>
        <p:nvSpPr>
          <p:cNvPr id="16" name="Rectangle 15"/>
          <p:cNvSpPr/>
          <p:nvPr/>
        </p:nvSpPr>
        <p:spPr>
          <a:xfrm>
            <a:off x="3076344" y="2172318"/>
            <a:ext cx="1874758" cy="338554"/>
          </a:xfrm>
          <a:prstGeom prst="rect">
            <a:avLst/>
          </a:prstGeom>
        </p:spPr>
        <p:txBody>
          <a:bodyPr wrap="square">
            <a:spAutoFit/>
          </a:bodyPr>
          <a:lstStyle/>
          <a:p>
            <a:pPr algn="just"/>
            <a:r>
              <a:rPr lang="en-US" sz="1600" dirty="0" err="1" smtClean="0"/>
              <a:t>Thể</a:t>
            </a:r>
            <a:r>
              <a:rPr lang="en-US" sz="1600" dirty="0" smtClean="0"/>
              <a:t> </a:t>
            </a:r>
            <a:r>
              <a:rPr lang="en-US" sz="1600" dirty="0" err="1" smtClean="0"/>
              <a:t>chế</a:t>
            </a:r>
            <a:endParaRPr lang="en-US" sz="1600" dirty="0" smtClean="0"/>
          </a:p>
        </p:txBody>
      </p:sp>
      <p:sp>
        <p:nvSpPr>
          <p:cNvPr id="17" name="Rectangle 16"/>
          <p:cNvSpPr/>
          <p:nvPr/>
        </p:nvSpPr>
        <p:spPr>
          <a:xfrm>
            <a:off x="3076344" y="2571461"/>
            <a:ext cx="1874758" cy="338554"/>
          </a:xfrm>
          <a:prstGeom prst="rect">
            <a:avLst/>
          </a:prstGeom>
        </p:spPr>
        <p:txBody>
          <a:bodyPr wrap="square">
            <a:spAutoFit/>
          </a:bodyPr>
          <a:lstStyle/>
          <a:p>
            <a:pPr algn="just"/>
            <a:r>
              <a:rPr lang="en-US" sz="1600" dirty="0" err="1" smtClean="0"/>
              <a:t>Công</a:t>
            </a:r>
            <a:r>
              <a:rPr lang="en-US" sz="1600" dirty="0" smtClean="0"/>
              <a:t> </a:t>
            </a:r>
            <a:r>
              <a:rPr lang="en-US" sz="1600" dirty="0" err="1" smtClean="0"/>
              <a:t>cụ</a:t>
            </a:r>
            <a:endParaRPr lang="en-US" sz="1600" dirty="0" smtClean="0"/>
          </a:p>
        </p:txBody>
      </p:sp>
      <p:cxnSp>
        <p:nvCxnSpPr>
          <p:cNvPr id="19" name="Straight Arrow Connector 18"/>
          <p:cNvCxnSpPr/>
          <p:nvPr/>
        </p:nvCxnSpPr>
        <p:spPr>
          <a:xfrm flipV="1">
            <a:off x="2878245" y="1475381"/>
            <a:ext cx="265570" cy="471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870200" y="1933570"/>
            <a:ext cx="26557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925417" y="1948972"/>
            <a:ext cx="309112" cy="271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7" idx="1"/>
          </p:cNvCxnSpPr>
          <p:nvPr/>
        </p:nvCxnSpPr>
        <p:spPr>
          <a:xfrm>
            <a:off x="2870200" y="1946791"/>
            <a:ext cx="206144" cy="7939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ight Arrow 27"/>
          <p:cNvSpPr/>
          <p:nvPr/>
        </p:nvSpPr>
        <p:spPr>
          <a:xfrm>
            <a:off x="4724400" y="1748904"/>
            <a:ext cx="685800" cy="423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 name="Rectangle 28"/>
          <p:cNvSpPr/>
          <p:nvPr/>
        </p:nvSpPr>
        <p:spPr>
          <a:xfrm>
            <a:off x="5610456" y="1350345"/>
            <a:ext cx="2895600" cy="1815882"/>
          </a:xfrm>
          <a:prstGeom prst="rect">
            <a:avLst/>
          </a:prstGeom>
        </p:spPr>
        <p:txBody>
          <a:bodyPr wrap="square">
            <a:spAutoFit/>
          </a:bodyPr>
          <a:lstStyle/>
          <a:p>
            <a:pPr marR="0" algn="just">
              <a:spcBef>
                <a:spcPts val="600"/>
              </a:spcBef>
              <a:spcAft>
                <a:spcPts val="0"/>
              </a:spcAft>
            </a:pPr>
            <a:r>
              <a:rPr lang="en-US" sz="1600" dirty="0" smtClean="0">
                <a:latin typeface="Times New Roman" panose="02020603050405020304" pitchFamily="18" charset="0"/>
                <a:ea typeface="Times New Roman" panose="02020603050405020304" pitchFamily="18" charset="0"/>
              </a:rPr>
              <a:t>T</a:t>
            </a:r>
            <a:r>
              <a:rPr lang="vi-VN" sz="1600" dirty="0" smtClean="0">
                <a:latin typeface="Times New Roman" panose="02020603050405020304" pitchFamily="18" charset="0"/>
                <a:ea typeface="Times New Roman" panose="02020603050405020304" pitchFamily="18" charset="0"/>
              </a:rPr>
              <a:t>hu </a:t>
            </a:r>
            <a:r>
              <a:rPr lang="vi-VN" sz="1600" dirty="0">
                <a:latin typeface="Times New Roman" panose="02020603050405020304" pitchFamily="18" charset="0"/>
                <a:ea typeface="Times New Roman" panose="02020603050405020304" pitchFamily="18" charset="0"/>
              </a:rPr>
              <a:t>thập, tổng hợp, lưu trữ, phân tích, dự báo và phổ biến thông tin thị trường lao động nhằm phục vụ công tác quản lý, nghiên cứu, hoạch định chính sách và hỗ trợ các tổ chức, cá nhân tham gia thị trường lao động.</a:t>
            </a:r>
            <a:endParaRPr lang="en-US" sz="1600" dirty="0">
              <a:effectLst/>
              <a:latin typeface="Times New Roman" panose="02020603050405020304" pitchFamily="18" charset="0"/>
              <a:ea typeface="Times New Roman" panose="02020603050405020304" pitchFamily="18" charset="0"/>
            </a:endParaRPr>
          </a:p>
        </p:txBody>
      </p:sp>
      <p:sp>
        <p:nvSpPr>
          <p:cNvPr id="30" name="TextBox 29"/>
          <p:cNvSpPr txBox="1"/>
          <p:nvPr/>
        </p:nvSpPr>
        <p:spPr>
          <a:xfrm>
            <a:off x="84456" y="2980944"/>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31" name="TextBox 30"/>
          <p:cNvSpPr txBox="1"/>
          <p:nvPr/>
        </p:nvSpPr>
        <p:spPr>
          <a:xfrm>
            <a:off x="4539987" y="1436284"/>
            <a:ext cx="864339" cy="369332"/>
          </a:xfrm>
          <a:prstGeom prst="rect">
            <a:avLst/>
          </a:prstGeom>
          <a:noFill/>
        </p:spPr>
        <p:txBody>
          <a:bodyPr wrap="none" rtlCol="0">
            <a:spAutoFit/>
          </a:bodyPr>
          <a:lstStyle/>
          <a:p>
            <a:r>
              <a:rPr lang="en-US" dirty="0" smtClean="0"/>
              <a:t>NHẰM</a:t>
            </a:r>
            <a:endParaRPr lang="en-US" dirty="0"/>
          </a:p>
        </p:txBody>
      </p:sp>
      <p:sp>
        <p:nvSpPr>
          <p:cNvPr id="32" name="Down Arrow 31"/>
          <p:cNvSpPr/>
          <p:nvPr/>
        </p:nvSpPr>
        <p:spPr>
          <a:xfrm>
            <a:off x="4210156" y="5855258"/>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TextBox 32"/>
          <p:cNvSpPr txBox="1"/>
          <p:nvPr/>
        </p:nvSpPr>
        <p:spPr>
          <a:xfrm>
            <a:off x="4031547" y="6047336"/>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34" name="Rectangle 33"/>
          <p:cNvSpPr/>
          <p:nvPr/>
        </p:nvSpPr>
        <p:spPr>
          <a:xfrm>
            <a:off x="729986" y="6413701"/>
            <a:ext cx="7620001" cy="369332"/>
          </a:xfrm>
          <a:prstGeom prst="rect">
            <a:avLst/>
          </a:prstGeom>
        </p:spPr>
        <p:txBody>
          <a:bodyPr wrap="square">
            <a:spAutoFit/>
          </a:bodyPr>
          <a:lstStyle/>
          <a:p>
            <a:pPr algn="ctr"/>
            <a:r>
              <a:rPr lang="en-US" b="1" dirty="0" err="1" smtClean="0">
                <a:solidFill>
                  <a:srgbClr val="0000FF"/>
                </a:solidFill>
              </a:rPr>
              <a:t>Giữ</a:t>
            </a:r>
            <a:r>
              <a:rPr lang="en-US" b="1" dirty="0" smtClean="0">
                <a:solidFill>
                  <a:srgbClr val="0000FF"/>
                </a:solidFill>
              </a:rPr>
              <a:t> </a:t>
            </a:r>
            <a:r>
              <a:rPr lang="en-US" b="1" dirty="0" err="1" smtClean="0">
                <a:solidFill>
                  <a:srgbClr val="0000FF"/>
                </a:solidFill>
              </a:rPr>
              <a:t>nguyên</a:t>
            </a:r>
            <a:r>
              <a:rPr lang="en-US" b="1" dirty="0" smtClean="0">
                <a:solidFill>
                  <a:srgbClr val="0000FF"/>
                </a:solidFill>
              </a:rPr>
              <a:t> </a:t>
            </a:r>
            <a:r>
              <a:rPr lang="en-US" b="1" dirty="0" err="1" smtClean="0">
                <a:solidFill>
                  <a:srgbClr val="0000FF"/>
                </a:solidFill>
              </a:rPr>
              <a:t>như</a:t>
            </a:r>
            <a:r>
              <a:rPr lang="en-US" b="1" dirty="0" smtClean="0">
                <a:solidFill>
                  <a:srgbClr val="0000FF"/>
                </a:solidFill>
              </a:rPr>
              <a:t> </a:t>
            </a:r>
            <a:r>
              <a:rPr lang="en-US" b="1" dirty="0" err="1" smtClean="0">
                <a:solidFill>
                  <a:srgbClr val="0000FF"/>
                </a:solidFill>
              </a:rPr>
              <a:t>hiện</a:t>
            </a:r>
            <a:r>
              <a:rPr lang="en-US" b="1" dirty="0" smtClean="0">
                <a:solidFill>
                  <a:srgbClr val="0000FF"/>
                </a:solidFill>
              </a:rPr>
              <a:t> </a:t>
            </a:r>
            <a:r>
              <a:rPr lang="en-US" b="1" dirty="0" err="1" smtClean="0">
                <a:solidFill>
                  <a:srgbClr val="0000FF"/>
                </a:solidFill>
              </a:rPr>
              <a:t>hành</a:t>
            </a:r>
            <a:endParaRPr lang="vi-VN" b="1" dirty="0">
              <a:solidFill>
                <a:srgbClr val="0000FF"/>
              </a:solidFill>
            </a:endParaRPr>
          </a:p>
        </p:txBody>
      </p:sp>
    </p:spTree>
    <p:extLst>
      <p:ext uri="{BB962C8B-B14F-4D97-AF65-F5344CB8AC3E}">
        <p14:creationId xmlns:p14="http://schemas.microsoft.com/office/powerpoint/2010/main" val="2318228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58918"/>
            <a:ext cx="8839200" cy="1015663"/>
          </a:xfrm>
          <a:prstGeom prst="rect">
            <a:avLst/>
          </a:prstGeom>
          <a:solidFill>
            <a:srgbClr val="FFFFCC"/>
          </a:solidFill>
        </p:spPr>
        <p:txBody>
          <a:bodyPr wrap="square" rtlCol="0">
            <a:spAutoFit/>
          </a:bodyPr>
          <a:lstStyle/>
          <a:p>
            <a:pPr algn="just"/>
            <a:r>
              <a:rPr lang="en-US" sz="2000" dirty="0" smtClean="0">
                <a:solidFill>
                  <a:srgbClr val="FF0000"/>
                </a:solidFill>
                <a:cs typeface="Arial" panose="020B0604020202020204" pitchFamily="34" charset="0"/>
              </a:rPr>
              <a:t>10. N</a:t>
            </a:r>
            <a:r>
              <a:rPr lang="vi-VN" sz="2000" dirty="0" smtClean="0">
                <a:solidFill>
                  <a:srgbClr val="FF0000"/>
                </a:solidFill>
                <a:cs typeface="Arial" panose="020B0604020202020204" pitchFamily="34" charset="0"/>
              </a:rPr>
              <a:t>hân </a:t>
            </a:r>
            <a:r>
              <a:rPr lang="vi-VN" sz="2000" dirty="0">
                <a:solidFill>
                  <a:srgbClr val="FF0000"/>
                </a:solidFill>
                <a:cs typeface="Arial" panose="020B0604020202020204" pitchFamily="34" charset="0"/>
              </a:rPr>
              <a:t>viên làm công tác tư vấn giới thiệu việc làm phải tham gia khóa đào tạo/ bồi dưỡng/ huấn luyện/ cập nhật về dịch vụ việc làm và được tổ chức có thẩm quyền cấp chứng chỉ sau khi kiểm tra sát hạch đạt yêu cầu </a:t>
            </a:r>
          </a:p>
        </p:txBody>
      </p:sp>
      <p:sp>
        <p:nvSpPr>
          <p:cNvPr id="9" name="Explosion 1 8"/>
          <p:cNvSpPr/>
          <p:nvPr/>
        </p:nvSpPr>
        <p:spPr>
          <a:xfrm>
            <a:off x="7850006" y="1194770"/>
            <a:ext cx="989194"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rgbClr val="FF0000"/>
                </a:solidFill>
              </a:rPr>
              <a:t>Mới</a:t>
            </a:r>
            <a:endParaRPr lang="en-US" sz="1200" dirty="0">
              <a:solidFill>
                <a:srgbClr val="FF0000"/>
              </a:solidFill>
            </a:endParaRPr>
          </a:p>
        </p:txBody>
      </p:sp>
      <p:sp>
        <p:nvSpPr>
          <p:cNvPr id="10" name="TextBox 9"/>
          <p:cNvSpPr txBox="1"/>
          <p:nvPr/>
        </p:nvSpPr>
        <p:spPr>
          <a:xfrm>
            <a:off x="4114800" y="1638985"/>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11" name="TextBox 10"/>
          <p:cNvSpPr txBox="1"/>
          <p:nvPr/>
        </p:nvSpPr>
        <p:spPr>
          <a:xfrm>
            <a:off x="4038600" y="2029032"/>
            <a:ext cx="4800600" cy="3293209"/>
          </a:xfrm>
          <a:prstGeom prst="rect">
            <a:avLst/>
          </a:prstGeom>
          <a:noFill/>
        </p:spPr>
        <p:txBody>
          <a:bodyPr wrap="square" rtlCol="0">
            <a:spAutoFit/>
          </a:bodyPr>
          <a:lstStyle/>
          <a:p>
            <a:pPr algn="just"/>
            <a:r>
              <a:rPr lang="en-US" sz="1600" dirty="0" err="1" smtClean="0"/>
              <a:t>Yêu</a:t>
            </a:r>
            <a:r>
              <a:rPr lang="en-US" sz="1600" dirty="0" smtClean="0"/>
              <a:t> </a:t>
            </a:r>
            <a:r>
              <a:rPr lang="en-US" sz="1600" dirty="0" err="1" smtClean="0"/>
              <a:t>cầu</a:t>
            </a:r>
            <a:r>
              <a:rPr lang="en-US" sz="1600" dirty="0" smtClean="0"/>
              <a:t> </a:t>
            </a:r>
            <a:r>
              <a:rPr lang="en-US" sz="1600" dirty="0" err="1" smtClean="0"/>
              <a:t>này</a:t>
            </a:r>
            <a:r>
              <a:rPr lang="en-US" sz="1600" dirty="0" smtClean="0"/>
              <a:t> </a:t>
            </a:r>
            <a:r>
              <a:rPr lang="en-US" sz="1600" dirty="0" err="1" smtClean="0"/>
              <a:t>không</a:t>
            </a:r>
            <a:r>
              <a:rPr lang="en-US" sz="1600" dirty="0" smtClean="0"/>
              <a:t> </a:t>
            </a:r>
            <a:r>
              <a:rPr lang="en-US" sz="1600" dirty="0" err="1" smtClean="0"/>
              <a:t>phù</a:t>
            </a:r>
            <a:r>
              <a:rPr lang="en-US" sz="1600" dirty="0" smtClean="0"/>
              <a:t> </a:t>
            </a:r>
            <a:r>
              <a:rPr lang="en-US" sz="1600" dirty="0" err="1" smtClean="0"/>
              <a:t>hợp</a:t>
            </a:r>
            <a:r>
              <a:rPr lang="en-US" sz="1600" dirty="0" smtClean="0"/>
              <a:t> </a:t>
            </a:r>
            <a:r>
              <a:rPr lang="en-US" sz="1600" dirty="0" err="1" smtClean="0"/>
              <a:t>với</a:t>
            </a:r>
            <a:r>
              <a:rPr lang="en-US" sz="1600" dirty="0" smtClean="0"/>
              <a:t> </a:t>
            </a:r>
            <a:r>
              <a:rPr lang="en-US" sz="1600" dirty="0" err="1" smtClean="0"/>
              <a:t>các</a:t>
            </a:r>
            <a:r>
              <a:rPr lang="en-US" sz="1600" dirty="0" smtClean="0"/>
              <a:t> </a:t>
            </a:r>
            <a:r>
              <a:rPr lang="en-US" sz="1600" dirty="0" err="1" smtClean="0"/>
              <a:t>Tư</a:t>
            </a:r>
            <a:r>
              <a:rPr lang="en-US" sz="1600" dirty="0" smtClean="0"/>
              <a:t> </a:t>
            </a:r>
            <a:r>
              <a:rPr lang="en-US" sz="1600" dirty="0" err="1" smtClean="0"/>
              <a:t>vấn</a:t>
            </a:r>
            <a:r>
              <a:rPr lang="en-US" sz="1600" dirty="0" smtClean="0"/>
              <a:t> </a:t>
            </a:r>
            <a:r>
              <a:rPr lang="en-US" sz="1600" dirty="0" err="1" smtClean="0"/>
              <a:t>viên</a:t>
            </a:r>
            <a:r>
              <a:rPr lang="en-US" sz="1600" dirty="0" smtClean="0"/>
              <a:t> </a:t>
            </a:r>
            <a:r>
              <a:rPr lang="vi-VN" sz="1600" dirty="0"/>
              <a:t>đang làm việc trực tiếp tại DN </a:t>
            </a:r>
            <a:r>
              <a:rPr lang="en-US" sz="1600" dirty="0" smtClean="0"/>
              <a:t>&amp; </a:t>
            </a:r>
            <a:r>
              <a:rPr lang="vi-VN" sz="1600" dirty="0" smtClean="0"/>
              <a:t>đang </a:t>
            </a:r>
            <a:r>
              <a:rPr lang="vi-VN" sz="1600" dirty="0"/>
              <a:t>thực hiện hoạt động tuyển </a:t>
            </a:r>
            <a:r>
              <a:rPr lang="vi-VN" sz="1600" dirty="0" smtClean="0"/>
              <a:t>dụng</a:t>
            </a:r>
            <a:r>
              <a:rPr lang="en-US" sz="1600" dirty="0" smtClean="0"/>
              <a:t> </a:t>
            </a:r>
            <a:r>
              <a:rPr lang="en-US" sz="1600" dirty="0" err="1" smtClean="0"/>
              <a:t>bởi</a:t>
            </a:r>
            <a:r>
              <a:rPr lang="en-US" sz="1600" dirty="0" smtClean="0"/>
              <a:t>: </a:t>
            </a:r>
          </a:p>
          <a:p>
            <a:pPr marL="285750" indent="-285750" algn="just">
              <a:buFontTx/>
              <a:buChar char="-"/>
            </a:pPr>
            <a:r>
              <a:rPr lang="en-US" sz="1600" dirty="0" err="1" smtClean="0"/>
              <a:t>Đi</a:t>
            </a:r>
            <a:r>
              <a:rPr lang="en-US" sz="1600" dirty="0" smtClean="0"/>
              <a:t> </a:t>
            </a:r>
            <a:r>
              <a:rPr lang="en-US" sz="1600" dirty="0" err="1" smtClean="0"/>
              <a:t>ngược</a:t>
            </a:r>
            <a:r>
              <a:rPr lang="en-US" sz="1600" dirty="0" smtClean="0"/>
              <a:t> </a:t>
            </a:r>
            <a:r>
              <a:rPr lang="en-US" sz="1600" dirty="0" err="1" smtClean="0"/>
              <a:t>với</a:t>
            </a:r>
            <a:r>
              <a:rPr lang="en-US" sz="1600" dirty="0" smtClean="0"/>
              <a:t> </a:t>
            </a:r>
            <a:r>
              <a:rPr lang="en-US" sz="1600" dirty="0" err="1" smtClean="0"/>
              <a:t>mục</a:t>
            </a:r>
            <a:r>
              <a:rPr lang="en-US" sz="1600" dirty="0" smtClean="0"/>
              <a:t> </a:t>
            </a:r>
            <a:r>
              <a:rPr lang="en-US" sz="1600" dirty="0" err="1" smtClean="0"/>
              <a:t>đích</a:t>
            </a:r>
            <a:r>
              <a:rPr lang="en-US" sz="1600" dirty="0" smtClean="0"/>
              <a:t> </a:t>
            </a:r>
            <a:r>
              <a:rPr lang="en-US" sz="1600" dirty="0" err="1" smtClean="0"/>
              <a:t>của</a:t>
            </a:r>
            <a:r>
              <a:rPr lang="en-US" sz="1600" dirty="0" smtClean="0"/>
              <a:t> </a:t>
            </a:r>
            <a:r>
              <a:rPr lang="en-US" sz="1600" dirty="0" err="1" smtClean="0"/>
              <a:t>việc</a:t>
            </a:r>
            <a:r>
              <a:rPr lang="en-US" sz="1600" dirty="0" smtClean="0"/>
              <a:t> </a:t>
            </a:r>
            <a:r>
              <a:rPr lang="en-US" sz="1600" dirty="0" err="1" smtClean="0"/>
              <a:t>tư</a:t>
            </a:r>
            <a:r>
              <a:rPr lang="en-US" sz="1600" dirty="0" smtClean="0"/>
              <a:t> </a:t>
            </a:r>
            <a:r>
              <a:rPr lang="en-US" sz="1600" dirty="0" err="1" smtClean="0"/>
              <a:t>vấn</a:t>
            </a:r>
            <a:r>
              <a:rPr lang="en-US" sz="1600" dirty="0" smtClean="0"/>
              <a:t>, </a:t>
            </a:r>
            <a:r>
              <a:rPr lang="en-US" sz="1600" dirty="0" err="1" smtClean="0"/>
              <a:t>giới</a:t>
            </a:r>
            <a:r>
              <a:rPr lang="en-US" sz="1600" dirty="0" smtClean="0"/>
              <a:t> </a:t>
            </a:r>
            <a:r>
              <a:rPr lang="en-US" sz="1600" dirty="0" err="1" smtClean="0"/>
              <a:t>thiệu</a:t>
            </a:r>
            <a:r>
              <a:rPr lang="en-US" sz="1600" dirty="0" smtClean="0"/>
              <a:t> VL </a:t>
            </a:r>
            <a:r>
              <a:rPr lang="en-US" sz="1600" dirty="0" err="1" smtClean="0"/>
              <a:t>trong</a:t>
            </a:r>
            <a:r>
              <a:rPr lang="en-US" sz="1600" dirty="0" smtClean="0"/>
              <a:t> DN </a:t>
            </a:r>
            <a:r>
              <a:rPr lang="en-US" sz="1600" dirty="0" err="1" smtClean="0"/>
              <a:t>vì</a:t>
            </a:r>
            <a:r>
              <a:rPr lang="en-US" sz="1600" dirty="0" smtClean="0"/>
              <a:t> </a:t>
            </a:r>
            <a:r>
              <a:rPr lang="en-US" sz="1600" dirty="0" err="1" smtClean="0"/>
              <a:t>chính</a:t>
            </a:r>
            <a:r>
              <a:rPr lang="en-US" sz="1600" dirty="0" smtClean="0"/>
              <a:t> NLĐ </a:t>
            </a:r>
            <a:r>
              <a:rPr lang="en-US" sz="1600" dirty="0" err="1" smtClean="0"/>
              <a:t>đang</a:t>
            </a:r>
            <a:r>
              <a:rPr lang="en-US" sz="1600" dirty="0" smtClean="0"/>
              <a:t> </a:t>
            </a:r>
            <a:r>
              <a:rPr lang="en-US" sz="1600" dirty="0" err="1" smtClean="0"/>
              <a:t>làm</a:t>
            </a:r>
            <a:r>
              <a:rPr lang="en-US" sz="1600" dirty="0" smtClean="0"/>
              <a:t> </a:t>
            </a:r>
            <a:r>
              <a:rPr lang="en-US" sz="1600" dirty="0" err="1" smtClean="0"/>
              <a:t>việc</a:t>
            </a:r>
            <a:r>
              <a:rPr lang="en-US" sz="1600" dirty="0" smtClean="0"/>
              <a:t> </a:t>
            </a:r>
            <a:r>
              <a:rPr lang="en-US" sz="1600" dirty="0" err="1" smtClean="0"/>
              <a:t>trong</a:t>
            </a:r>
            <a:r>
              <a:rPr lang="en-US" sz="1600" dirty="0" smtClean="0"/>
              <a:t> DN </a:t>
            </a:r>
            <a:r>
              <a:rPr lang="en-US" sz="1600" dirty="0" err="1" smtClean="0"/>
              <a:t>là</a:t>
            </a:r>
            <a:r>
              <a:rPr lang="en-US" sz="1600" dirty="0" smtClean="0"/>
              <a:t> </a:t>
            </a:r>
            <a:r>
              <a:rPr lang="vi-VN" sz="1600" dirty="0"/>
              <a:t>hiểu rõ nhất các thông tin cần thiết để tư vấn cho </a:t>
            </a:r>
            <a:r>
              <a:rPr lang="vi-VN" sz="1600" dirty="0" smtClean="0"/>
              <a:t>NLĐ</a:t>
            </a:r>
            <a:endParaRPr lang="en-US" sz="1600" dirty="0" smtClean="0"/>
          </a:p>
          <a:p>
            <a:pPr marL="285750" indent="-285750" algn="just">
              <a:buFontTx/>
              <a:buChar char="-"/>
            </a:pPr>
            <a:r>
              <a:rPr lang="en-US" sz="1600" dirty="0" err="1" smtClean="0"/>
              <a:t>Tăng</a:t>
            </a:r>
            <a:r>
              <a:rPr lang="en-US" sz="1600" dirty="0" smtClean="0"/>
              <a:t> </a:t>
            </a:r>
            <a:r>
              <a:rPr lang="en-US" sz="1600" dirty="0" err="1" smtClean="0"/>
              <a:t>thời</a:t>
            </a:r>
            <a:r>
              <a:rPr lang="en-US" sz="1600" dirty="0" smtClean="0"/>
              <a:t> </a:t>
            </a:r>
            <a:r>
              <a:rPr lang="en-US" sz="1600" dirty="0" err="1" smtClean="0"/>
              <a:t>gian</a:t>
            </a:r>
            <a:r>
              <a:rPr lang="en-US" sz="1600" dirty="0" smtClean="0"/>
              <a:t> </a:t>
            </a:r>
            <a:r>
              <a:rPr lang="en-US" sz="1600" dirty="0" err="1" smtClean="0"/>
              <a:t>và</a:t>
            </a:r>
            <a:r>
              <a:rPr lang="en-US" sz="1600" dirty="0" smtClean="0"/>
              <a:t> chi </a:t>
            </a:r>
            <a:r>
              <a:rPr lang="en-US" sz="1600" dirty="0" err="1" smtClean="0"/>
              <a:t>phí</a:t>
            </a:r>
            <a:r>
              <a:rPr lang="en-US" sz="1600" dirty="0" smtClean="0"/>
              <a:t> </a:t>
            </a:r>
            <a:r>
              <a:rPr lang="en-US" sz="1600" dirty="0" err="1" smtClean="0"/>
              <a:t>lớn</a:t>
            </a:r>
            <a:r>
              <a:rPr lang="en-US" sz="1600" dirty="0" smtClean="0"/>
              <a:t> </a:t>
            </a:r>
            <a:r>
              <a:rPr lang="en-US" sz="1600" dirty="0" err="1" smtClean="0"/>
              <a:t>cho</a:t>
            </a:r>
            <a:r>
              <a:rPr lang="en-US" sz="1600" dirty="0" smtClean="0"/>
              <a:t> DN </a:t>
            </a:r>
            <a:r>
              <a:rPr lang="en-US" sz="1600" dirty="0" err="1" smtClean="0"/>
              <a:t>vì</a:t>
            </a:r>
            <a:r>
              <a:rPr lang="en-US" sz="1600" dirty="0" smtClean="0"/>
              <a:t> </a:t>
            </a:r>
            <a:r>
              <a:rPr lang="en-US" sz="1600" dirty="0" err="1" smtClean="0"/>
              <a:t>họ</a:t>
            </a:r>
            <a:r>
              <a:rPr lang="en-US" sz="1600" dirty="0" smtClean="0"/>
              <a:t> </a:t>
            </a:r>
            <a:r>
              <a:rPr lang="en-US" sz="1600" dirty="0" err="1" smtClean="0"/>
              <a:t>phải</a:t>
            </a:r>
            <a:r>
              <a:rPr lang="en-US" sz="1600" dirty="0" smtClean="0"/>
              <a:t> </a:t>
            </a:r>
            <a:r>
              <a:rPr lang="en-US" sz="1600" dirty="0" err="1" smtClean="0"/>
              <a:t>tham</a:t>
            </a:r>
            <a:r>
              <a:rPr lang="en-US" sz="1600" dirty="0" smtClean="0"/>
              <a:t> </a:t>
            </a:r>
            <a:r>
              <a:rPr lang="en-US" sz="1600" dirty="0" err="1" smtClean="0"/>
              <a:t>gia</a:t>
            </a:r>
            <a:r>
              <a:rPr lang="en-US" sz="1600" dirty="0" smtClean="0"/>
              <a:t> </a:t>
            </a:r>
            <a:r>
              <a:rPr lang="en-US" sz="1600" dirty="0" err="1" smtClean="0"/>
              <a:t>khóa</a:t>
            </a:r>
            <a:r>
              <a:rPr lang="en-US" sz="1600" dirty="0" smtClean="0"/>
              <a:t> </a:t>
            </a:r>
            <a:r>
              <a:rPr lang="en-US" sz="1600" dirty="0" err="1" smtClean="0"/>
              <a:t>đào</a:t>
            </a:r>
            <a:r>
              <a:rPr lang="en-US" sz="1600" dirty="0" smtClean="0"/>
              <a:t> </a:t>
            </a:r>
            <a:r>
              <a:rPr lang="en-US" sz="1600" dirty="0" err="1" smtClean="0"/>
              <a:t>tạo</a:t>
            </a:r>
            <a:r>
              <a:rPr lang="en-US" sz="1600" dirty="0" smtClean="0"/>
              <a:t> </a:t>
            </a:r>
            <a:r>
              <a:rPr lang="en-US" sz="1600" dirty="0" err="1" smtClean="0"/>
              <a:t>dẫn</a:t>
            </a:r>
            <a:r>
              <a:rPr lang="en-US" sz="1600" dirty="0" smtClean="0"/>
              <a:t> </a:t>
            </a:r>
            <a:r>
              <a:rPr lang="en-US" sz="1600" dirty="0" err="1" smtClean="0"/>
              <a:t>đến</a:t>
            </a:r>
            <a:r>
              <a:rPr lang="en-US" sz="1600" dirty="0" smtClean="0"/>
              <a:t> </a:t>
            </a:r>
            <a:r>
              <a:rPr lang="en-US" sz="1600" dirty="0" err="1" smtClean="0"/>
              <a:t>ngưng</a:t>
            </a:r>
            <a:r>
              <a:rPr lang="en-US" sz="1600" dirty="0" smtClean="0"/>
              <a:t> </a:t>
            </a:r>
            <a:r>
              <a:rPr lang="en-US" sz="1600" dirty="0" err="1" smtClean="0"/>
              <a:t>trệ</a:t>
            </a:r>
            <a:r>
              <a:rPr lang="en-US" sz="1600" dirty="0" smtClean="0"/>
              <a:t> </a:t>
            </a:r>
            <a:r>
              <a:rPr lang="en-US" sz="1600" dirty="0" err="1" smtClean="0"/>
              <a:t>hoạt</a:t>
            </a:r>
            <a:r>
              <a:rPr lang="en-US" sz="1600" dirty="0" smtClean="0"/>
              <a:t> </a:t>
            </a:r>
            <a:r>
              <a:rPr lang="en-US" sz="1600" dirty="0" err="1" smtClean="0"/>
              <a:t>động</a:t>
            </a:r>
            <a:r>
              <a:rPr lang="en-US" sz="1600" dirty="0" smtClean="0"/>
              <a:t> </a:t>
            </a:r>
            <a:r>
              <a:rPr lang="en-US" sz="1600" dirty="0" err="1" smtClean="0"/>
              <a:t>của</a:t>
            </a:r>
            <a:r>
              <a:rPr lang="en-US" sz="1600" dirty="0" smtClean="0"/>
              <a:t> DN</a:t>
            </a:r>
          </a:p>
          <a:p>
            <a:pPr marL="285750" indent="-285750" algn="just">
              <a:buFontTx/>
              <a:buChar char="-"/>
            </a:pPr>
            <a:r>
              <a:rPr lang="en-US" sz="1600" dirty="0" err="1" smtClean="0"/>
              <a:t>Việc</a:t>
            </a:r>
            <a:r>
              <a:rPr lang="en-US" sz="1600" dirty="0" smtClean="0"/>
              <a:t> </a:t>
            </a:r>
            <a:r>
              <a:rPr lang="en-US" sz="1600" dirty="0" err="1" smtClean="0"/>
              <a:t>yêu</a:t>
            </a:r>
            <a:r>
              <a:rPr lang="en-US" sz="1600" dirty="0" smtClean="0"/>
              <a:t> </a:t>
            </a:r>
            <a:r>
              <a:rPr lang="en-US" sz="1600" dirty="0" err="1" smtClean="0"/>
              <a:t>cầu</a:t>
            </a:r>
            <a:r>
              <a:rPr lang="en-US" sz="1600" dirty="0" smtClean="0"/>
              <a:t> </a:t>
            </a:r>
            <a:r>
              <a:rPr lang="en-US" sz="1600" dirty="0" err="1" smtClean="0"/>
              <a:t>các</a:t>
            </a:r>
            <a:r>
              <a:rPr lang="en-US" sz="1600" dirty="0"/>
              <a:t> </a:t>
            </a:r>
            <a:r>
              <a:rPr lang="en-US" sz="1600" dirty="0" smtClean="0"/>
              <a:t>TVV </a:t>
            </a:r>
            <a:r>
              <a:rPr lang="en-US" sz="1600" dirty="0" err="1" smtClean="0"/>
              <a:t>của</a:t>
            </a:r>
            <a:r>
              <a:rPr lang="en-US" sz="1600" dirty="0" smtClean="0"/>
              <a:t> </a:t>
            </a:r>
            <a:r>
              <a:rPr lang="en-US" sz="1600" dirty="0" err="1" smtClean="0"/>
              <a:t>trung</a:t>
            </a:r>
            <a:r>
              <a:rPr lang="en-US" sz="1600" dirty="0" smtClean="0"/>
              <a:t> </a:t>
            </a:r>
            <a:r>
              <a:rPr lang="en-US" sz="1600" dirty="0" err="1" smtClean="0"/>
              <a:t>tâm</a:t>
            </a:r>
            <a:r>
              <a:rPr lang="en-US" sz="1600" dirty="0" smtClean="0"/>
              <a:t> </a:t>
            </a:r>
            <a:r>
              <a:rPr lang="en-US" sz="1600" dirty="0" err="1" smtClean="0"/>
              <a:t>giới</a:t>
            </a:r>
            <a:r>
              <a:rPr lang="en-US" sz="1600" dirty="0" smtClean="0"/>
              <a:t> </a:t>
            </a:r>
            <a:r>
              <a:rPr lang="en-US" sz="1600" dirty="0" err="1" smtClean="0"/>
              <a:t>thiệu</a:t>
            </a:r>
            <a:r>
              <a:rPr lang="en-US" sz="1600" dirty="0" smtClean="0"/>
              <a:t> </a:t>
            </a:r>
            <a:r>
              <a:rPr lang="en-US" sz="1600" dirty="0" err="1" smtClean="0"/>
              <a:t>việc</a:t>
            </a:r>
            <a:r>
              <a:rPr lang="en-US" sz="1600" dirty="0" smtClean="0"/>
              <a:t> </a:t>
            </a:r>
            <a:r>
              <a:rPr lang="en-US" sz="1600" dirty="0" err="1" smtClean="0"/>
              <a:t>làm</a:t>
            </a:r>
            <a:r>
              <a:rPr lang="en-US" sz="1600" dirty="0" smtClean="0"/>
              <a:t> </a:t>
            </a:r>
            <a:r>
              <a:rPr lang="en-US" sz="1600" dirty="0" err="1" smtClean="0"/>
              <a:t>cũng</a:t>
            </a:r>
            <a:r>
              <a:rPr lang="en-US" sz="1600" dirty="0" smtClean="0"/>
              <a:t> </a:t>
            </a:r>
            <a:r>
              <a:rPr lang="vi-VN" sz="1600" dirty="0"/>
              <a:t>là rào cản gây khó khăn cho các DN đang hoạt động trong lĩnh vực này</a:t>
            </a:r>
            <a:endParaRPr lang="en-US" sz="1600" dirty="0"/>
          </a:p>
        </p:txBody>
      </p:sp>
      <p:cxnSp>
        <p:nvCxnSpPr>
          <p:cNvPr id="12" name="Straight Arrow Connector 11"/>
          <p:cNvCxnSpPr/>
          <p:nvPr/>
        </p:nvCxnSpPr>
        <p:spPr>
          <a:xfrm>
            <a:off x="3581399" y="2362200"/>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799" y="2029032"/>
            <a:ext cx="3530600" cy="1815882"/>
          </a:xfrm>
          <a:prstGeom prst="rect">
            <a:avLst/>
          </a:prstGeom>
          <a:noFill/>
        </p:spPr>
        <p:txBody>
          <a:bodyPr wrap="square" rtlCol="0">
            <a:spAutoFit/>
          </a:bodyPr>
          <a:lstStyle/>
          <a:p>
            <a:pPr algn="just"/>
            <a:r>
              <a:rPr lang="en-US" sz="1600" dirty="0"/>
              <a:t>N</a:t>
            </a:r>
            <a:r>
              <a:rPr lang="vi-VN" sz="1600" dirty="0"/>
              <a:t>hân viên làm công tác tư vấn giới thiệu việc </a:t>
            </a:r>
            <a:r>
              <a:rPr lang="vi-VN" sz="1600" dirty="0" smtClean="0"/>
              <a:t>làm</a:t>
            </a:r>
            <a:r>
              <a:rPr lang="en-US" sz="1600" dirty="0" smtClean="0"/>
              <a:t> </a:t>
            </a:r>
            <a:r>
              <a:rPr lang="en-US" sz="1600" dirty="0" err="1" smtClean="0"/>
              <a:t>phải</a:t>
            </a:r>
            <a:r>
              <a:rPr lang="en-US" sz="1600" dirty="0" smtClean="0"/>
              <a:t> </a:t>
            </a:r>
            <a:r>
              <a:rPr lang="en-US" sz="1600" dirty="0" err="1" smtClean="0"/>
              <a:t>đáp</a:t>
            </a:r>
            <a:r>
              <a:rPr lang="en-US" sz="1600" dirty="0" smtClean="0"/>
              <a:t> </a:t>
            </a:r>
            <a:r>
              <a:rPr lang="en-US" sz="1600" dirty="0" err="1" smtClean="0"/>
              <a:t>ứng</a:t>
            </a:r>
            <a:r>
              <a:rPr lang="en-US" sz="1600" dirty="0" smtClean="0"/>
              <a:t> </a:t>
            </a:r>
            <a:r>
              <a:rPr lang="en-US" sz="1600" dirty="0" err="1" smtClean="0"/>
              <a:t>đủ</a:t>
            </a:r>
            <a:r>
              <a:rPr lang="en-US" sz="1600" dirty="0" smtClean="0"/>
              <a:t> 2 </a:t>
            </a:r>
            <a:r>
              <a:rPr lang="en-US" sz="1600" dirty="0" err="1" smtClean="0"/>
              <a:t>điều</a:t>
            </a:r>
            <a:r>
              <a:rPr lang="en-US" sz="1600" dirty="0" smtClean="0"/>
              <a:t> </a:t>
            </a:r>
            <a:r>
              <a:rPr lang="en-US" sz="1600" dirty="0" err="1" smtClean="0"/>
              <a:t>kiện</a:t>
            </a:r>
            <a:r>
              <a:rPr lang="en-US" sz="1600" dirty="0" smtClean="0"/>
              <a:t>:</a:t>
            </a:r>
          </a:p>
          <a:p>
            <a:pPr marL="285750" indent="-285750" algn="just">
              <a:buFontTx/>
              <a:buChar char="-"/>
            </a:pPr>
            <a:r>
              <a:rPr lang="en-US" sz="1600" dirty="0" err="1" smtClean="0"/>
              <a:t>Tham</a:t>
            </a:r>
            <a:r>
              <a:rPr lang="en-US" sz="1600" dirty="0" smtClean="0"/>
              <a:t> </a:t>
            </a:r>
            <a:r>
              <a:rPr lang="en-US" sz="1600" dirty="0" err="1" smtClean="0"/>
              <a:t>gia</a:t>
            </a:r>
            <a:r>
              <a:rPr lang="en-US" sz="1600" dirty="0" smtClean="0"/>
              <a:t> </a:t>
            </a:r>
            <a:r>
              <a:rPr lang="en-US" sz="1600" dirty="0" err="1" smtClean="0"/>
              <a:t>khóa</a:t>
            </a:r>
            <a:r>
              <a:rPr lang="en-US" sz="1600" dirty="0" smtClean="0"/>
              <a:t> </a:t>
            </a:r>
            <a:r>
              <a:rPr lang="en-US" sz="1600" dirty="0" err="1" smtClean="0"/>
              <a:t>đào</a:t>
            </a:r>
            <a:r>
              <a:rPr lang="en-US" sz="1600" dirty="0" smtClean="0"/>
              <a:t> </a:t>
            </a:r>
            <a:r>
              <a:rPr lang="en-US" sz="1600" dirty="0" err="1" smtClean="0"/>
              <a:t>tạo</a:t>
            </a:r>
            <a:r>
              <a:rPr lang="en-US" sz="1600" dirty="0" smtClean="0"/>
              <a:t> </a:t>
            </a:r>
            <a:r>
              <a:rPr lang="en-US" sz="1600" dirty="0" err="1" smtClean="0"/>
              <a:t>về</a:t>
            </a:r>
            <a:r>
              <a:rPr lang="en-US" sz="1600" dirty="0" smtClean="0"/>
              <a:t> </a:t>
            </a:r>
            <a:r>
              <a:rPr lang="en-US" sz="1600" dirty="0" err="1" smtClean="0"/>
              <a:t>dịch</a:t>
            </a:r>
            <a:r>
              <a:rPr lang="en-US" sz="1600" dirty="0" smtClean="0"/>
              <a:t> </a:t>
            </a:r>
            <a:r>
              <a:rPr lang="en-US" sz="1600" dirty="0" err="1" smtClean="0"/>
              <a:t>vụ</a:t>
            </a:r>
            <a:r>
              <a:rPr lang="en-US" sz="1600" dirty="0" smtClean="0"/>
              <a:t> VL</a:t>
            </a:r>
          </a:p>
          <a:p>
            <a:pPr marL="285750" indent="-285750" algn="just">
              <a:buFontTx/>
              <a:buChar char="-"/>
            </a:pPr>
            <a:r>
              <a:rPr lang="en-US" sz="1600" dirty="0" err="1" smtClean="0"/>
              <a:t>Được</a:t>
            </a:r>
            <a:r>
              <a:rPr lang="en-US" sz="1600" dirty="0" smtClean="0"/>
              <a:t> </a:t>
            </a:r>
            <a:r>
              <a:rPr lang="en-US" sz="1600" dirty="0" err="1" smtClean="0"/>
              <a:t>cấp</a:t>
            </a:r>
            <a:r>
              <a:rPr lang="en-US" sz="1600" dirty="0" smtClean="0"/>
              <a:t> </a:t>
            </a:r>
            <a:r>
              <a:rPr lang="en-US" sz="1600" dirty="0" err="1" smtClean="0"/>
              <a:t>chứng</a:t>
            </a:r>
            <a:r>
              <a:rPr lang="en-US" sz="1600" dirty="0" smtClean="0"/>
              <a:t> </a:t>
            </a:r>
            <a:r>
              <a:rPr lang="en-US" sz="1600" dirty="0" err="1" smtClean="0"/>
              <a:t>chỉ</a:t>
            </a:r>
            <a:r>
              <a:rPr lang="en-US" sz="1600" dirty="0" smtClean="0"/>
              <a:t> </a:t>
            </a:r>
            <a:r>
              <a:rPr lang="en-US" sz="1600" dirty="0" err="1" smtClean="0"/>
              <a:t>sau</a:t>
            </a:r>
            <a:r>
              <a:rPr lang="en-US" sz="1600" dirty="0" smtClean="0"/>
              <a:t> </a:t>
            </a:r>
            <a:r>
              <a:rPr lang="en-US" sz="1600" dirty="0" err="1" smtClean="0"/>
              <a:t>khi</a:t>
            </a:r>
            <a:r>
              <a:rPr lang="en-US" sz="1600" dirty="0" smtClean="0"/>
              <a:t> </a:t>
            </a:r>
            <a:r>
              <a:rPr lang="en-US" sz="1600" dirty="0" err="1" smtClean="0"/>
              <a:t>kiểm</a:t>
            </a:r>
            <a:r>
              <a:rPr lang="en-US" sz="1600" dirty="0" smtClean="0"/>
              <a:t> </a:t>
            </a:r>
            <a:r>
              <a:rPr lang="en-US" sz="1600" dirty="0" err="1" smtClean="0"/>
              <a:t>tra</a:t>
            </a:r>
            <a:r>
              <a:rPr lang="en-US" sz="1600" dirty="0" smtClean="0"/>
              <a:t> </a:t>
            </a:r>
            <a:r>
              <a:rPr lang="en-US" sz="1600" dirty="0" err="1" smtClean="0"/>
              <a:t>sát</a:t>
            </a:r>
            <a:r>
              <a:rPr lang="en-US" sz="1600" dirty="0" smtClean="0"/>
              <a:t> </a:t>
            </a:r>
            <a:r>
              <a:rPr lang="en-US" sz="1600" dirty="0" err="1" smtClean="0"/>
              <a:t>hạch</a:t>
            </a:r>
            <a:endParaRPr lang="en-US" sz="1600" dirty="0"/>
          </a:p>
        </p:txBody>
      </p:sp>
      <p:sp>
        <p:nvSpPr>
          <p:cNvPr id="15" name="Down Arrow 14"/>
          <p:cNvSpPr/>
          <p:nvPr/>
        </p:nvSpPr>
        <p:spPr>
          <a:xfrm>
            <a:off x="4038600" y="5339215"/>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TextBox 15"/>
          <p:cNvSpPr txBox="1"/>
          <p:nvPr/>
        </p:nvSpPr>
        <p:spPr>
          <a:xfrm>
            <a:off x="3836882" y="5562600"/>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17" name="Rectangle 16"/>
          <p:cNvSpPr/>
          <p:nvPr/>
        </p:nvSpPr>
        <p:spPr>
          <a:xfrm>
            <a:off x="0" y="6126616"/>
            <a:ext cx="8839200" cy="646331"/>
          </a:xfrm>
          <a:prstGeom prst="rect">
            <a:avLst/>
          </a:prstGeom>
          <a:solidFill>
            <a:schemeClr val="bg1"/>
          </a:solidFill>
        </p:spPr>
        <p:txBody>
          <a:bodyPr wrap="square">
            <a:spAutoFit/>
          </a:bodyPr>
          <a:lstStyle/>
          <a:p>
            <a:pPr algn="ctr"/>
            <a:r>
              <a:rPr lang="vi-VN" b="1" dirty="0" smtClean="0">
                <a:solidFill>
                  <a:srgbClr val="0000FF"/>
                </a:solidFill>
              </a:rPr>
              <a:t>Loại </a:t>
            </a:r>
            <a:r>
              <a:rPr lang="vi-VN" b="1" dirty="0">
                <a:solidFill>
                  <a:srgbClr val="0000FF"/>
                </a:solidFill>
              </a:rPr>
              <a:t>trừ đối tượng nhân viên làm công tác tư vấn giới thiệu việc làm là các TVV đang làm việc trực tiếp tại DN khỏi phạm vi điều chỉnh </a:t>
            </a:r>
            <a:r>
              <a:rPr lang="vi-VN" b="1" dirty="0" smtClean="0">
                <a:solidFill>
                  <a:srgbClr val="0000FF"/>
                </a:solidFill>
              </a:rPr>
              <a:t>củ</a:t>
            </a:r>
            <a:r>
              <a:rPr lang="en-US" b="1" dirty="0" smtClean="0">
                <a:solidFill>
                  <a:srgbClr val="0000FF"/>
                </a:solidFill>
              </a:rPr>
              <a:t>a </a:t>
            </a:r>
            <a:r>
              <a:rPr lang="en-US" b="1" dirty="0" err="1" smtClean="0">
                <a:solidFill>
                  <a:srgbClr val="0000FF"/>
                </a:solidFill>
              </a:rPr>
              <a:t>quy</a:t>
            </a:r>
            <a:r>
              <a:rPr lang="en-US" b="1" dirty="0" smtClean="0">
                <a:solidFill>
                  <a:srgbClr val="0000FF"/>
                </a:solidFill>
              </a:rPr>
              <a:t> </a:t>
            </a:r>
            <a:r>
              <a:rPr lang="en-US" b="1" dirty="0" err="1" smtClean="0">
                <a:solidFill>
                  <a:srgbClr val="0000FF"/>
                </a:solidFill>
              </a:rPr>
              <a:t>định</a:t>
            </a:r>
            <a:r>
              <a:rPr lang="en-US" b="1" dirty="0" smtClean="0">
                <a:solidFill>
                  <a:srgbClr val="0000FF"/>
                </a:solidFill>
              </a:rPr>
              <a:t> </a:t>
            </a:r>
            <a:r>
              <a:rPr lang="en-US" b="1" dirty="0" err="1" smtClean="0">
                <a:solidFill>
                  <a:srgbClr val="0000FF"/>
                </a:solidFill>
              </a:rPr>
              <a:t>này</a:t>
            </a:r>
            <a:r>
              <a:rPr lang="vi-VN" b="1" dirty="0" smtClean="0">
                <a:solidFill>
                  <a:srgbClr val="0000FF"/>
                </a:solidFill>
              </a:rPr>
              <a:t> </a:t>
            </a:r>
            <a:endParaRPr lang="en-US" b="1" dirty="0">
              <a:solidFill>
                <a:srgbClr val="0000FF"/>
              </a:solidFill>
            </a:endParaRPr>
          </a:p>
        </p:txBody>
      </p:sp>
      <p:sp>
        <p:nvSpPr>
          <p:cNvPr id="13"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513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58918"/>
            <a:ext cx="8839200" cy="400110"/>
          </a:xfrm>
          <a:prstGeom prst="rect">
            <a:avLst/>
          </a:prstGeom>
          <a:solidFill>
            <a:srgbClr val="FFFFCC"/>
          </a:solidFill>
        </p:spPr>
        <p:txBody>
          <a:bodyPr wrap="square" rtlCol="0">
            <a:spAutoFit/>
          </a:bodyPr>
          <a:lstStyle/>
          <a:p>
            <a:r>
              <a:rPr lang="en-US" sz="2000" dirty="0" smtClean="0">
                <a:solidFill>
                  <a:srgbClr val="FF0000"/>
                </a:solidFill>
                <a:cs typeface="Arial" panose="020B0604020202020204" pitchFamily="34" charset="0"/>
              </a:rPr>
              <a:t>11. </a:t>
            </a:r>
            <a:r>
              <a:rPr lang="en-US" sz="2000" dirty="0" smtClean="0">
                <a:solidFill>
                  <a:srgbClr val="FF0000"/>
                </a:solidFill>
              </a:rPr>
              <a:t>T</a:t>
            </a:r>
            <a:r>
              <a:rPr lang="vi-VN" sz="2000" dirty="0" smtClean="0">
                <a:solidFill>
                  <a:srgbClr val="FF0000"/>
                </a:solidFill>
              </a:rPr>
              <a:t>hắt </a:t>
            </a:r>
            <a:r>
              <a:rPr lang="vi-VN" sz="2000" dirty="0">
                <a:solidFill>
                  <a:srgbClr val="FF0000"/>
                </a:solidFill>
              </a:rPr>
              <a:t>chặt thời gian làm thêm của học sinh sinh viên  </a:t>
            </a:r>
          </a:p>
        </p:txBody>
      </p:sp>
      <p:sp>
        <p:nvSpPr>
          <p:cNvPr id="9" name="Rectangle 8"/>
          <p:cNvSpPr/>
          <p:nvPr/>
        </p:nvSpPr>
        <p:spPr>
          <a:xfrm>
            <a:off x="157843" y="5638800"/>
            <a:ext cx="8523514" cy="646331"/>
          </a:xfrm>
          <a:prstGeom prst="rect">
            <a:avLst/>
          </a:prstGeom>
        </p:spPr>
        <p:txBody>
          <a:bodyPr wrap="square">
            <a:spAutoFit/>
          </a:bodyPr>
          <a:lstStyle/>
          <a:p>
            <a:pPr algn="ctr"/>
            <a:r>
              <a:rPr lang="vi-VN" b="1" dirty="0" smtClean="0">
                <a:solidFill>
                  <a:srgbClr val="0000FF"/>
                </a:solidFill>
              </a:rPr>
              <a:t>Loại </a:t>
            </a:r>
            <a:r>
              <a:rPr lang="vi-VN" b="1" dirty="0">
                <a:solidFill>
                  <a:srgbClr val="0000FF"/>
                </a:solidFill>
              </a:rPr>
              <a:t>trừ đối tượng là thực tập/ trải nghiệm thực tế tại DN của sinh viên các trường nghề phải tuân theo quy định này.</a:t>
            </a:r>
            <a:endParaRPr lang="en-US" b="1" dirty="0">
              <a:solidFill>
                <a:srgbClr val="0000FF"/>
              </a:solidFill>
            </a:endParaRPr>
          </a:p>
        </p:txBody>
      </p:sp>
      <p:sp>
        <p:nvSpPr>
          <p:cNvPr id="10" name="Explosion 1 9"/>
          <p:cNvSpPr/>
          <p:nvPr/>
        </p:nvSpPr>
        <p:spPr>
          <a:xfrm>
            <a:off x="7839120" y="758973"/>
            <a:ext cx="989194"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rgbClr val="FF0000"/>
                </a:solidFill>
              </a:rPr>
              <a:t>Mới</a:t>
            </a:r>
            <a:endParaRPr lang="en-US" sz="1200" dirty="0">
              <a:solidFill>
                <a:srgbClr val="FF0000"/>
              </a:solidFill>
            </a:endParaRPr>
          </a:p>
        </p:txBody>
      </p:sp>
      <p:sp>
        <p:nvSpPr>
          <p:cNvPr id="11" name="TextBox 10"/>
          <p:cNvSpPr txBox="1"/>
          <p:nvPr/>
        </p:nvSpPr>
        <p:spPr>
          <a:xfrm>
            <a:off x="4114800" y="990600"/>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13" name="Rectangle 12"/>
          <p:cNvSpPr/>
          <p:nvPr/>
        </p:nvSpPr>
        <p:spPr>
          <a:xfrm>
            <a:off x="-29029" y="1397000"/>
            <a:ext cx="3000829" cy="1323439"/>
          </a:xfrm>
          <a:prstGeom prst="rect">
            <a:avLst/>
          </a:prstGeom>
        </p:spPr>
        <p:txBody>
          <a:bodyPr wrap="square">
            <a:spAutoFit/>
          </a:bodyPr>
          <a:lstStyle/>
          <a:p>
            <a:pPr algn="just"/>
            <a:r>
              <a:rPr lang="en-US" sz="1600" dirty="0" err="1"/>
              <a:t>Quy</a:t>
            </a:r>
            <a:r>
              <a:rPr lang="en-US" sz="1600" dirty="0"/>
              <a:t> </a:t>
            </a:r>
            <a:r>
              <a:rPr lang="en-US" sz="1600" dirty="0" err="1"/>
              <a:t>định</a:t>
            </a:r>
            <a:r>
              <a:rPr lang="en-US" sz="1600" dirty="0"/>
              <a:t> </a:t>
            </a:r>
            <a:r>
              <a:rPr lang="en-US" sz="1600" dirty="0" err="1" smtClean="0"/>
              <a:t>về</a:t>
            </a:r>
            <a:r>
              <a:rPr lang="en-US" sz="1600" dirty="0" smtClean="0"/>
              <a:t> </a:t>
            </a:r>
            <a:r>
              <a:rPr lang="en-US" sz="1600" dirty="0" err="1"/>
              <a:t>việc</a:t>
            </a:r>
            <a:r>
              <a:rPr lang="en-US" sz="1600" dirty="0"/>
              <a:t> </a:t>
            </a:r>
            <a:r>
              <a:rPr lang="en-US" sz="1600" dirty="0" err="1"/>
              <a:t>làm</a:t>
            </a:r>
            <a:r>
              <a:rPr lang="en-US" sz="1600" dirty="0"/>
              <a:t> </a:t>
            </a:r>
            <a:r>
              <a:rPr lang="en-US" sz="1600" dirty="0" err="1"/>
              <a:t>bán</a:t>
            </a:r>
            <a:r>
              <a:rPr lang="en-US" sz="1600" dirty="0"/>
              <a:t> </a:t>
            </a:r>
            <a:r>
              <a:rPr lang="en-US" sz="1600" dirty="0" err="1"/>
              <a:t>thời</a:t>
            </a:r>
            <a:r>
              <a:rPr lang="en-US" sz="1600" dirty="0"/>
              <a:t> </a:t>
            </a:r>
            <a:r>
              <a:rPr lang="en-US" sz="1600" dirty="0" err="1"/>
              <a:t>gian</a:t>
            </a:r>
            <a:r>
              <a:rPr lang="en-US" sz="1600" dirty="0"/>
              <a:t> </a:t>
            </a:r>
            <a:r>
              <a:rPr lang="en-US" sz="1600" dirty="0" err="1"/>
              <a:t>của</a:t>
            </a:r>
            <a:r>
              <a:rPr lang="en-US" sz="1600" dirty="0"/>
              <a:t> </a:t>
            </a:r>
            <a:r>
              <a:rPr lang="en-US" sz="1600" dirty="0" err="1"/>
              <a:t>học</a:t>
            </a:r>
            <a:r>
              <a:rPr lang="en-US" sz="1600" dirty="0"/>
              <a:t> </a:t>
            </a:r>
            <a:r>
              <a:rPr lang="en-US" sz="1600" dirty="0" err="1"/>
              <a:t>sinh</a:t>
            </a:r>
            <a:r>
              <a:rPr lang="en-US" sz="1600" dirty="0"/>
              <a:t>, </a:t>
            </a:r>
            <a:r>
              <a:rPr lang="en-US" sz="1600" dirty="0" err="1"/>
              <a:t>sinh</a:t>
            </a:r>
            <a:r>
              <a:rPr lang="en-US" sz="1600" dirty="0"/>
              <a:t> </a:t>
            </a:r>
            <a:r>
              <a:rPr lang="en-US" sz="1600" dirty="0" err="1"/>
              <a:t>viên</a:t>
            </a:r>
            <a:r>
              <a:rPr lang="en-US" sz="1600" dirty="0"/>
              <a:t>:</a:t>
            </a:r>
          </a:p>
          <a:p>
            <a:pPr algn="just"/>
            <a:r>
              <a:rPr lang="en-US" sz="1600" dirty="0"/>
              <a:t>- </a:t>
            </a:r>
            <a:r>
              <a:rPr lang="en-US" sz="1600" dirty="0" err="1"/>
              <a:t>Trong</a:t>
            </a:r>
            <a:r>
              <a:rPr lang="en-US" sz="1600" dirty="0"/>
              <a:t> </a:t>
            </a:r>
            <a:r>
              <a:rPr lang="en-US" sz="1600" dirty="0" err="1"/>
              <a:t>kì</a:t>
            </a:r>
            <a:r>
              <a:rPr lang="en-US" sz="1600" dirty="0"/>
              <a:t> </a:t>
            </a:r>
            <a:r>
              <a:rPr lang="en-US" sz="1600" dirty="0" err="1"/>
              <a:t>học</a:t>
            </a:r>
            <a:r>
              <a:rPr lang="en-US" sz="1600" dirty="0"/>
              <a:t>: </a:t>
            </a:r>
            <a:r>
              <a:rPr lang="en-US" sz="1600" dirty="0" err="1"/>
              <a:t>Tối</a:t>
            </a:r>
            <a:r>
              <a:rPr lang="en-US" sz="1600" dirty="0"/>
              <a:t> </a:t>
            </a:r>
            <a:r>
              <a:rPr lang="en-US" sz="1600" dirty="0" err="1" smtClean="0"/>
              <a:t>đa</a:t>
            </a:r>
            <a:r>
              <a:rPr lang="en-US" sz="1600" dirty="0" smtClean="0"/>
              <a:t> </a:t>
            </a:r>
            <a:r>
              <a:rPr lang="en-US" sz="1600" dirty="0"/>
              <a:t>20h/</a:t>
            </a:r>
            <a:r>
              <a:rPr lang="en-US" sz="1600" dirty="0" err="1"/>
              <a:t>tuần</a:t>
            </a:r>
            <a:endParaRPr lang="en-US" sz="1600" dirty="0"/>
          </a:p>
          <a:p>
            <a:pPr algn="just"/>
            <a:r>
              <a:rPr lang="en-US" sz="1600" dirty="0"/>
              <a:t>- </a:t>
            </a:r>
            <a:r>
              <a:rPr lang="en-US" sz="1600" dirty="0" err="1"/>
              <a:t>Trong</a:t>
            </a:r>
            <a:r>
              <a:rPr lang="en-US" sz="1600" dirty="0"/>
              <a:t> </a:t>
            </a:r>
            <a:r>
              <a:rPr lang="en-US" sz="1600" dirty="0" err="1"/>
              <a:t>kì</a:t>
            </a:r>
            <a:r>
              <a:rPr lang="en-US" sz="1600" dirty="0"/>
              <a:t> </a:t>
            </a:r>
            <a:r>
              <a:rPr lang="en-US" sz="1600" dirty="0" err="1"/>
              <a:t>nghỉ</a:t>
            </a:r>
            <a:r>
              <a:rPr lang="en-US" sz="1600" dirty="0"/>
              <a:t>: </a:t>
            </a:r>
            <a:r>
              <a:rPr lang="en-US" sz="1600" dirty="0" err="1"/>
              <a:t>Tối</a:t>
            </a:r>
            <a:r>
              <a:rPr lang="en-US" sz="1600" dirty="0"/>
              <a:t> </a:t>
            </a:r>
            <a:r>
              <a:rPr lang="en-US" sz="1600" dirty="0" err="1"/>
              <a:t>đa</a:t>
            </a:r>
            <a:r>
              <a:rPr lang="en-US" sz="1600" dirty="0"/>
              <a:t> 48h/</a:t>
            </a:r>
            <a:r>
              <a:rPr lang="en-US" sz="1600" dirty="0" err="1"/>
              <a:t>tuần</a:t>
            </a:r>
            <a:endParaRPr lang="en-US" sz="1600" dirty="0"/>
          </a:p>
        </p:txBody>
      </p:sp>
      <p:cxnSp>
        <p:nvCxnSpPr>
          <p:cNvPr id="14" name="Straight Arrow Connector 13"/>
          <p:cNvCxnSpPr/>
          <p:nvPr/>
        </p:nvCxnSpPr>
        <p:spPr>
          <a:xfrm>
            <a:off x="2902857" y="1828800"/>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429000" y="1371600"/>
            <a:ext cx="5399314" cy="3785652"/>
          </a:xfrm>
          <a:prstGeom prst="rect">
            <a:avLst/>
          </a:prstGeom>
        </p:spPr>
        <p:txBody>
          <a:bodyPr wrap="square">
            <a:spAutoFit/>
          </a:bodyPr>
          <a:lstStyle/>
          <a:p>
            <a:pPr algn="just"/>
            <a:r>
              <a:rPr lang="en-US" sz="1600" dirty="0" smtClean="0"/>
              <a:t>QĐ </a:t>
            </a:r>
            <a:r>
              <a:rPr lang="en-US" sz="1600" dirty="0" err="1" smtClean="0"/>
              <a:t>này</a:t>
            </a:r>
            <a:r>
              <a:rPr lang="en-US" sz="1600" dirty="0" smtClean="0"/>
              <a:t> </a:t>
            </a:r>
            <a:r>
              <a:rPr lang="en-US" sz="1600" dirty="0" err="1"/>
              <a:t>sẽ</a:t>
            </a:r>
            <a:r>
              <a:rPr lang="en-US" sz="1600" dirty="0"/>
              <a:t> </a:t>
            </a:r>
            <a:r>
              <a:rPr lang="en-US" sz="1600" dirty="0" err="1"/>
              <a:t>không</a:t>
            </a:r>
            <a:r>
              <a:rPr lang="en-US" sz="1600" dirty="0"/>
              <a:t> </a:t>
            </a:r>
            <a:r>
              <a:rPr lang="en-US" sz="1600" dirty="0" err="1"/>
              <a:t>phù</a:t>
            </a:r>
            <a:r>
              <a:rPr lang="en-US" sz="1600" dirty="0"/>
              <a:t> </a:t>
            </a:r>
            <a:r>
              <a:rPr lang="en-US" sz="1600" dirty="0" err="1"/>
              <a:t>hợp</a:t>
            </a:r>
            <a:r>
              <a:rPr lang="en-US" sz="1600" dirty="0"/>
              <a:t> </a:t>
            </a:r>
            <a:r>
              <a:rPr lang="en-US" sz="1600" dirty="0" err="1"/>
              <a:t>với</a:t>
            </a:r>
            <a:r>
              <a:rPr lang="en-US" sz="1600" dirty="0"/>
              <a:t> </a:t>
            </a:r>
            <a:r>
              <a:rPr lang="en-US" sz="1600" dirty="0" err="1"/>
              <a:t>đối</a:t>
            </a:r>
            <a:r>
              <a:rPr lang="en-US" sz="1600" dirty="0"/>
              <a:t> </a:t>
            </a:r>
            <a:r>
              <a:rPr lang="en-US" sz="1600" dirty="0" err="1"/>
              <a:t>tượng</a:t>
            </a:r>
            <a:r>
              <a:rPr lang="en-US" sz="1600" dirty="0"/>
              <a:t> </a:t>
            </a:r>
            <a:r>
              <a:rPr lang="en-US" sz="1600" dirty="0" err="1"/>
              <a:t>là</a:t>
            </a:r>
            <a:r>
              <a:rPr lang="en-US" sz="1600" dirty="0"/>
              <a:t> </a:t>
            </a:r>
            <a:r>
              <a:rPr lang="en-US" sz="1600" dirty="0" err="1"/>
              <a:t>thực</a:t>
            </a:r>
            <a:r>
              <a:rPr lang="en-US" sz="1600" dirty="0"/>
              <a:t> </a:t>
            </a:r>
            <a:r>
              <a:rPr lang="en-US" sz="1600" dirty="0" err="1"/>
              <a:t>tập</a:t>
            </a:r>
            <a:r>
              <a:rPr lang="en-US" sz="1600" dirty="0"/>
              <a:t> </a:t>
            </a:r>
            <a:r>
              <a:rPr lang="en-US" sz="1600" dirty="0" err="1"/>
              <a:t>sinh</a:t>
            </a:r>
            <a:r>
              <a:rPr lang="en-US" sz="1600" dirty="0"/>
              <a:t> </a:t>
            </a:r>
            <a:r>
              <a:rPr lang="en-US" sz="1600" dirty="0" err="1"/>
              <a:t>của</a:t>
            </a:r>
            <a:r>
              <a:rPr lang="en-US" sz="1600" dirty="0"/>
              <a:t> </a:t>
            </a:r>
            <a:r>
              <a:rPr lang="en-US" sz="1600" dirty="0" err="1"/>
              <a:t>các</a:t>
            </a:r>
            <a:r>
              <a:rPr lang="en-US" sz="1600" dirty="0"/>
              <a:t> </a:t>
            </a:r>
            <a:r>
              <a:rPr lang="en-US" sz="1600" dirty="0" err="1"/>
              <a:t>trường</a:t>
            </a:r>
            <a:r>
              <a:rPr lang="en-US" sz="1600" dirty="0"/>
              <a:t> </a:t>
            </a:r>
            <a:r>
              <a:rPr lang="en-US" sz="1600" dirty="0" err="1"/>
              <a:t>nghề</a:t>
            </a:r>
            <a:r>
              <a:rPr lang="en-US" sz="1600" dirty="0"/>
              <a:t> </a:t>
            </a:r>
            <a:r>
              <a:rPr lang="en-US" sz="1600" dirty="0" err="1"/>
              <a:t>khi</a:t>
            </a:r>
            <a:r>
              <a:rPr lang="en-US" sz="1600" dirty="0"/>
              <a:t> </a:t>
            </a:r>
            <a:r>
              <a:rPr lang="en-US" sz="1600" dirty="0" err="1"/>
              <a:t>thực</a:t>
            </a:r>
            <a:r>
              <a:rPr lang="en-US" sz="1600" dirty="0"/>
              <a:t> </a:t>
            </a:r>
            <a:r>
              <a:rPr lang="en-US" sz="1600" dirty="0" err="1"/>
              <a:t>tập</a:t>
            </a:r>
            <a:r>
              <a:rPr lang="en-US" sz="1600" dirty="0"/>
              <a:t> </a:t>
            </a:r>
            <a:r>
              <a:rPr lang="en-US" sz="1600" dirty="0" err="1"/>
              <a:t>tại</a:t>
            </a:r>
            <a:r>
              <a:rPr lang="en-US" sz="1600" dirty="0"/>
              <a:t> DN </a:t>
            </a:r>
            <a:r>
              <a:rPr lang="en-US" sz="1600" dirty="0" err="1" smtClean="0"/>
              <a:t>bởi</a:t>
            </a:r>
            <a:r>
              <a:rPr lang="en-US" sz="1600" dirty="0" smtClean="0"/>
              <a:t>:</a:t>
            </a:r>
          </a:p>
          <a:p>
            <a:pPr algn="just">
              <a:buFontTx/>
              <a:buChar char="-"/>
            </a:pPr>
            <a:r>
              <a:rPr lang="en-US" sz="1600" dirty="0" err="1" smtClean="0"/>
              <a:t>Đối</a:t>
            </a:r>
            <a:r>
              <a:rPr lang="en-US" sz="1600" dirty="0" smtClean="0"/>
              <a:t> </a:t>
            </a:r>
            <a:r>
              <a:rPr lang="en-US" sz="1600" dirty="0" err="1"/>
              <a:t>với</a:t>
            </a:r>
            <a:r>
              <a:rPr lang="en-US" sz="1600" dirty="0"/>
              <a:t> </a:t>
            </a:r>
            <a:r>
              <a:rPr lang="en-US" sz="1600" dirty="0" err="1"/>
              <a:t>các</a:t>
            </a:r>
            <a:r>
              <a:rPr lang="en-US" sz="1600" dirty="0"/>
              <a:t> </a:t>
            </a:r>
            <a:r>
              <a:rPr lang="en-US" sz="1600" dirty="0" err="1"/>
              <a:t>sinh</a:t>
            </a:r>
            <a:r>
              <a:rPr lang="en-US" sz="1600" dirty="0"/>
              <a:t> </a:t>
            </a:r>
            <a:r>
              <a:rPr lang="en-US" sz="1600" dirty="0" err="1"/>
              <a:t>viên</a:t>
            </a:r>
            <a:r>
              <a:rPr lang="en-US" sz="1600" dirty="0"/>
              <a:t> </a:t>
            </a:r>
            <a:r>
              <a:rPr lang="en-US" sz="1600" dirty="0" err="1"/>
              <a:t>trường</a:t>
            </a:r>
            <a:r>
              <a:rPr lang="en-US" sz="1600" dirty="0"/>
              <a:t> </a:t>
            </a:r>
            <a:r>
              <a:rPr lang="en-US" sz="1600" dirty="0" err="1"/>
              <a:t>nghề</a:t>
            </a:r>
            <a:r>
              <a:rPr lang="en-US" sz="1600" dirty="0"/>
              <a:t> </a:t>
            </a:r>
            <a:r>
              <a:rPr lang="en-US" sz="1600" dirty="0" err="1"/>
              <a:t>thì</a:t>
            </a:r>
            <a:r>
              <a:rPr lang="en-US" sz="1600" dirty="0"/>
              <a:t> </a:t>
            </a:r>
            <a:r>
              <a:rPr lang="en-US" sz="1600" dirty="0" err="1"/>
              <a:t>việc</a:t>
            </a:r>
            <a:r>
              <a:rPr lang="en-US" sz="1600" dirty="0"/>
              <a:t> </a:t>
            </a:r>
            <a:r>
              <a:rPr lang="en-US" sz="1600" dirty="0" err="1"/>
              <a:t>thực</a:t>
            </a:r>
            <a:r>
              <a:rPr lang="en-US" sz="1600" dirty="0"/>
              <a:t> </a:t>
            </a:r>
            <a:r>
              <a:rPr lang="en-US" sz="1600" dirty="0" err="1"/>
              <a:t>tập</a:t>
            </a:r>
            <a:r>
              <a:rPr lang="en-US" sz="1600" dirty="0"/>
              <a:t> </a:t>
            </a:r>
            <a:r>
              <a:rPr lang="en-US" sz="1600" dirty="0" err="1"/>
              <a:t>tay</a:t>
            </a:r>
            <a:r>
              <a:rPr lang="en-US" sz="1600" dirty="0"/>
              <a:t> </a:t>
            </a:r>
            <a:r>
              <a:rPr lang="en-US" sz="1600" dirty="0" err="1"/>
              <a:t>nghề</a:t>
            </a:r>
            <a:r>
              <a:rPr lang="en-US" sz="1600" dirty="0"/>
              <a:t> </a:t>
            </a:r>
            <a:r>
              <a:rPr lang="en-US" sz="1600" dirty="0" err="1"/>
              <a:t>là</a:t>
            </a:r>
            <a:r>
              <a:rPr lang="en-US" sz="1600" dirty="0"/>
              <a:t> </a:t>
            </a:r>
            <a:r>
              <a:rPr lang="en-US" sz="1600" dirty="0" err="1"/>
              <a:t>vô</a:t>
            </a:r>
            <a:r>
              <a:rPr lang="en-US" sz="1600" dirty="0"/>
              <a:t> </a:t>
            </a:r>
            <a:r>
              <a:rPr lang="en-US" sz="1600" dirty="0" err="1"/>
              <a:t>cùng</a:t>
            </a:r>
            <a:r>
              <a:rPr lang="en-US" sz="1600" dirty="0"/>
              <a:t> </a:t>
            </a:r>
            <a:r>
              <a:rPr lang="en-US" sz="1600" dirty="0" err="1"/>
              <a:t>quan</a:t>
            </a:r>
            <a:r>
              <a:rPr lang="en-US" sz="1600" dirty="0"/>
              <a:t> </a:t>
            </a:r>
            <a:r>
              <a:rPr lang="en-US" sz="1600" dirty="0" err="1"/>
              <a:t>trọng</a:t>
            </a:r>
            <a:r>
              <a:rPr lang="en-US" sz="1600" dirty="0"/>
              <a:t> </a:t>
            </a:r>
            <a:r>
              <a:rPr lang="en-US" sz="1600" dirty="0" err="1"/>
              <a:t>để</a:t>
            </a:r>
            <a:r>
              <a:rPr lang="en-US" sz="1600" dirty="0"/>
              <a:t> </a:t>
            </a:r>
            <a:r>
              <a:rPr lang="en-US" sz="1600" dirty="0" err="1"/>
              <a:t>nâng</a:t>
            </a:r>
            <a:r>
              <a:rPr lang="en-US" sz="1600" dirty="0"/>
              <a:t> </a:t>
            </a:r>
            <a:r>
              <a:rPr lang="en-US" sz="1600" dirty="0" err="1"/>
              <a:t>cao</a:t>
            </a:r>
            <a:r>
              <a:rPr lang="en-US" sz="1600" dirty="0"/>
              <a:t> </a:t>
            </a:r>
            <a:r>
              <a:rPr lang="en-US" sz="1600" dirty="0" err="1"/>
              <a:t>tay</a:t>
            </a:r>
            <a:r>
              <a:rPr lang="en-US" sz="1600" dirty="0"/>
              <a:t> </a:t>
            </a:r>
            <a:r>
              <a:rPr lang="en-US" sz="1600" dirty="0" err="1"/>
              <a:t>nghề</a:t>
            </a:r>
            <a:r>
              <a:rPr lang="en-US" sz="1600" dirty="0"/>
              <a:t>, </a:t>
            </a:r>
            <a:r>
              <a:rPr lang="en-US" sz="1600" dirty="0" err="1"/>
              <a:t>chuẩn</a:t>
            </a:r>
            <a:r>
              <a:rPr lang="en-US" sz="1600" dirty="0"/>
              <a:t> </a:t>
            </a:r>
            <a:r>
              <a:rPr lang="en-US" sz="1600" dirty="0" err="1"/>
              <a:t>bị</a:t>
            </a:r>
            <a:r>
              <a:rPr lang="en-US" sz="1600" dirty="0"/>
              <a:t> </a:t>
            </a:r>
            <a:r>
              <a:rPr lang="en-US" sz="1600" dirty="0" err="1"/>
              <a:t>tốt</a:t>
            </a:r>
            <a:r>
              <a:rPr lang="en-US" sz="1600" dirty="0"/>
              <a:t> </a:t>
            </a:r>
            <a:r>
              <a:rPr lang="en-US" sz="1600" dirty="0" err="1"/>
              <a:t>cho</a:t>
            </a:r>
            <a:r>
              <a:rPr lang="en-US" sz="1600" dirty="0"/>
              <a:t> </a:t>
            </a:r>
            <a:r>
              <a:rPr lang="en-US" sz="1600" dirty="0" err="1"/>
              <a:t>việc</a:t>
            </a:r>
            <a:r>
              <a:rPr lang="en-US" sz="1600" dirty="0"/>
              <a:t> </a:t>
            </a:r>
            <a:r>
              <a:rPr lang="en-US" sz="1600" dirty="0" err="1"/>
              <a:t>làm</a:t>
            </a:r>
            <a:r>
              <a:rPr lang="en-US" sz="1600" dirty="0"/>
              <a:t> </a:t>
            </a:r>
            <a:r>
              <a:rPr lang="en-US" sz="1600" dirty="0" err="1"/>
              <a:t>tại</a:t>
            </a:r>
            <a:r>
              <a:rPr lang="en-US" sz="1600" dirty="0"/>
              <a:t> </a:t>
            </a:r>
            <a:r>
              <a:rPr lang="en-US" sz="1600" dirty="0" err="1"/>
              <a:t>Doanh</a:t>
            </a:r>
            <a:r>
              <a:rPr lang="en-US" sz="1600" dirty="0"/>
              <a:t> </a:t>
            </a:r>
            <a:r>
              <a:rPr lang="en-US" sz="1600" dirty="0" err="1"/>
              <a:t>nghiệp</a:t>
            </a:r>
            <a:r>
              <a:rPr lang="en-US" sz="1600" dirty="0"/>
              <a:t> </a:t>
            </a:r>
            <a:r>
              <a:rPr lang="en-US" sz="1600" dirty="0" err="1"/>
              <a:t>sau</a:t>
            </a:r>
            <a:r>
              <a:rPr lang="en-US" sz="1600" dirty="0"/>
              <a:t> </a:t>
            </a:r>
            <a:r>
              <a:rPr lang="en-US" sz="1600" dirty="0" err="1"/>
              <a:t>khi</a:t>
            </a:r>
            <a:r>
              <a:rPr lang="en-US" sz="1600" dirty="0"/>
              <a:t> </a:t>
            </a:r>
            <a:r>
              <a:rPr lang="en-US" sz="1600" dirty="0" err="1"/>
              <a:t>ra</a:t>
            </a:r>
            <a:r>
              <a:rPr lang="en-US" sz="1600" dirty="0"/>
              <a:t> </a:t>
            </a:r>
            <a:r>
              <a:rPr lang="en-US" sz="1600" dirty="0" err="1"/>
              <a:t>trường</a:t>
            </a:r>
            <a:r>
              <a:rPr lang="en-US" sz="1600" dirty="0"/>
              <a:t> </a:t>
            </a:r>
            <a:r>
              <a:rPr lang="en-US" sz="1600" dirty="0" err="1"/>
              <a:t>và</a:t>
            </a:r>
            <a:r>
              <a:rPr lang="en-US" sz="1600" dirty="0"/>
              <a:t> </a:t>
            </a:r>
            <a:r>
              <a:rPr lang="en-US" sz="1600" dirty="0" err="1"/>
              <a:t>phải</a:t>
            </a:r>
            <a:r>
              <a:rPr lang="en-US" sz="1600" dirty="0"/>
              <a:t> </a:t>
            </a:r>
            <a:r>
              <a:rPr lang="en-US" sz="1600" dirty="0" err="1"/>
              <a:t>thực</a:t>
            </a:r>
            <a:r>
              <a:rPr lang="en-US" sz="1600" dirty="0"/>
              <a:t> </a:t>
            </a:r>
            <a:r>
              <a:rPr lang="en-US" sz="1600" dirty="0" err="1"/>
              <a:t>tập</a:t>
            </a:r>
            <a:r>
              <a:rPr lang="en-US" sz="1600" dirty="0"/>
              <a:t> </a:t>
            </a:r>
            <a:r>
              <a:rPr lang="en-US" sz="1600" dirty="0" err="1"/>
              <a:t>đủ</a:t>
            </a:r>
            <a:r>
              <a:rPr lang="en-US" sz="1600" dirty="0"/>
              <a:t> 8h/</a:t>
            </a:r>
            <a:r>
              <a:rPr lang="en-US" sz="1600" dirty="0" err="1"/>
              <a:t>ngày</a:t>
            </a:r>
            <a:r>
              <a:rPr lang="en-US" sz="1600" dirty="0"/>
              <a:t>. </a:t>
            </a:r>
            <a:r>
              <a:rPr lang="en-US" sz="1600" dirty="0" err="1"/>
              <a:t>Điều</a:t>
            </a:r>
            <a:r>
              <a:rPr lang="en-US" sz="1600" dirty="0"/>
              <a:t> </a:t>
            </a:r>
            <a:r>
              <a:rPr lang="en-US" sz="1600" dirty="0" err="1"/>
              <a:t>này</a:t>
            </a:r>
            <a:r>
              <a:rPr lang="en-US" sz="1600" dirty="0"/>
              <a:t> </a:t>
            </a:r>
            <a:r>
              <a:rPr lang="en-US" sz="1600" dirty="0" err="1"/>
              <a:t>hoàn</a:t>
            </a:r>
            <a:r>
              <a:rPr lang="en-US" sz="1600" dirty="0"/>
              <a:t> </a:t>
            </a:r>
            <a:r>
              <a:rPr lang="en-US" sz="1600" dirty="0" err="1"/>
              <a:t>toàn</a:t>
            </a:r>
            <a:r>
              <a:rPr lang="en-US" sz="1600" dirty="0"/>
              <a:t> </a:t>
            </a:r>
            <a:r>
              <a:rPr lang="en-US" sz="1600" dirty="0" err="1"/>
              <a:t>khác</a:t>
            </a:r>
            <a:r>
              <a:rPr lang="en-US" sz="1600" dirty="0"/>
              <a:t> </a:t>
            </a:r>
            <a:r>
              <a:rPr lang="en-US" sz="1600" dirty="0" err="1"/>
              <a:t>với</a:t>
            </a:r>
            <a:r>
              <a:rPr lang="en-US" sz="1600" dirty="0"/>
              <a:t> SV </a:t>
            </a:r>
            <a:r>
              <a:rPr lang="en-US" sz="1600" dirty="0" err="1"/>
              <a:t>tại</a:t>
            </a:r>
            <a:r>
              <a:rPr lang="en-US" sz="1600" dirty="0"/>
              <a:t> </a:t>
            </a:r>
            <a:r>
              <a:rPr lang="en-US" sz="1600" dirty="0" err="1"/>
              <a:t>các</a:t>
            </a:r>
            <a:r>
              <a:rPr lang="en-US" sz="1600" dirty="0"/>
              <a:t> </a:t>
            </a:r>
            <a:r>
              <a:rPr lang="en-US" sz="1600" dirty="0" err="1"/>
              <a:t>trường</a:t>
            </a:r>
            <a:r>
              <a:rPr lang="en-US" sz="1600" dirty="0"/>
              <a:t> </a:t>
            </a:r>
            <a:r>
              <a:rPr lang="en-US" sz="1600" dirty="0" err="1"/>
              <a:t>Đại</a:t>
            </a:r>
            <a:r>
              <a:rPr lang="en-US" sz="1600" dirty="0"/>
              <a:t> </a:t>
            </a:r>
            <a:r>
              <a:rPr lang="en-US" sz="1600" dirty="0" err="1"/>
              <a:t>học</a:t>
            </a:r>
            <a:r>
              <a:rPr lang="en-US" sz="1600" dirty="0"/>
              <a:t>, </a:t>
            </a:r>
            <a:r>
              <a:rPr lang="en-US" sz="1600" dirty="0" err="1"/>
              <a:t>bởi</a:t>
            </a:r>
            <a:r>
              <a:rPr lang="en-US" sz="1600" dirty="0"/>
              <a:t> </a:t>
            </a:r>
            <a:r>
              <a:rPr lang="en-US" sz="1600" dirty="0" err="1"/>
              <a:t>họ</a:t>
            </a:r>
            <a:r>
              <a:rPr lang="en-US" sz="1600" dirty="0"/>
              <a:t> </a:t>
            </a:r>
            <a:r>
              <a:rPr lang="en-US" sz="1600" dirty="0" err="1"/>
              <a:t>mới</a:t>
            </a:r>
            <a:r>
              <a:rPr lang="en-US" sz="1600" dirty="0"/>
              <a:t> </a:t>
            </a:r>
            <a:r>
              <a:rPr lang="en-US" sz="1600" dirty="0" err="1"/>
              <a:t>không</a:t>
            </a:r>
            <a:r>
              <a:rPr lang="en-US" sz="1600" dirty="0"/>
              <a:t> </a:t>
            </a:r>
            <a:r>
              <a:rPr lang="en-US" sz="1600" dirty="0" err="1"/>
              <a:t>cần</a:t>
            </a:r>
            <a:r>
              <a:rPr lang="en-US" sz="1600" dirty="0"/>
              <a:t> </a:t>
            </a:r>
            <a:r>
              <a:rPr lang="en-US" sz="1600" dirty="0" err="1"/>
              <a:t>làm</a:t>
            </a:r>
            <a:r>
              <a:rPr lang="en-US" sz="1600" dirty="0"/>
              <a:t> </a:t>
            </a:r>
            <a:r>
              <a:rPr lang="en-US" sz="1600" dirty="0" err="1"/>
              <a:t>thêm</a:t>
            </a:r>
            <a:r>
              <a:rPr lang="en-US" sz="1600" dirty="0"/>
              <a:t> </a:t>
            </a:r>
            <a:r>
              <a:rPr lang="en-US" sz="1600" dirty="0" err="1"/>
              <a:t>quá</a:t>
            </a:r>
            <a:r>
              <a:rPr lang="en-US" sz="1600" dirty="0"/>
              <a:t> </a:t>
            </a:r>
            <a:r>
              <a:rPr lang="en-US" sz="1600" dirty="0" err="1"/>
              <a:t>nhiều</a:t>
            </a:r>
            <a:r>
              <a:rPr lang="en-US" sz="1600" dirty="0"/>
              <a:t> </a:t>
            </a:r>
            <a:r>
              <a:rPr lang="en-US" sz="1600" dirty="0" err="1"/>
              <a:t>để</a:t>
            </a:r>
            <a:r>
              <a:rPr lang="en-US" sz="1600" dirty="0"/>
              <a:t> </a:t>
            </a:r>
            <a:r>
              <a:rPr lang="en-US" sz="1600" dirty="0" err="1"/>
              <a:t>giành</a:t>
            </a:r>
            <a:r>
              <a:rPr lang="en-US" sz="1600" dirty="0"/>
              <a:t> </a:t>
            </a:r>
            <a:r>
              <a:rPr lang="en-US" sz="1600" dirty="0" err="1"/>
              <a:t>thời</a:t>
            </a:r>
            <a:r>
              <a:rPr lang="en-US" sz="1600" dirty="0"/>
              <a:t> </a:t>
            </a:r>
            <a:r>
              <a:rPr lang="en-US" sz="1600" dirty="0" err="1"/>
              <a:t>gian</a:t>
            </a:r>
            <a:r>
              <a:rPr lang="en-US" sz="1600" dirty="0"/>
              <a:t> </a:t>
            </a:r>
            <a:r>
              <a:rPr lang="en-US" sz="1600" dirty="0" err="1"/>
              <a:t>tập</a:t>
            </a:r>
            <a:r>
              <a:rPr lang="en-US" sz="1600" dirty="0"/>
              <a:t> </a:t>
            </a:r>
            <a:r>
              <a:rPr lang="en-US" sz="1600" dirty="0" err="1"/>
              <a:t>trung</a:t>
            </a:r>
            <a:r>
              <a:rPr lang="en-US" sz="1600" dirty="0"/>
              <a:t> </a:t>
            </a:r>
            <a:r>
              <a:rPr lang="en-US" sz="1600" dirty="0" err="1"/>
              <a:t>vào</a:t>
            </a:r>
            <a:r>
              <a:rPr lang="en-US" sz="1600" dirty="0"/>
              <a:t> </a:t>
            </a:r>
            <a:r>
              <a:rPr lang="en-US" sz="1600" dirty="0" err="1"/>
              <a:t>việc</a:t>
            </a:r>
            <a:r>
              <a:rPr lang="en-US" sz="1600" dirty="0"/>
              <a:t> </a:t>
            </a:r>
            <a:r>
              <a:rPr lang="en-US" sz="1600" dirty="0" err="1"/>
              <a:t>học</a:t>
            </a:r>
            <a:r>
              <a:rPr lang="en-US" sz="1600" dirty="0"/>
              <a:t> </a:t>
            </a:r>
            <a:r>
              <a:rPr lang="en-US" sz="1600" dirty="0" err="1"/>
              <a:t>tập</a:t>
            </a:r>
            <a:r>
              <a:rPr lang="en-US" sz="1600" dirty="0"/>
              <a:t> </a:t>
            </a:r>
            <a:r>
              <a:rPr lang="en-US" sz="1600" dirty="0" err="1"/>
              <a:t>nghiên</a:t>
            </a:r>
            <a:r>
              <a:rPr lang="en-US" sz="1600" dirty="0"/>
              <a:t> </a:t>
            </a:r>
            <a:r>
              <a:rPr lang="en-US" sz="1600" dirty="0" err="1"/>
              <a:t>cứu</a:t>
            </a:r>
            <a:r>
              <a:rPr lang="en-US" sz="1600" dirty="0"/>
              <a:t> </a:t>
            </a:r>
            <a:r>
              <a:rPr lang="en-US" sz="1600" dirty="0" err="1"/>
              <a:t>tại</a:t>
            </a:r>
            <a:r>
              <a:rPr lang="en-US" sz="1600" dirty="0"/>
              <a:t> </a:t>
            </a:r>
            <a:r>
              <a:rPr lang="en-US" sz="1600" dirty="0" err="1"/>
              <a:t>trường</a:t>
            </a:r>
            <a:r>
              <a:rPr lang="en-US" sz="1600" dirty="0"/>
              <a:t> </a:t>
            </a:r>
            <a:r>
              <a:rPr lang="en-US" sz="1600" dirty="0" smtClean="0"/>
              <a:t>ĐH</a:t>
            </a:r>
          </a:p>
          <a:p>
            <a:pPr algn="just">
              <a:buFontTx/>
              <a:buChar char="-"/>
            </a:pPr>
            <a:r>
              <a:rPr lang="en-US" sz="1600" dirty="0" err="1" smtClean="0"/>
              <a:t>Hiện</a:t>
            </a:r>
            <a:r>
              <a:rPr lang="en-US" sz="1600" dirty="0" smtClean="0"/>
              <a:t> nay, </a:t>
            </a:r>
            <a:r>
              <a:rPr lang="en-US" sz="1600" dirty="0" err="1" smtClean="0"/>
              <a:t>nhiều</a:t>
            </a:r>
            <a:r>
              <a:rPr lang="en-US" sz="1600" dirty="0" smtClean="0"/>
              <a:t> DN </a:t>
            </a:r>
            <a:r>
              <a:rPr lang="en-US" sz="1600" dirty="0" err="1" smtClean="0"/>
              <a:t>có</a:t>
            </a:r>
            <a:r>
              <a:rPr lang="en-US" sz="1600" dirty="0" smtClean="0"/>
              <a:t> </a:t>
            </a:r>
            <a:r>
              <a:rPr lang="en-US" sz="1600" dirty="0" err="1" smtClean="0"/>
              <a:t>chương</a:t>
            </a:r>
            <a:r>
              <a:rPr lang="en-US" sz="1600" dirty="0" smtClean="0"/>
              <a:t> </a:t>
            </a:r>
            <a:r>
              <a:rPr lang="en-US" sz="1600" dirty="0" err="1" smtClean="0"/>
              <a:t>trình</a:t>
            </a:r>
            <a:r>
              <a:rPr lang="en-US" sz="1600" dirty="0" smtClean="0"/>
              <a:t> </a:t>
            </a:r>
            <a:r>
              <a:rPr lang="en-US" sz="1600" dirty="0" err="1" smtClean="0"/>
              <a:t>trải</a:t>
            </a:r>
            <a:r>
              <a:rPr lang="en-US" sz="1600" dirty="0" smtClean="0"/>
              <a:t> </a:t>
            </a:r>
            <a:r>
              <a:rPr lang="en-US" sz="1600" dirty="0" err="1" smtClean="0"/>
              <a:t>nghiệm</a:t>
            </a:r>
            <a:r>
              <a:rPr lang="en-US" sz="1600" dirty="0" smtClean="0"/>
              <a:t> </a:t>
            </a:r>
            <a:r>
              <a:rPr lang="en-US" sz="1600" dirty="0" err="1" smtClean="0"/>
              <a:t>thực</a:t>
            </a:r>
            <a:r>
              <a:rPr lang="en-US" sz="1600" dirty="0" smtClean="0"/>
              <a:t> </a:t>
            </a:r>
            <a:r>
              <a:rPr lang="en-US" sz="1600" dirty="0" err="1" smtClean="0"/>
              <a:t>tế</a:t>
            </a:r>
            <a:r>
              <a:rPr lang="en-US" sz="1600" dirty="0" smtClean="0"/>
              <a:t> </a:t>
            </a:r>
            <a:r>
              <a:rPr lang="en-US" sz="1600" dirty="0" err="1" smtClean="0"/>
              <a:t>cho</a:t>
            </a:r>
            <a:r>
              <a:rPr lang="en-US" sz="1600" dirty="0" smtClean="0"/>
              <a:t> SV </a:t>
            </a:r>
            <a:r>
              <a:rPr lang="en-US" sz="1600" dirty="0" err="1" smtClean="0"/>
              <a:t>nhằm</a:t>
            </a:r>
            <a:r>
              <a:rPr lang="en-US" sz="1600" dirty="0" smtClean="0"/>
              <a:t> </a:t>
            </a:r>
            <a:r>
              <a:rPr lang="en-US" sz="1600" dirty="0" err="1" smtClean="0"/>
              <a:t>tạo</a:t>
            </a:r>
            <a:r>
              <a:rPr lang="en-US" sz="1600" dirty="0" smtClean="0"/>
              <a:t> </a:t>
            </a:r>
            <a:r>
              <a:rPr lang="en-US" sz="1600" dirty="0" err="1" smtClean="0"/>
              <a:t>điều</a:t>
            </a:r>
            <a:r>
              <a:rPr lang="en-US" sz="1600" dirty="0" smtClean="0"/>
              <a:t> </a:t>
            </a:r>
            <a:r>
              <a:rPr lang="en-US" sz="1600" dirty="0" err="1" smtClean="0"/>
              <a:t>kiện</a:t>
            </a:r>
            <a:r>
              <a:rPr lang="en-US" sz="1600" dirty="0" smtClean="0"/>
              <a:t> </a:t>
            </a:r>
            <a:r>
              <a:rPr lang="en-US" sz="1600" dirty="0" err="1" smtClean="0"/>
              <a:t>cho</a:t>
            </a:r>
            <a:r>
              <a:rPr lang="en-US" sz="1600" dirty="0" smtClean="0"/>
              <a:t> SV </a:t>
            </a:r>
            <a:r>
              <a:rPr lang="en-US" sz="1600" dirty="0" err="1" smtClean="0"/>
              <a:t>chưa</a:t>
            </a:r>
            <a:r>
              <a:rPr lang="en-US" sz="1600" dirty="0" smtClean="0"/>
              <a:t> </a:t>
            </a:r>
            <a:r>
              <a:rPr lang="en-US" sz="1600" dirty="0" err="1" smtClean="0"/>
              <a:t>tốt</a:t>
            </a:r>
            <a:r>
              <a:rPr lang="en-US" sz="1600" dirty="0" smtClean="0"/>
              <a:t> </a:t>
            </a:r>
            <a:r>
              <a:rPr lang="en-US" sz="1600" dirty="0" err="1" smtClean="0"/>
              <a:t>nghiệp</a:t>
            </a:r>
            <a:r>
              <a:rPr lang="en-US" sz="1600" dirty="0" smtClean="0"/>
              <a:t> </a:t>
            </a:r>
            <a:r>
              <a:rPr lang="en-US" sz="1600" dirty="0" err="1" smtClean="0"/>
              <a:t>có</a:t>
            </a:r>
            <a:r>
              <a:rPr lang="en-US" sz="1600" dirty="0" smtClean="0"/>
              <a:t> </a:t>
            </a:r>
            <a:r>
              <a:rPr lang="en-US" sz="1600" dirty="0" err="1" smtClean="0"/>
              <a:t>cơ</a:t>
            </a:r>
            <a:r>
              <a:rPr lang="en-US" sz="1600" dirty="0" smtClean="0"/>
              <a:t> </a:t>
            </a:r>
            <a:r>
              <a:rPr lang="en-US" sz="1600" dirty="0" err="1" smtClean="0"/>
              <a:t>hội</a:t>
            </a:r>
            <a:r>
              <a:rPr lang="en-US" sz="1600" dirty="0" smtClean="0"/>
              <a:t> </a:t>
            </a:r>
            <a:r>
              <a:rPr lang="en-US" sz="1600" dirty="0" err="1" smtClean="0"/>
              <a:t>học</a:t>
            </a:r>
            <a:r>
              <a:rPr lang="en-US" sz="1600" dirty="0" smtClean="0"/>
              <a:t> </a:t>
            </a:r>
            <a:r>
              <a:rPr lang="en-US" sz="1600" dirty="0" err="1" smtClean="0"/>
              <a:t>hỏi</a:t>
            </a:r>
            <a:r>
              <a:rPr lang="en-US" sz="1600" dirty="0" smtClean="0"/>
              <a:t> </a:t>
            </a:r>
            <a:r>
              <a:rPr lang="en-US" sz="1600" dirty="0" err="1" smtClean="0"/>
              <a:t>thực</a:t>
            </a:r>
            <a:r>
              <a:rPr lang="en-US" sz="1600" dirty="0" smtClean="0"/>
              <a:t> </a:t>
            </a:r>
            <a:r>
              <a:rPr lang="en-US" sz="1600" dirty="0" err="1" smtClean="0"/>
              <a:t>tiễn</a:t>
            </a:r>
            <a:endParaRPr lang="en-US" sz="1600" dirty="0"/>
          </a:p>
          <a:p>
            <a:pPr algn="just"/>
            <a:r>
              <a:rPr lang="en-US" sz="1600" dirty="0"/>
              <a:t>--&gt; Do </a:t>
            </a:r>
            <a:r>
              <a:rPr lang="en-US" sz="1600" dirty="0" err="1"/>
              <a:t>vậy</a:t>
            </a:r>
            <a:r>
              <a:rPr lang="en-US" sz="1600" dirty="0"/>
              <a:t> </a:t>
            </a:r>
            <a:r>
              <a:rPr lang="en-US" sz="1600" dirty="0" err="1"/>
              <a:t>nếu</a:t>
            </a:r>
            <a:r>
              <a:rPr lang="en-US" sz="1600" dirty="0"/>
              <a:t> </a:t>
            </a:r>
            <a:r>
              <a:rPr lang="en-US" sz="1600" dirty="0" err="1"/>
              <a:t>thắt</a:t>
            </a:r>
            <a:r>
              <a:rPr lang="en-US" sz="1600" dirty="0"/>
              <a:t> </a:t>
            </a:r>
            <a:r>
              <a:rPr lang="en-US" sz="1600" dirty="0" err="1"/>
              <a:t>chặt</a:t>
            </a:r>
            <a:r>
              <a:rPr lang="en-US" sz="1600" dirty="0"/>
              <a:t> </a:t>
            </a:r>
            <a:r>
              <a:rPr lang="en-US" sz="1600" dirty="0" err="1"/>
              <a:t>quá</a:t>
            </a:r>
            <a:r>
              <a:rPr lang="en-US" sz="1600" dirty="0"/>
              <a:t> </a:t>
            </a:r>
            <a:r>
              <a:rPr lang="en-US" sz="1600" dirty="0" err="1"/>
              <a:t>về</a:t>
            </a:r>
            <a:r>
              <a:rPr lang="en-US" sz="1600" dirty="0"/>
              <a:t> </a:t>
            </a:r>
            <a:r>
              <a:rPr lang="en-US" sz="1600" dirty="0" err="1"/>
              <a:t>thời</a:t>
            </a:r>
            <a:r>
              <a:rPr lang="en-US" sz="1600" dirty="0"/>
              <a:t> </a:t>
            </a:r>
            <a:r>
              <a:rPr lang="en-US" sz="1600" dirty="0" err="1"/>
              <a:t>gian</a:t>
            </a:r>
            <a:r>
              <a:rPr lang="en-US" sz="1600" dirty="0"/>
              <a:t> </a:t>
            </a:r>
            <a:r>
              <a:rPr lang="en-US" sz="1600" dirty="0" err="1"/>
              <a:t>trải</a:t>
            </a:r>
            <a:r>
              <a:rPr lang="en-US" sz="1600" dirty="0"/>
              <a:t> </a:t>
            </a:r>
            <a:r>
              <a:rPr lang="en-US" sz="1600" dirty="0" err="1"/>
              <a:t>nghiệm</a:t>
            </a:r>
            <a:r>
              <a:rPr lang="en-US" sz="1600" dirty="0"/>
              <a:t> </a:t>
            </a:r>
            <a:r>
              <a:rPr lang="en-US" sz="1600" dirty="0" err="1"/>
              <a:t>của</a:t>
            </a:r>
            <a:r>
              <a:rPr lang="en-US" sz="1600" dirty="0"/>
              <a:t> SV </a:t>
            </a:r>
            <a:r>
              <a:rPr lang="en-US" sz="1600" dirty="0" err="1"/>
              <a:t>thì</a:t>
            </a:r>
            <a:r>
              <a:rPr lang="en-US" sz="1600" dirty="0"/>
              <a:t> </a:t>
            </a:r>
            <a:r>
              <a:rPr lang="en-US" sz="1600" dirty="0" err="1"/>
              <a:t>sẽ</a:t>
            </a:r>
            <a:r>
              <a:rPr lang="en-US" sz="1600" dirty="0"/>
              <a:t> </a:t>
            </a:r>
            <a:r>
              <a:rPr lang="en-US" sz="1600" dirty="0" err="1"/>
              <a:t>khiến</a:t>
            </a:r>
            <a:r>
              <a:rPr lang="en-US" sz="1600" dirty="0"/>
              <a:t> </a:t>
            </a:r>
            <a:r>
              <a:rPr lang="en-US" sz="1600" dirty="0" err="1"/>
              <a:t>cho</a:t>
            </a:r>
            <a:r>
              <a:rPr lang="en-US" sz="1600" dirty="0"/>
              <a:t> </a:t>
            </a:r>
            <a:r>
              <a:rPr lang="en-US" sz="1600" dirty="0" smtClean="0"/>
              <a:t>SV </a:t>
            </a:r>
            <a:r>
              <a:rPr lang="en-US" sz="1600" dirty="0" err="1" smtClean="0"/>
              <a:t>mất</a:t>
            </a:r>
            <a:r>
              <a:rPr lang="en-US" sz="1600" dirty="0" smtClean="0"/>
              <a:t> </a:t>
            </a:r>
            <a:r>
              <a:rPr lang="en-US" sz="1600" dirty="0" err="1"/>
              <a:t>đi</a:t>
            </a:r>
            <a:r>
              <a:rPr lang="en-US" sz="1600" dirty="0"/>
              <a:t> </a:t>
            </a:r>
            <a:r>
              <a:rPr lang="en-US" sz="1600" dirty="0" err="1"/>
              <a:t>cơ</a:t>
            </a:r>
            <a:r>
              <a:rPr lang="en-US" sz="1600" dirty="0"/>
              <a:t> </a:t>
            </a:r>
            <a:r>
              <a:rPr lang="en-US" sz="1600" dirty="0" err="1"/>
              <a:t>hội</a:t>
            </a:r>
            <a:r>
              <a:rPr lang="en-US" sz="1600" dirty="0"/>
              <a:t> </a:t>
            </a:r>
            <a:r>
              <a:rPr lang="en-US" sz="1600" dirty="0" err="1"/>
              <a:t>trải</a:t>
            </a:r>
            <a:r>
              <a:rPr lang="en-US" sz="1600" dirty="0"/>
              <a:t> </a:t>
            </a:r>
            <a:r>
              <a:rPr lang="en-US" sz="1600" dirty="0" err="1"/>
              <a:t>nghiệm</a:t>
            </a:r>
            <a:r>
              <a:rPr lang="en-US" sz="1600" dirty="0"/>
              <a:t> </a:t>
            </a:r>
            <a:r>
              <a:rPr lang="en-US" sz="1600" dirty="0" err="1"/>
              <a:t>và</a:t>
            </a:r>
            <a:r>
              <a:rPr lang="en-US" sz="1600" dirty="0"/>
              <a:t> </a:t>
            </a:r>
            <a:r>
              <a:rPr lang="en-US" sz="1600" dirty="0" err="1"/>
              <a:t>thực</a:t>
            </a:r>
            <a:r>
              <a:rPr lang="en-US" sz="1600" dirty="0"/>
              <a:t> </a:t>
            </a:r>
            <a:r>
              <a:rPr lang="en-US" sz="1600" dirty="0" err="1" smtClean="0"/>
              <a:t>hành</a:t>
            </a:r>
            <a:r>
              <a:rPr lang="en-US" sz="1600" dirty="0" smtClean="0"/>
              <a:t>.</a:t>
            </a:r>
            <a:endParaRPr lang="en-US" sz="1600" dirty="0"/>
          </a:p>
        </p:txBody>
      </p:sp>
      <p:sp>
        <p:nvSpPr>
          <p:cNvPr id="16" name="Down Arrow 15"/>
          <p:cNvSpPr/>
          <p:nvPr/>
        </p:nvSpPr>
        <p:spPr>
          <a:xfrm>
            <a:off x="4038600" y="5105400"/>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TextBox 16"/>
          <p:cNvSpPr txBox="1"/>
          <p:nvPr/>
        </p:nvSpPr>
        <p:spPr>
          <a:xfrm>
            <a:off x="3836882" y="5334000"/>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18"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115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 y="558918"/>
            <a:ext cx="9007747" cy="1323439"/>
          </a:xfrm>
          <a:prstGeom prst="rect">
            <a:avLst/>
          </a:prstGeom>
          <a:solidFill>
            <a:srgbClr val="FFFFCC"/>
          </a:solidFill>
        </p:spPr>
        <p:txBody>
          <a:bodyPr wrap="square" rtlCol="0">
            <a:spAutoFit/>
          </a:bodyPr>
          <a:lstStyle/>
          <a:p>
            <a:pPr marL="457200" indent="-457200" algn="just">
              <a:buAutoNum type="arabicPeriod"/>
            </a:pPr>
            <a:r>
              <a:rPr lang="en-US" sz="2000" dirty="0" smtClean="0">
                <a:cs typeface="Arial" panose="020B0604020202020204" pitchFamily="34" charset="0"/>
              </a:rPr>
              <a:t>Y</a:t>
            </a:r>
            <a:r>
              <a:rPr lang="vi-VN" sz="2000" dirty="0">
                <a:cs typeface="Arial" panose="020B0604020202020204" pitchFamily="34" charset="0"/>
              </a:rPr>
              <a:t>êu cầu DN phải sử dụng lao động có chứng chỉ kỹ năng nghề quốc gia (CCKNNQG) trong các công việc ảnh hưởng trực tiếp đến an toàn và sức khỏe của người lao động và cộng </a:t>
            </a:r>
            <a:r>
              <a:rPr lang="vi-VN" sz="2000" dirty="0" smtClean="0">
                <a:cs typeface="Arial" panose="020B0604020202020204" pitchFamily="34" charset="0"/>
              </a:rPr>
              <a:t>đồng</a:t>
            </a:r>
            <a:endParaRPr lang="en-US" sz="2000" dirty="0" smtClean="0">
              <a:cs typeface="Arial" panose="020B0604020202020204" pitchFamily="34" charset="0"/>
            </a:endParaRPr>
          </a:p>
          <a:p>
            <a:pPr algn="just"/>
            <a:r>
              <a:rPr lang="en-US" sz="2000" dirty="0" smtClean="0">
                <a:cs typeface="Arial" panose="020B0604020202020204" pitchFamily="34" charset="0"/>
              </a:rPr>
              <a:t>       </a:t>
            </a:r>
            <a:r>
              <a:rPr lang="en-US" sz="2000" dirty="0" err="1" smtClean="0">
                <a:solidFill>
                  <a:srgbClr val="FF0000"/>
                </a:solidFill>
                <a:cs typeface="Arial" panose="020B0604020202020204" pitchFamily="34" charset="0"/>
              </a:rPr>
              <a:t>Thủ</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tướng</a:t>
            </a:r>
            <a:r>
              <a:rPr lang="en-US" sz="2000" dirty="0" smtClean="0">
                <a:solidFill>
                  <a:srgbClr val="FF0000"/>
                </a:solidFill>
                <a:cs typeface="Arial" panose="020B0604020202020204" pitchFamily="34" charset="0"/>
              </a:rPr>
              <a:t> CP </a:t>
            </a:r>
            <a:r>
              <a:rPr lang="en-US" sz="2000" dirty="0" smtClean="0">
                <a:cs typeface="Arial" panose="020B0604020202020204" pitchFamily="34" charset="0"/>
              </a:rPr>
              <a:t>ban </a:t>
            </a:r>
            <a:r>
              <a:rPr lang="en-US" sz="2000" dirty="0" err="1" smtClean="0">
                <a:cs typeface="Arial" panose="020B0604020202020204" pitchFamily="34" charset="0"/>
              </a:rPr>
              <a:t>hành</a:t>
            </a:r>
            <a:r>
              <a:rPr lang="en-US" sz="2000" dirty="0" smtClean="0">
                <a:cs typeface="Arial" panose="020B0604020202020204" pitchFamily="34" charset="0"/>
              </a:rPr>
              <a:t> </a:t>
            </a:r>
            <a:r>
              <a:rPr lang="en-US" sz="2000" dirty="0" err="1" smtClean="0">
                <a:cs typeface="Arial" panose="020B0604020202020204" pitchFamily="34" charset="0"/>
              </a:rPr>
              <a:t>danh</a:t>
            </a:r>
            <a:r>
              <a:rPr lang="en-US" sz="2000" dirty="0" smtClean="0">
                <a:cs typeface="Arial" panose="020B0604020202020204" pitchFamily="34" charset="0"/>
              </a:rPr>
              <a:t> </a:t>
            </a:r>
            <a:r>
              <a:rPr lang="en-US" sz="2000" dirty="0" err="1" smtClean="0">
                <a:cs typeface="Arial" panose="020B0604020202020204" pitchFamily="34" charset="0"/>
              </a:rPr>
              <a:t>mục</a:t>
            </a:r>
            <a:r>
              <a:rPr lang="en-US" sz="2000" dirty="0" smtClean="0">
                <a:cs typeface="Arial" panose="020B0604020202020204" pitchFamily="34" charset="0"/>
              </a:rPr>
              <a:t> </a:t>
            </a:r>
            <a:r>
              <a:rPr lang="en-US" sz="2000" dirty="0" err="1" smtClean="0">
                <a:cs typeface="Arial" panose="020B0604020202020204" pitchFamily="34" charset="0"/>
              </a:rPr>
              <a:t>công</a:t>
            </a:r>
            <a:r>
              <a:rPr lang="en-US" sz="2000" dirty="0" smtClean="0">
                <a:cs typeface="Arial" panose="020B0604020202020204" pitchFamily="34" charset="0"/>
              </a:rPr>
              <a:t> </a:t>
            </a:r>
            <a:r>
              <a:rPr lang="en-US" sz="2000" dirty="0" err="1" smtClean="0">
                <a:cs typeface="Arial" panose="020B0604020202020204" pitchFamily="34" charset="0"/>
              </a:rPr>
              <a:t>việc</a:t>
            </a:r>
            <a:r>
              <a:rPr lang="en-US" sz="2000" dirty="0" smtClean="0">
                <a:cs typeface="Arial" panose="020B0604020202020204" pitchFamily="34" charset="0"/>
              </a:rPr>
              <a:t> </a:t>
            </a:r>
            <a:r>
              <a:rPr lang="en-US" sz="2000" dirty="0" err="1" smtClean="0">
                <a:cs typeface="Arial" panose="020B0604020202020204" pitchFamily="34" charset="0"/>
              </a:rPr>
              <a:t>phải</a:t>
            </a:r>
            <a:r>
              <a:rPr lang="en-US" sz="2000" dirty="0" smtClean="0">
                <a:cs typeface="Arial" panose="020B0604020202020204" pitchFamily="34" charset="0"/>
              </a:rPr>
              <a:t> </a:t>
            </a:r>
            <a:r>
              <a:rPr lang="en-US" sz="2000" dirty="0" err="1" smtClean="0">
                <a:cs typeface="Arial" panose="020B0604020202020204" pitchFamily="34" charset="0"/>
              </a:rPr>
              <a:t>có</a:t>
            </a:r>
            <a:r>
              <a:rPr lang="en-US" sz="2000" dirty="0" smtClean="0">
                <a:cs typeface="Arial" panose="020B0604020202020204" pitchFamily="34" charset="0"/>
              </a:rPr>
              <a:t> CCKNNQG </a:t>
            </a:r>
          </a:p>
        </p:txBody>
      </p:sp>
      <p:sp>
        <p:nvSpPr>
          <p:cNvPr id="10" name="TextBox 9"/>
          <p:cNvSpPr txBox="1"/>
          <p:nvPr/>
        </p:nvSpPr>
        <p:spPr>
          <a:xfrm>
            <a:off x="3750896" y="1795046"/>
            <a:ext cx="1735504" cy="338554"/>
          </a:xfrm>
          <a:prstGeom prst="rect">
            <a:avLst/>
          </a:prstGeom>
          <a:noFill/>
        </p:spPr>
        <p:txBody>
          <a:bodyPr wrap="square" rtlCol="0">
            <a:spAutoFit/>
          </a:bodyPr>
          <a:lstStyle/>
          <a:p>
            <a:pPr algn="ctr"/>
            <a:r>
              <a:rPr lang="en-US" sz="1600" b="1" dirty="0" err="1" smtClean="0"/>
              <a:t>Nhận</a:t>
            </a:r>
            <a:r>
              <a:rPr lang="en-US" sz="1600" b="1" dirty="0" smtClean="0"/>
              <a:t> </a:t>
            </a:r>
            <a:r>
              <a:rPr lang="en-US" sz="1600" b="1" dirty="0" err="1" smtClean="0"/>
              <a:t>xét</a:t>
            </a:r>
            <a:endParaRPr lang="en-US" sz="1600" b="1" dirty="0"/>
          </a:p>
        </p:txBody>
      </p:sp>
      <p:sp>
        <p:nvSpPr>
          <p:cNvPr id="12" name="Rectangle 11"/>
          <p:cNvSpPr/>
          <p:nvPr/>
        </p:nvSpPr>
        <p:spPr>
          <a:xfrm>
            <a:off x="0" y="5780782"/>
            <a:ext cx="9188833" cy="1077218"/>
          </a:xfrm>
          <a:prstGeom prst="rect">
            <a:avLst/>
          </a:prstGeom>
          <a:solidFill>
            <a:schemeClr val="bg1"/>
          </a:solidFill>
        </p:spPr>
        <p:txBody>
          <a:bodyPr wrap="square">
            <a:spAutoFit/>
          </a:bodyPr>
          <a:lstStyle/>
          <a:p>
            <a:r>
              <a:rPr lang="en-US" sz="1600" b="1" dirty="0" smtClean="0">
                <a:solidFill>
                  <a:srgbClr val="0000FF"/>
                </a:solidFill>
              </a:rPr>
              <a:t>-    </a:t>
            </a:r>
            <a:r>
              <a:rPr lang="en-US" sz="1600" b="1" dirty="0" err="1" smtClean="0">
                <a:solidFill>
                  <a:srgbClr val="0000FF"/>
                </a:solidFill>
              </a:rPr>
              <a:t>Bỏ</a:t>
            </a:r>
            <a:r>
              <a:rPr lang="en-US" sz="1600" b="1" dirty="0" smtClean="0">
                <a:solidFill>
                  <a:srgbClr val="0000FF"/>
                </a:solidFill>
              </a:rPr>
              <a:t> </a:t>
            </a:r>
            <a:r>
              <a:rPr lang="en-US" sz="1600" b="1" dirty="0" err="1" smtClean="0">
                <a:solidFill>
                  <a:srgbClr val="0000FF"/>
                </a:solidFill>
              </a:rPr>
              <a:t>quy</a:t>
            </a:r>
            <a:r>
              <a:rPr lang="en-US" sz="1600" b="1" dirty="0" smtClean="0">
                <a:solidFill>
                  <a:srgbClr val="0000FF"/>
                </a:solidFill>
              </a:rPr>
              <a:t> </a:t>
            </a:r>
            <a:r>
              <a:rPr lang="en-US" sz="1600" b="1" dirty="0" err="1" smtClean="0">
                <a:solidFill>
                  <a:srgbClr val="0000FF"/>
                </a:solidFill>
              </a:rPr>
              <a:t>định</a:t>
            </a:r>
            <a:r>
              <a:rPr lang="en-US" sz="1600" b="1" dirty="0" smtClean="0">
                <a:solidFill>
                  <a:srgbClr val="0000FF"/>
                </a:solidFill>
              </a:rPr>
              <a:t> </a:t>
            </a:r>
            <a:r>
              <a:rPr lang="en-US" sz="1600" b="1" dirty="0" err="1" smtClean="0">
                <a:solidFill>
                  <a:srgbClr val="0000FF"/>
                </a:solidFill>
              </a:rPr>
              <a:t>này</a:t>
            </a:r>
            <a:endParaRPr lang="en-US" sz="1600" b="1" dirty="0" smtClean="0">
              <a:solidFill>
                <a:srgbClr val="0000FF"/>
              </a:solidFill>
            </a:endParaRPr>
          </a:p>
          <a:p>
            <a:pPr marL="285750" indent="-285750">
              <a:buFontTx/>
              <a:buChar char="-"/>
            </a:pPr>
            <a:r>
              <a:rPr lang="en-US" sz="1600" b="1" dirty="0" err="1" smtClean="0">
                <a:solidFill>
                  <a:srgbClr val="0000FF"/>
                </a:solidFill>
              </a:rPr>
              <a:t>Trong</a:t>
            </a:r>
            <a:r>
              <a:rPr lang="en-US" sz="1600" b="1" dirty="0" smtClean="0">
                <a:solidFill>
                  <a:srgbClr val="0000FF"/>
                </a:solidFill>
              </a:rPr>
              <a:t> </a:t>
            </a:r>
            <a:r>
              <a:rPr lang="en-US" sz="1600" b="1" dirty="0" err="1" smtClean="0">
                <a:solidFill>
                  <a:srgbClr val="0000FF"/>
                </a:solidFill>
              </a:rPr>
              <a:t>trường</a:t>
            </a:r>
            <a:r>
              <a:rPr lang="en-US" sz="1600" b="1" dirty="0" smtClean="0">
                <a:solidFill>
                  <a:srgbClr val="0000FF"/>
                </a:solidFill>
              </a:rPr>
              <a:t> </a:t>
            </a:r>
            <a:r>
              <a:rPr lang="en-US" sz="1600" b="1" dirty="0" err="1" smtClean="0">
                <a:solidFill>
                  <a:srgbClr val="0000FF"/>
                </a:solidFill>
              </a:rPr>
              <a:t>hợp</a:t>
            </a:r>
            <a:r>
              <a:rPr lang="en-US" sz="1600" b="1" dirty="0" smtClean="0">
                <a:solidFill>
                  <a:srgbClr val="0000FF"/>
                </a:solidFill>
              </a:rPr>
              <a:t> </a:t>
            </a:r>
            <a:r>
              <a:rPr lang="en-US" sz="1600" b="1" dirty="0" err="1" smtClean="0">
                <a:solidFill>
                  <a:srgbClr val="0000FF"/>
                </a:solidFill>
              </a:rPr>
              <a:t>cần</a:t>
            </a:r>
            <a:r>
              <a:rPr lang="en-US" sz="1600" b="1" dirty="0" smtClean="0">
                <a:solidFill>
                  <a:srgbClr val="0000FF"/>
                </a:solidFill>
              </a:rPr>
              <a:t> </a:t>
            </a:r>
            <a:r>
              <a:rPr lang="en-US" sz="1600" b="1" dirty="0" err="1" smtClean="0">
                <a:solidFill>
                  <a:srgbClr val="0000FF"/>
                </a:solidFill>
              </a:rPr>
              <a:t>phải</a:t>
            </a:r>
            <a:r>
              <a:rPr lang="en-US" sz="1600" b="1" dirty="0" smtClean="0">
                <a:solidFill>
                  <a:srgbClr val="0000FF"/>
                </a:solidFill>
              </a:rPr>
              <a:t> </a:t>
            </a:r>
            <a:r>
              <a:rPr lang="en-US" sz="1600" b="1" dirty="0" err="1" smtClean="0">
                <a:solidFill>
                  <a:srgbClr val="0000FF"/>
                </a:solidFill>
              </a:rPr>
              <a:t>có</a:t>
            </a:r>
            <a:r>
              <a:rPr lang="en-US" sz="1600" b="1" dirty="0" smtClean="0">
                <a:solidFill>
                  <a:srgbClr val="0000FF"/>
                </a:solidFill>
              </a:rPr>
              <a:t> </a:t>
            </a:r>
            <a:r>
              <a:rPr lang="en-US" sz="1600" b="1" dirty="0" err="1" smtClean="0">
                <a:solidFill>
                  <a:srgbClr val="0000FF"/>
                </a:solidFill>
              </a:rPr>
              <a:t>danh</a:t>
            </a:r>
            <a:r>
              <a:rPr lang="en-US" sz="1600" b="1" dirty="0" smtClean="0">
                <a:solidFill>
                  <a:srgbClr val="0000FF"/>
                </a:solidFill>
              </a:rPr>
              <a:t> </a:t>
            </a:r>
            <a:r>
              <a:rPr lang="en-US" sz="1600" b="1" dirty="0" err="1" smtClean="0">
                <a:solidFill>
                  <a:srgbClr val="0000FF"/>
                </a:solidFill>
              </a:rPr>
              <a:t>mục</a:t>
            </a:r>
            <a:r>
              <a:rPr lang="en-US" sz="1600" b="1" dirty="0" smtClean="0">
                <a:solidFill>
                  <a:srgbClr val="0000FF"/>
                </a:solidFill>
              </a:rPr>
              <a:t> </a:t>
            </a:r>
            <a:r>
              <a:rPr lang="en-US" sz="1600" b="1" dirty="0" err="1" smtClean="0">
                <a:solidFill>
                  <a:srgbClr val="0000FF"/>
                </a:solidFill>
              </a:rPr>
              <a:t>công</a:t>
            </a:r>
            <a:r>
              <a:rPr lang="en-US" sz="1600" b="1" dirty="0" smtClean="0">
                <a:solidFill>
                  <a:srgbClr val="0000FF"/>
                </a:solidFill>
              </a:rPr>
              <a:t> </a:t>
            </a:r>
            <a:r>
              <a:rPr lang="en-US" sz="1600" b="1" dirty="0" err="1" smtClean="0">
                <a:solidFill>
                  <a:srgbClr val="0000FF"/>
                </a:solidFill>
              </a:rPr>
              <a:t>việc</a:t>
            </a:r>
            <a:r>
              <a:rPr lang="en-US" sz="1600" b="1" dirty="0" smtClean="0">
                <a:solidFill>
                  <a:srgbClr val="0000FF"/>
                </a:solidFill>
              </a:rPr>
              <a:t> </a:t>
            </a:r>
            <a:r>
              <a:rPr lang="en-US" sz="1600" b="1" dirty="0" err="1" smtClean="0">
                <a:solidFill>
                  <a:srgbClr val="0000FF"/>
                </a:solidFill>
              </a:rPr>
              <a:t>yêu</a:t>
            </a:r>
            <a:r>
              <a:rPr lang="en-US" sz="1600" b="1" dirty="0" smtClean="0">
                <a:solidFill>
                  <a:srgbClr val="0000FF"/>
                </a:solidFill>
              </a:rPr>
              <a:t> </a:t>
            </a:r>
            <a:r>
              <a:rPr lang="en-US" sz="1600" b="1" dirty="0" err="1" smtClean="0">
                <a:solidFill>
                  <a:srgbClr val="0000FF"/>
                </a:solidFill>
              </a:rPr>
              <a:t>cầu</a:t>
            </a:r>
            <a:r>
              <a:rPr lang="en-US" sz="1600" b="1" dirty="0" smtClean="0">
                <a:solidFill>
                  <a:srgbClr val="0000FF"/>
                </a:solidFill>
              </a:rPr>
              <a:t> </a:t>
            </a:r>
            <a:r>
              <a:rPr lang="en-US" sz="1600" b="1" dirty="0" err="1" smtClean="0">
                <a:solidFill>
                  <a:srgbClr val="0000FF"/>
                </a:solidFill>
              </a:rPr>
              <a:t>có</a:t>
            </a:r>
            <a:r>
              <a:rPr lang="en-US" sz="1600" b="1" dirty="0" smtClean="0">
                <a:solidFill>
                  <a:srgbClr val="0000FF"/>
                </a:solidFill>
              </a:rPr>
              <a:t> CCKNNQG </a:t>
            </a:r>
            <a:r>
              <a:rPr lang="en-US" sz="1600" b="1" dirty="0" err="1" smtClean="0">
                <a:solidFill>
                  <a:srgbClr val="0000FF"/>
                </a:solidFill>
              </a:rPr>
              <a:t>thì</a:t>
            </a:r>
            <a:r>
              <a:rPr lang="en-US" sz="1600" b="1" dirty="0" smtClean="0">
                <a:solidFill>
                  <a:srgbClr val="0000FF"/>
                </a:solidFill>
              </a:rPr>
              <a:t> </a:t>
            </a:r>
            <a:r>
              <a:rPr lang="en-US" sz="1600" b="1" dirty="0" err="1" smtClean="0">
                <a:solidFill>
                  <a:srgbClr val="0000FF"/>
                </a:solidFill>
              </a:rPr>
              <a:t>phải</a:t>
            </a:r>
            <a:r>
              <a:rPr lang="en-US" sz="1600" b="1" dirty="0" smtClean="0">
                <a:solidFill>
                  <a:srgbClr val="0000FF"/>
                </a:solidFill>
              </a:rPr>
              <a:t> </a:t>
            </a:r>
            <a:r>
              <a:rPr lang="en-US" sz="1600" b="1" dirty="0" err="1" smtClean="0">
                <a:solidFill>
                  <a:srgbClr val="0000FF"/>
                </a:solidFill>
              </a:rPr>
              <a:t>có</a:t>
            </a:r>
            <a:r>
              <a:rPr lang="en-US" sz="1600" b="1" dirty="0" smtClean="0">
                <a:solidFill>
                  <a:srgbClr val="0000FF"/>
                </a:solidFill>
              </a:rPr>
              <a:t> </a:t>
            </a:r>
            <a:r>
              <a:rPr lang="en-US" sz="1600" b="1" dirty="0" err="1" smtClean="0">
                <a:solidFill>
                  <a:srgbClr val="0000FF"/>
                </a:solidFill>
              </a:rPr>
              <a:t>giải</a:t>
            </a:r>
            <a:r>
              <a:rPr lang="en-US" sz="1600" b="1" dirty="0" smtClean="0">
                <a:solidFill>
                  <a:srgbClr val="0000FF"/>
                </a:solidFill>
              </a:rPr>
              <a:t> </a:t>
            </a:r>
            <a:r>
              <a:rPr lang="en-US" sz="1600" b="1" dirty="0" err="1" smtClean="0">
                <a:solidFill>
                  <a:srgbClr val="0000FF"/>
                </a:solidFill>
              </a:rPr>
              <a:t>trình</a:t>
            </a:r>
            <a:r>
              <a:rPr lang="en-US" sz="1600" b="1" dirty="0" smtClean="0">
                <a:solidFill>
                  <a:srgbClr val="0000FF"/>
                </a:solidFill>
              </a:rPr>
              <a:t>, </a:t>
            </a:r>
            <a:r>
              <a:rPr lang="en-US" sz="1600" b="1" dirty="0" err="1" smtClean="0">
                <a:solidFill>
                  <a:srgbClr val="0000FF"/>
                </a:solidFill>
              </a:rPr>
              <a:t>đánh</a:t>
            </a:r>
            <a:r>
              <a:rPr lang="en-US" sz="1600" b="1" dirty="0" smtClean="0">
                <a:solidFill>
                  <a:srgbClr val="0000FF"/>
                </a:solidFill>
              </a:rPr>
              <a:t> </a:t>
            </a:r>
            <a:r>
              <a:rPr lang="en-US" sz="1600" b="1" dirty="0" err="1" smtClean="0">
                <a:solidFill>
                  <a:srgbClr val="0000FF"/>
                </a:solidFill>
              </a:rPr>
              <a:t>giá</a:t>
            </a:r>
            <a:r>
              <a:rPr lang="en-US" sz="1600" b="1" dirty="0" smtClean="0">
                <a:solidFill>
                  <a:srgbClr val="0000FF"/>
                </a:solidFill>
              </a:rPr>
              <a:t> </a:t>
            </a:r>
            <a:r>
              <a:rPr lang="en-US" sz="1600" b="1" dirty="0" err="1" smtClean="0">
                <a:solidFill>
                  <a:srgbClr val="0000FF"/>
                </a:solidFill>
              </a:rPr>
              <a:t>tác</a:t>
            </a:r>
            <a:r>
              <a:rPr lang="en-US" sz="1600" b="1" dirty="0" smtClean="0">
                <a:solidFill>
                  <a:srgbClr val="0000FF"/>
                </a:solidFill>
              </a:rPr>
              <a:t> </a:t>
            </a:r>
            <a:r>
              <a:rPr lang="en-US" sz="1600" b="1" dirty="0" err="1" smtClean="0">
                <a:solidFill>
                  <a:srgbClr val="0000FF"/>
                </a:solidFill>
              </a:rPr>
              <a:t>động</a:t>
            </a:r>
            <a:r>
              <a:rPr lang="en-US" sz="1600" b="1" dirty="0" smtClean="0">
                <a:solidFill>
                  <a:srgbClr val="0000FF"/>
                </a:solidFill>
              </a:rPr>
              <a:t>, </a:t>
            </a:r>
            <a:r>
              <a:rPr lang="en-US" sz="1600" b="1" dirty="0" err="1" smtClean="0">
                <a:solidFill>
                  <a:srgbClr val="0000FF"/>
                </a:solidFill>
              </a:rPr>
              <a:t>tham</a:t>
            </a:r>
            <a:r>
              <a:rPr lang="en-US" sz="1600" b="1" dirty="0" smtClean="0">
                <a:solidFill>
                  <a:srgbClr val="0000FF"/>
                </a:solidFill>
              </a:rPr>
              <a:t> </a:t>
            </a:r>
            <a:r>
              <a:rPr lang="en-US" sz="1600" b="1" dirty="0" err="1" smtClean="0">
                <a:solidFill>
                  <a:srgbClr val="0000FF"/>
                </a:solidFill>
              </a:rPr>
              <a:t>khảo</a:t>
            </a:r>
            <a:r>
              <a:rPr lang="en-US" sz="1600" b="1" dirty="0" smtClean="0">
                <a:solidFill>
                  <a:srgbClr val="0000FF"/>
                </a:solidFill>
              </a:rPr>
              <a:t> </a:t>
            </a:r>
            <a:r>
              <a:rPr lang="en-US" sz="1600" b="1" dirty="0" err="1" smtClean="0">
                <a:solidFill>
                  <a:srgbClr val="0000FF"/>
                </a:solidFill>
              </a:rPr>
              <a:t>thông</a:t>
            </a:r>
            <a:r>
              <a:rPr lang="en-US" sz="1600" b="1" dirty="0" smtClean="0">
                <a:solidFill>
                  <a:srgbClr val="0000FF"/>
                </a:solidFill>
              </a:rPr>
              <a:t> </a:t>
            </a:r>
            <a:r>
              <a:rPr lang="en-US" sz="1600" b="1" dirty="0" err="1" smtClean="0">
                <a:solidFill>
                  <a:srgbClr val="0000FF"/>
                </a:solidFill>
              </a:rPr>
              <a:t>lệ</a:t>
            </a:r>
            <a:r>
              <a:rPr lang="en-US" sz="1600" b="1" dirty="0" smtClean="0">
                <a:solidFill>
                  <a:srgbClr val="0000FF"/>
                </a:solidFill>
              </a:rPr>
              <a:t> </a:t>
            </a:r>
            <a:r>
              <a:rPr lang="en-US" sz="1600" b="1" dirty="0" err="1" smtClean="0">
                <a:solidFill>
                  <a:srgbClr val="0000FF"/>
                </a:solidFill>
              </a:rPr>
              <a:t>quốc</a:t>
            </a:r>
            <a:r>
              <a:rPr lang="en-US" sz="1600" b="1" dirty="0" smtClean="0">
                <a:solidFill>
                  <a:srgbClr val="0000FF"/>
                </a:solidFill>
              </a:rPr>
              <a:t> </a:t>
            </a:r>
            <a:r>
              <a:rPr lang="en-US" sz="1600" b="1" dirty="0" err="1" smtClean="0">
                <a:solidFill>
                  <a:srgbClr val="0000FF"/>
                </a:solidFill>
              </a:rPr>
              <a:t>tế</a:t>
            </a:r>
            <a:r>
              <a:rPr lang="en-US" sz="1600" b="1" dirty="0" smtClean="0">
                <a:solidFill>
                  <a:srgbClr val="0000FF"/>
                </a:solidFill>
              </a:rPr>
              <a:t> </a:t>
            </a:r>
            <a:r>
              <a:rPr lang="en-US" sz="1600" b="1" dirty="0" err="1" smtClean="0">
                <a:solidFill>
                  <a:srgbClr val="0000FF"/>
                </a:solidFill>
              </a:rPr>
              <a:t>và</a:t>
            </a:r>
            <a:r>
              <a:rPr lang="en-US" sz="1600" b="1" dirty="0" smtClean="0">
                <a:solidFill>
                  <a:srgbClr val="0000FF"/>
                </a:solidFill>
              </a:rPr>
              <a:t> </a:t>
            </a:r>
            <a:r>
              <a:rPr lang="en-US" sz="1600" b="1" dirty="0" err="1" smtClean="0">
                <a:solidFill>
                  <a:srgbClr val="0000FF"/>
                </a:solidFill>
              </a:rPr>
              <a:t>lấy</a:t>
            </a:r>
            <a:r>
              <a:rPr lang="en-US" sz="1600" b="1" dirty="0" smtClean="0">
                <a:solidFill>
                  <a:srgbClr val="0000FF"/>
                </a:solidFill>
              </a:rPr>
              <a:t> ý </a:t>
            </a:r>
            <a:r>
              <a:rPr lang="en-US" sz="1600" b="1" dirty="0" err="1" smtClean="0">
                <a:solidFill>
                  <a:srgbClr val="0000FF"/>
                </a:solidFill>
              </a:rPr>
              <a:t>kiến</a:t>
            </a:r>
            <a:r>
              <a:rPr lang="en-US" sz="1600" b="1" dirty="0" smtClean="0">
                <a:solidFill>
                  <a:srgbClr val="0000FF"/>
                </a:solidFill>
              </a:rPr>
              <a:t> </a:t>
            </a:r>
            <a:r>
              <a:rPr lang="en-US" sz="1600" b="1" dirty="0" err="1" smtClean="0">
                <a:solidFill>
                  <a:srgbClr val="0000FF"/>
                </a:solidFill>
              </a:rPr>
              <a:t>đối</a:t>
            </a:r>
            <a:r>
              <a:rPr lang="en-US" sz="1600" b="1" dirty="0" smtClean="0">
                <a:solidFill>
                  <a:srgbClr val="0000FF"/>
                </a:solidFill>
              </a:rPr>
              <a:t> </a:t>
            </a:r>
            <a:r>
              <a:rPr lang="en-US" sz="1600" b="1" dirty="0" err="1" smtClean="0">
                <a:solidFill>
                  <a:srgbClr val="0000FF"/>
                </a:solidFill>
              </a:rPr>
              <a:t>tượng</a:t>
            </a:r>
            <a:r>
              <a:rPr lang="en-US" sz="1600" b="1" dirty="0" smtClean="0">
                <a:solidFill>
                  <a:srgbClr val="0000FF"/>
                </a:solidFill>
              </a:rPr>
              <a:t> </a:t>
            </a:r>
            <a:r>
              <a:rPr lang="en-US" sz="1600" b="1" dirty="0" err="1" smtClean="0">
                <a:solidFill>
                  <a:srgbClr val="0000FF"/>
                </a:solidFill>
              </a:rPr>
              <a:t>ảnh</a:t>
            </a:r>
            <a:r>
              <a:rPr lang="en-US" sz="1600" b="1" dirty="0" smtClean="0">
                <a:solidFill>
                  <a:srgbClr val="0000FF"/>
                </a:solidFill>
              </a:rPr>
              <a:t> </a:t>
            </a:r>
            <a:r>
              <a:rPr lang="en-US" sz="1600" b="1" dirty="0" err="1" smtClean="0">
                <a:solidFill>
                  <a:srgbClr val="0000FF"/>
                </a:solidFill>
              </a:rPr>
              <a:t>hưởng</a:t>
            </a:r>
            <a:r>
              <a:rPr lang="en-US" sz="1600" b="1" dirty="0" smtClean="0">
                <a:solidFill>
                  <a:srgbClr val="0000FF"/>
                </a:solidFill>
              </a:rPr>
              <a:t> </a:t>
            </a:r>
            <a:r>
              <a:rPr lang="en-US" sz="1600" b="1" dirty="0" err="1" smtClean="0">
                <a:solidFill>
                  <a:srgbClr val="0000FF"/>
                </a:solidFill>
              </a:rPr>
              <a:t>và</a:t>
            </a:r>
            <a:r>
              <a:rPr lang="en-US" sz="1600" b="1" dirty="0" smtClean="0">
                <a:solidFill>
                  <a:srgbClr val="0000FF"/>
                </a:solidFill>
              </a:rPr>
              <a:t> </a:t>
            </a:r>
            <a:r>
              <a:rPr lang="en-US" sz="1600" b="1" dirty="0" err="1" smtClean="0">
                <a:solidFill>
                  <a:srgbClr val="0000FF"/>
                </a:solidFill>
              </a:rPr>
              <a:t>tuân</a:t>
            </a:r>
            <a:r>
              <a:rPr lang="en-US" sz="1600" b="1" dirty="0" smtClean="0">
                <a:solidFill>
                  <a:srgbClr val="0000FF"/>
                </a:solidFill>
              </a:rPr>
              <a:t> </a:t>
            </a:r>
            <a:r>
              <a:rPr lang="en-US" sz="1600" b="1" dirty="0" err="1" smtClean="0">
                <a:solidFill>
                  <a:srgbClr val="0000FF"/>
                </a:solidFill>
              </a:rPr>
              <a:t>theo</a:t>
            </a:r>
            <a:r>
              <a:rPr lang="en-US" sz="1600" b="1" dirty="0" smtClean="0">
                <a:solidFill>
                  <a:srgbClr val="0000FF"/>
                </a:solidFill>
              </a:rPr>
              <a:t> </a:t>
            </a:r>
            <a:r>
              <a:rPr lang="en-US" sz="1600" b="1" dirty="0" err="1" smtClean="0">
                <a:solidFill>
                  <a:srgbClr val="0000FF"/>
                </a:solidFill>
              </a:rPr>
              <a:t>quy</a:t>
            </a:r>
            <a:r>
              <a:rPr lang="en-US" sz="1600" b="1" dirty="0" smtClean="0">
                <a:solidFill>
                  <a:srgbClr val="0000FF"/>
                </a:solidFill>
              </a:rPr>
              <a:t> </a:t>
            </a:r>
            <a:r>
              <a:rPr lang="en-US" sz="1600" b="1" dirty="0" err="1" smtClean="0">
                <a:solidFill>
                  <a:srgbClr val="0000FF"/>
                </a:solidFill>
              </a:rPr>
              <a:t>trình</a:t>
            </a:r>
            <a:r>
              <a:rPr lang="en-US" sz="1600" b="1" dirty="0" smtClean="0">
                <a:solidFill>
                  <a:srgbClr val="0000FF"/>
                </a:solidFill>
              </a:rPr>
              <a:t> ban </a:t>
            </a:r>
            <a:r>
              <a:rPr lang="en-US" sz="1600" b="1" dirty="0" err="1" smtClean="0">
                <a:solidFill>
                  <a:srgbClr val="0000FF"/>
                </a:solidFill>
              </a:rPr>
              <a:t>hành</a:t>
            </a:r>
            <a:r>
              <a:rPr lang="en-US" sz="1600" b="1" dirty="0" smtClean="0">
                <a:solidFill>
                  <a:srgbClr val="0000FF"/>
                </a:solidFill>
              </a:rPr>
              <a:t> VBPL; </a:t>
            </a:r>
            <a:r>
              <a:rPr lang="en-US" sz="1600" b="1" dirty="0" err="1" smtClean="0">
                <a:solidFill>
                  <a:srgbClr val="0000FF"/>
                </a:solidFill>
              </a:rPr>
              <a:t>và</a:t>
            </a:r>
            <a:r>
              <a:rPr lang="en-US" sz="1600" b="1" dirty="0" smtClean="0">
                <a:solidFill>
                  <a:srgbClr val="0000FF"/>
                </a:solidFill>
              </a:rPr>
              <a:t> </a:t>
            </a:r>
            <a:r>
              <a:rPr lang="en-US" sz="1600" b="1" dirty="0" err="1" smtClean="0">
                <a:solidFill>
                  <a:srgbClr val="0000FF"/>
                </a:solidFill>
              </a:rPr>
              <a:t>quy</a:t>
            </a:r>
            <a:r>
              <a:rPr lang="en-US" sz="1600" b="1" dirty="0" smtClean="0">
                <a:solidFill>
                  <a:srgbClr val="0000FF"/>
                </a:solidFill>
              </a:rPr>
              <a:t> </a:t>
            </a:r>
            <a:r>
              <a:rPr lang="en-US" sz="1600" b="1" dirty="0" err="1" smtClean="0">
                <a:solidFill>
                  <a:srgbClr val="0000FF"/>
                </a:solidFill>
              </a:rPr>
              <a:t>định</a:t>
            </a:r>
            <a:r>
              <a:rPr lang="en-US" sz="1600" b="1" dirty="0" smtClean="0">
                <a:solidFill>
                  <a:srgbClr val="0000FF"/>
                </a:solidFill>
              </a:rPr>
              <a:t> </a:t>
            </a:r>
            <a:r>
              <a:rPr lang="en-US" sz="1600" b="1" dirty="0" err="1" smtClean="0">
                <a:solidFill>
                  <a:srgbClr val="0000FF"/>
                </a:solidFill>
              </a:rPr>
              <a:t>rõ</a:t>
            </a:r>
            <a:r>
              <a:rPr lang="en-US" sz="1600" b="1" dirty="0" smtClean="0">
                <a:solidFill>
                  <a:srgbClr val="0000FF"/>
                </a:solidFill>
              </a:rPr>
              <a:t> </a:t>
            </a:r>
            <a:r>
              <a:rPr lang="en-US" sz="1600" b="1" dirty="0" err="1" smtClean="0">
                <a:solidFill>
                  <a:srgbClr val="0000FF"/>
                </a:solidFill>
              </a:rPr>
              <a:t>tiêu</a:t>
            </a:r>
            <a:r>
              <a:rPr lang="en-US" sz="1600" b="1" dirty="0" smtClean="0">
                <a:solidFill>
                  <a:srgbClr val="0000FF"/>
                </a:solidFill>
              </a:rPr>
              <a:t> </a:t>
            </a:r>
            <a:r>
              <a:rPr lang="en-US" sz="1600" b="1" dirty="0" err="1" smtClean="0">
                <a:solidFill>
                  <a:srgbClr val="0000FF"/>
                </a:solidFill>
              </a:rPr>
              <a:t>chí</a:t>
            </a:r>
            <a:r>
              <a:rPr lang="en-US" sz="1600" b="1" dirty="0" smtClean="0">
                <a:solidFill>
                  <a:srgbClr val="0000FF"/>
                </a:solidFill>
              </a:rPr>
              <a:t> </a:t>
            </a:r>
            <a:r>
              <a:rPr lang="en-US" sz="1600" b="1" dirty="0" err="1" smtClean="0">
                <a:solidFill>
                  <a:srgbClr val="0000FF"/>
                </a:solidFill>
              </a:rPr>
              <a:t>trong</a:t>
            </a:r>
            <a:r>
              <a:rPr lang="en-US" sz="1600" b="1" dirty="0" smtClean="0">
                <a:solidFill>
                  <a:srgbClr val="0000FF"/>
                </a:solidFill>
              </a:rPr>
              <a:t> </a:t>
            </a:r>
            <a:r>
              <a:rPr lang="en-US" sz="1600" b="1" dirty="0" err="1" smtClean="0">
                <a:solidFill>
                  <a:srgbClr val="0000FF"/>
                </a:solidFill>
              </a:rPr>
              <a:t>Luật</a:t>
            </a:r>
            <a:r>
              <a:rPr lang="en-US" sz="1600" b="1" dirty="0" smtClean="0">
                <a:solidFill>
                  <a:srgbClr val="0000FF"/>
                </a:solidFill>
              </a:rPr>
              <a:t> </a:t>
            </a:r>
            <a:r>
              <a:rPr lang="en-US" sz="1600" b="1" dirty="0" err="1" smtClean="0">
                <a:solidFill>
                  <a:srgbClr val="0000FF"/>
                </a:solidFill>
              </a:rPr>
              <a:t>này</a:t>
            </a:r>
            <a:endParaRPr lang="en-US" sz="1600" b="1" dirty="0">
              <a:solidFill>
                <a:srgbClr val="0000FF"/>
              </a:solidFill>
            </a:endParaRPr>
          </a:p>
        </p:txBody>
      </p:sp>
      <p:sp>
        <p:nvSpPr>
          <p:cNvPr id="16" name="Rectangle 15"/>
          <p:cNvSpPr/>
          <p:nvPr/>
        </p:nvSpPr>
        <p:spPr>
          <a:xfrm>
            <a:off x="0" y="2047842"/>
            <a:ext cx="8915400" cy="3416320"/>
          </a:xfrm>
          <a:prstGeom prst="rect">
            <a:avLst/>
          </a:prstGeom>
        </p:spPr>
        <p:txBody>
          <a:bodyPr wrap="square">
            <a:spAutoFit/>
          </a:bodyPr>
          <a:lstStyle/>
          <a:p>
            <a:pPr marL="285750" indent="-285750" algn="just">
              <a:buFontTx/>
              <a:buChar char="-"/>
            </a:pPr>
            <a:r>
              <a:rPr lang="en-US" sz="1600" dirty="0" err="1" smtClean="0"/>
              <a:t>Các</a:t>
            </a:r>
            <a:r>
              <a:rPr lang="en-US" sz="1600" dirty="0" smtClean="0"/>
              <a:t> </a:t>
            </a:r>
            <a:r>
              <a:rPr lang="en-US" sz="1600" dirty="0" err="1" smtClean="0"/>
              <a:t>công</a:t>
            </a:r>
            <a:r>
              <a:rPr lang="en-US" sz="1600" dirty="0" smtClean="0"/>
              <a:t> </a:t>
            </a:r>
            <a:r>
              <a:rPr lang="en-US" sz="1600" dirty="0" err="1" smtClean="0"/>
              <a:t>việc</a:t>
            </a:r>
            <a:r>
              <a:rPr lang="en-US" sz="1600" dirty="0" smtClean="0"/>
              <a:t> </a:t>
            </a:r>
            <a:r>
              <a:rPr lang="en-US" sz="1600" dirty="0" err="1" smtClean="0"/>
              <a:t>thuộc</a:t>
            </a:r>
            <a:r>
              <a:rPr lang="en-US" sz="1600" dirty="0" smtClean="0"/>
              <a:t> </a:t>
            </a:r>
            <a:r>
              <a:rPr lang="en-US" sz="1600" dirty="0" err="1" smtClean="0"/>
              <a:t>nhóm</a:t>
            </a:r>
            <a:r>
              <a:rPr lang="en-US" sz="1600" dirty="0" smtClean="0"/>
              <a:t> </a:t>
            </a:r>
            <a:r>
              <a:rPr lang="en-US" sz="1600" dirty="0" err="1" smtClean="0"/>
              <a:t>nguy</a:t>
            </a:r>
            <a:r>
              <a:rPr lang="en-US" sz="1600" dirty="0" smtClean="0"/>
              <a:t> </a:t>
            </a:r>
            <a:r>
              <a:rPr lang="en-US" sz="1600" dirty="0" err="1" smtClean="0"/>
              <a:t>hiểm</a:t>
            </a:r>
            <a:r>
              <a:rPr lang="en-US" sz="1600" dirty="0" smtClean="0"/>
              <a:t>, </a:t>
            </a:r>
            <a:r>
              <a:rPr lang="en-US" sz="1600" dirty="0" err="1" smtClean="0"/>
              <a:t>nặng</a:t>
            </a:r>
            <a:r>
              <a:rPr lang="en-US" sz="1600" dirty="0" smtClean="0"/>
              <a:t> </a:t>
            </a:r>
            <a:r>
              <a:rPr lang="en-US" sz="1600" dirty="0" err="1" smtClean="0"/>
              <a:t>nhọc</a:t>
            </a:r>
            <a:r>
              <a:rPr lang="en-US" sz="1600" dirty="0" smtClean="0"/>
              <a:t>, </a:t>
            </a:r>
            <a:r>
              <a:rPr lang="en-US" sz="1600" dirty="0" err="1" smtClean="0"/>
              <a:t>độc</a:t>
            </a:r>
            <a:r>
              <a:rPr lang="en-US" sz="1600" dirty="0" smtClean="0"/>
              <a:t> </a:t>
            </a:r>
            <a:r>
              <a:rPr lang="en-US" sz="1600" dirty="0" err="1" smtClean="0"/>
              <a:t>hại</a:t>
            </a:r>
            <a:r>
              <a:rPr lang="en-US" sz="1600" dirty="0" smtClean="0"/>
              <a:t> </a:t>
            </a:r>
            <a:r>
              <a:rPr lang="en-US" sz="1600" dirty="0" err="1" smtClean="0"/>
              <a:t>đã</a:t>
            </a:r>
            <a:r>
              <a:rPr lang="en-US" sz="1600" dirty="0"/>
              <a:t> </a:t>
            </a:r>
            <a:r>
              <a:rPr lang="en-US" sz="1600" dirty="0" err="1" smtClean="0"/>
              <a:t>có</a:t>
            </a:r>
            <a:r>
              <a:rPr lang="en-US" sz="1600" dirty="0" smtClean="0"/>
              <a:t> </a:t>
            </a:r>
            <a:r>
              <a:rPr lang="en-US" sz="1600" dirty="0" err="1" smtClean="0"/>
              <a:t>quy</a:t>
            </a:r>
            <a:r>
              <a:rPr lang="en-US" sz="1600" dirty="0" smtClean="0"/>
              <a:t> </a:t>
            </a:r>
            <a:r>
              <a:rPr lang="en-US" sz="1600" dirty="0" err="1" smtClean="0"/>
              <a:t>định</a:t>
            </a:r>
            <a:r>
              <a:rPr lang="en-US" sz="1600" dirty="0" smtClean="0"/>
              <a:t> </a:t>
            </a:r>
            <a:r>
              <a:rPr lang="en-US" sz="1600" dirty="0" err="1" smtClean="0"/>
              <a:t>trong</a:t>
            </a:r>
            <a:r>
              <a:rPr lang="en-US" sz="1600" dirty="0" smtClean="0"/>
              <a:t> </a:t>
            </a:r>
            <a:r>
              <a:rPr lang="en-US" sz="1600" dirty="0" err="1" smtClean="0"/>
              <a:t>các</a:t>
            </a:r>
            <a:r>
              <a:rPr lang="en-US" sz="1600" dirty="0" smtClean="0"/>
              <a:t> VBPL </a:t>
            </a:r>
            <a:r>
              <a:rPr lang="en-US" sz="1600" dirty="0" err="1" smtClean="0"/>
              <a:t>hiện</a:t>
            </a:r>
            <a:r>
              <a:rPr lang="en-US" sz="1600" dirty="0" smtClean="0"/>
              <a:t> </a:t>
            </a:r>
            <a:r>
              <a:rPr lang="en-US" sz="1600" dirty="0" err="1" smtClean="0"/>
              <a:t>hành</a:t>
            </a:r>
            <a:r>
              <a:rPr lang="en-US" sz="1600" dirty="0" smtClean="0"/>
              <a:t> (</a:t>
            </a:r>
            <a:r>
              <a:rPr lang="en-US" sz="1600" dirty="0" err="1" smtClean="0"/>
              <a:t>Luật</a:t>
            </a:r>
            <a:r>
              <a:rPr lang="en-US" sz="1600" dirty="0" smtClean="0"/>
              <a:t> ATVSLĐ </a:t>
            </a:r>
            <a:r>
              <a:rPr lang="en-US" sz="1600" dirty="0" err="1" smtClean="0"/>
              <a:t>và</a:t>
            </a:r>
            <a:r>
              <a:rPr lang="en-US" sz="1600" dirty="0" smtClean="0"/>
              <a:t> </a:t>
            </a:r>
            <a:r>
              <a:rPr lang="en-US" sz="1600" dirty="0" err="1" smtClean="0"/>
              <a:t>các</a:t>
            </a:r>
            <a:r>
              <a:rPr lang="en-US" sz="1600" dirty="0" smtClean="0"/>
              <a:t> VBPL </a:t>
            </a:r>
            <a:r>
              <a:rPr lang="en-US" sz="1600" dirty="0" err="1" smtClean="0"/>
              <a:t>liên</a:t>
            </a:r>
            <a:r>
              <a:rPr lang="en-US" sz="1600" dirty="0" smtClean="0"/>
              <a:t> </a:t>
            </a:r>
            <a:r>
              <a:rPr lang="en-US" sz="1600" dirty="0" err="1" smtClean="0"/>
              <a:t>quan</a:t>
            </a:r>
            <a:r>
              <a:rPr lang="en-US" sz="1600" dirty="0" smtClean="0"/>
              <a:t>) </a:t>
            </a:r>
            <a:r>
              <a:rPr lang="en-US" sz="1600" dirty="0" err="1" smtClean="0"/>
              <a:t>như</a:t>
            </a:r>
            <a:r>
              <a:rPr lang="en-US" sz="1600" dirty="0" smtClean="0"/>
              <a:t>:</a:t>
            </a:r>
            <a:endParaRPr lang="en-US" sz="1600" dirty="0"/>
          </a:p>
          <a:p>
            <a:pPr marL="285750" indent="-285750" algn="just">
              <a:buFont typeface="Wingdings" panose="05000000000000000000" pitchFamily="2" charset="2"/>
              <a:buChar char="ü"/>
            </a:pPr>
            <a:r>
              <a:rPr lang="vi-VN" sz="1600" dirty="0" smtClean="0"/>
              <a:t>NLĐ </a:t>
            </a:r>
            <a:r>
              <a:rPr lang="vi-VN" sz="1600" dirty="0"/>
              <a:t>phải được đào tạo, được cấp chứng chỉ, </a:t>
            </a:r>
            <a:endParaRPr lang="en-US" sz="1600" dirty="0" smtClean="0"/>
          </a:p>
          <a:p>
            <a:pPr marL="285750" indent="-285750" algn="just">
              <a:buFont typeface="Wingdings" panose="05000000000000000000" pitchFamily="2" charset="2"/>
              <a:buChar char="ü"/>
            </a:pPr>
            <a:r>
              <a:rPr lang="en-US" sz="1600" dirty="0" smtClean="0"/>
              <a:t>C</a:t>
            </a:r>
            <a:r>
              <a:rPr lang="vi-VN" sz="1600" dirty="0" smtClean="0"/>
              <a:t>ác </a:t>
            </a:r>
            <a:r>
              <a:rPr lang="vi-VN" sz="1600" dirty="0"/>
              <a:t>thiết bị thì được kiểm định nghiêm ngặt trước và trong quá trình sử dụng</a:t>
            </a:r>
            <a:r>
              <a:rPr lang="vi-VN" sz="1600" dirty="0" smtClean="0"/>
              <a:t>,</a:t>
            </a:r>
            <a:r>
              <a:rPr lang="vi-VN" sz="1600" dirty="0"/>
              <a:t> </a:t>
            </a:r>
            <a:endParaRPr lang="en-US" sz="1600" dirty="0" smtClean="0"/>
          </a:p>
          <a:p>
            <a:pPr marL="285750" indent="-285750" algn="just">
              <a:buFont typeface="Wingdings" panose="05000000000000000000" pitchFamily="2" charset="2"/>
              <a:buChar char="à"/>
            </a:pPr>
            <a:r>
              <a:rPr lang="en-US" sz="1600" dirty="0" err="1" smtClean="0">
                <a:sym typeface="Wingdings" panose="05000000000000000000" pitchFamily="2" charset="2"/>
              </a:rPr>
              <a:t>Không</a:t>
            </a:r>
            <a:r>
              <a:rPr lang="en-US" sz="1600" dirty="0" smtClean="0">
                <a:sym typeface="Wingdings" panose="05000000000000000000" pitchFamily="2" charset="2"/>
              </a:rPr>
              <a:t> </a:t>
            </a:r>
            <a:r>
              <a:rPr lang="en-US" sz="1600" dirty="0" err="1" smtClean="0">
                <a:sym typeface="Wingdings" panose="05000000000000000000" pitchFamily="2" charset="2"/>
              </a:rPr>
              <a:t>cần</a:t>
            </a:r>
            <a:r>
              <a:rPr lang="en-US" sz="1600" dirty="0" smtClean="0">
                <a:sym typeface="Wingdings" panose="05000000000000000000" pitchFamily="2" charset="2"/>
              </a:rPr>
              <a:t> </a:t>
            </a:r>
            <a:r>
              <a:rPr lang="en-US" sz="1600" dirty="0" err="1" smtClean="0">
                <a:sym typeface="Wingdings" panose="05000000000000000000" pitchFamily="2" charset="2"/>
              </a:rPr>
              <a:t>quy</a:t>
            </a:r>
            <a:r>
              <a:rPr lang="en-US" sz="1600" dirty="0" smtClean="0">
                <a:sym typeface="Wingdings" panose="05000000000000000000" pitchFamily="2" charset="2"/>
              </a:rPr>
              <a:t> </a:t>
            </a:r>
            <a:r>
              <a:rPr lang="en-US" sz="1600" dirty="0" err="1" smtClean="0">
                <a:sym typeface="Wingdings" panose="05000000000000000000" pitchFamily="2" charset="2"/>
              </a:rPr>
              <a:t>định</a:t>
            </a:r>
            <a:r>
              <a:rPr lang="en-US" sz="1600" dirty="0" smtClean="0">
                <a:sym typeface="Wingdings" panose="05000000000000000000" pitchFamily="2" charset="2"/>
              </a:rPr>
              <a:t> </a:t>
            </a:r>
            <a:r>
              <a:rPr lang="en-US" sz="1600" dirty="0" err="1" smtClean="0">
                <a:sym typeface="Wingdings" panose="05000000000000000000" pitchFamily="2" charset="2"/>
              </a:rPr>
              <a:t>trong</a:t>
            </a:r>
            <a:r>
              <a:rPr lang="en-US" sz="1600" dirty="0" smtClean="0">
                <a:sym typeface="Wingdings" panose="05000000000000000000" pitchFamily="2" charset="2"/>
              </a:rPr>
              <a:t> </a:t>
            </a:r>
            <a:r>
              <a:rPr lang="en-US" sz="1600" dirty="0" err="1" smtClean="0">
                <a:sym typeface="Wingdings" panose="05000000000000000000" pitchFamily="2" charset="2"/>
              </a:rPr>
              <a:t>Luật</a:t>
            </a:r>
            <a:r>
              <a:rPr lang="en-US" sz="1600" dirty="0" smtClean="0">
                <a:sym typeface="Wingdings" panose="05000000000000000000" pitchFamily="2" charset="2"/>
              </a:rPr>
              <a:t> </a:t>
            </a:r>
            <a:r>
              <a:rPr lang="en-US" sz="1600" dirty="0" err="1" smtClean="0">
                <a:sym typeface="Wingdings" panose="05000000000000000000" pitchFamily="2" charset="2"/>
              </a:rPr>
              <a:t>này</a:t>
            </a:r>
            <a:endParaRPr lang="en-US" sz="900" dirty="0">
              <a:sym typeface="Wingdings" panose="05000000000000000000" pitchFamily="2" charset="2"/>
            </a:endParaRPr>
          </a:p>
          <a:p>
            <a:pPr marL="285750" indent="-285750" algn="just">
              <a:buFontTx/>
              <a:buChar char="-"/>
            </a:pPr>
            <a:r>
              <a:rPr lang="en-US" sz="1600" dirty="0" err="1" smtClean="0">
                <a:sym typeface="Wingdings" panose="05000000000000000000" pitchFamily="2" charset="2"/>
              </a:rPr>
              <a:t>Nếu</a:t>
            </a:r>
            <a:r>
              <a:rPr lang="en-US" sz="1600" dirty="0" smtClean="0">
                <a:sym typeface="Wingdings" panose="05000000000000000000" pitchFamily="2" charset="2"/>
              </a:rPr>
              <a:t> </a:t>
            </a:r>
            <a:r>
              <a:rPr lang="en-US" sz="1600" dirty="0" err="1" smtClean="0">
                <a:sym typeface="Wingdings" panose="05000000000000000000" pitchFamily="2" charset="2"/>
              </a:rPr>
              <a:t>chỉ</a:t>
            </a:r>
            <a:r>
              <a:rPr lang="en-US" sz="1600" dirty="0" smtClean="0">
                <a:sym typeface="Wingdings" panose="05000000000000000000" pitchFamily="2" charset="2"/>
              </a:rPr>
              <a:t> </a:t>
            </a:r>
            <a:r>
              <a:rPr lang="en-US" sz="1600" dirty="0" err="1" smtClean="0">
                <a:sym typeface="Wingdings" panose="05000000000000000000" pitchFamily="2" charset="2"/>
              </a:rPr>
              <a:t>quy</a:t>
            </a:r>
            <a:r>
              <a:rPr lang="en-US" sz="1600" dirty="0" smtClean="0">
                <a:sym typeface="Wingdings" panose="05000000000000000000" pitchFamily="2" charset="2"/>
              </a:rPr>
              <a:t> </a:t>
            </a:r>
            <a:r>
              <a:rPr lang="en-US" sz="1600" dirty="0" err="1" smtClean="0">
                <a:sym typeface="Wingdings" panose="05000000000000000000" pitchFamily="2" charset="2"/>
              </a:rPr>
              <a:t>định</a:t>
            </a:r>
            <a:r>
              <a:rPr lang="en-US" sz="1600" dirty="0" smtClean="0">
                <a:sym typeface="Wingdings" panose="05000000000000000000" pitchFamily="2" charset="2"/>
              </a:rPr>
              <a:t> </a:t>
            </a:r>
            <a:r>
              <a:rPr lang="en-US" sz="1600" dirty="0" err="1" smtClean="0">
                <a:sym typeface="Wingdings" panose="05000000000000000000" pitchFamily="2" charset="2"/>
              </a:rPr>
              <a:t>chung</a:t>
            </a:r>
            <a:r>
              <a:rPr lang="en-US" sz="1600" dirty="0" smtClean="0">
                <a:sym typeface="Wingdings" panose="05000000000000000000" pitchFamily="2" charset="2"/>
              </a:rPr>
              <a:t> </a:t>
            </a:r>
            <a:r>
              <a:rPr lang="en-US" sz="1600" dirty="0" err="1" smtClean="0">
                <a:sym typeface="Wingdings" panose="05000000000000000000" pitchFamily="2" charset="2"/>
              </a:rPr>
              <a:t>chung</a:t>
            </a:r>
            <a:r>
              <a:rPr lang="en-US" sz="1600" dirty="0" smtClean="0">
                <a:sym typeface="Wingdings" panose="05000000000000000000" pitchFamily="2" charset="2"/>
              </a:rPr>
              <a:t> </a:t>
            </a:r>
            <a:r>
              <a:rPr lang="en-US" sz="1600" dirty="0" err="1" smtClean="0">
                <a:sym typeface="Wingdings" panose="05000000000000000000" pitchFamily="2" charset="2"/>
              </a:rPr>
              <a:t>như</a:t>
            </a:r>
            <a:r>
              <a:rPr lang="en-US" sz="1600" dirty="0" smtClean="0">
                <a:sym typeface="Wingdings" panose="05000000000000000000" pitchFamily="2" charset="2"/>
              </a:rPr>
              <a:t> </a:t>
            </a:r>
            <a:r>
              <a:rPr lang="en-US" sz="1600" dirty="0" err="1" smtClean="0">
                <a:sym typeface="Wingdings" panose="05000000000000000000" pitchFamily="2" charset="2"/>
              </a:rPr>
              <a:t>trên</a:t>
            </a:r>
            <a:r>
              <a:rPr lang="en-US" sz="1600" dirty="0" smtClean="0">
                <a:sym typeface="Wingdings" panose="05000000000000000000" pitchFamily="2" charset="2"/>
              </a:rPr>
              <a:t> </a:t>
            </a:r>
            <a:r>
              <a:rPr lang="en-US" sz="1600" dirty="0" err="1" smtClean="0">
                <a:sym typeface="Wingdings" panose="05000000000000000000" pitchFamily="2" charset="2"/>
              </a:rPr>
              <a:t>thì</a:t>
            </a:r>
            <a:r>
              <a:rPr lang="en-US" sz="1600" dirty="0" smtClean="0">
                <a:cs typeface="Arial" panose="020B0604020202020204" pitchFamily="34" charset="0"/>
              </a:rPr>
              <a:t> </a:t>
            </a:r>
            <a:r>
              <a:rPr lang="en-US" sz="1600" dirty="0" err="1" smtClean="0">
                <a:cs typeface="Arial" panose="020B0604020202020204" pitchFamily="34" charset="0"/>
              </a:rPr>
              <a:t>d</a:t>
            </a:r>
            <a:r>
              <a:rPr lang="en-US" sz="1600" dirty="0" err="1" smtClean="0"/>
              <a:t>ễ</a:t>
            </a:r>
            <a:r>
              <a:rPr lang="en-US" sz="1600" dirty="0" smtClean="0"/>
              <a:t> </a:t>
            </a:r>
            <a:r>
              <a:rPr lang="en-US" sz="1600" dirty="0" err="1"/>
              <a:t>dẫn</a:t>
            </a:r>
            <a:r>
              <a:rPr lang="en-US" sz="1600" dirty="0"/>
              <a:t> </a:t>
            </a:r>
            <a:r>
              <a:rPr lang="en-US" sz="1600" dirty="0" err="1"/>
              <a:t>đến</a:t>
            </a:r>
            <a:r>
              <a:rPr lang="en-US" sz="1600" dirty="0"/>
              <a:t> </a:t>
            </a:r>
            <a:r>
              <a:rPr lang="vi-VN" sz="1600" dirty="0">
                <a:solidFill>
                  <a:srgbClr val="FF0000"/>
                </a:solidFill>
              </a:rPr>
              <a:t>hiểu là mọi vị trí đều bắt buộc phải đạt những yêu cầu này</a:t>
            </a:r>
            <a:r>
              <a:rPr lang="en-US" sz="1600" dirty="0"/>
              <a:t> </a:t>
            </a:r>
            <a:r>
              <a:rPr lang="en-US" sz="1600" dirty="0" err="1"/>
              <a:t>vì</a:t>
            </a:r>
            <a:r>
              <a:rPr lang="en-US" sz="1600" dirty="0"/>
              <a:t> </a:t>
            </a:r>
            <a:r>
              <a:rPr lang="en-US" sz="1600" dirty="0" err="1"/>
              <a:t>công</a:t>
            </a:r>
            <a:r>
              <a:rPr lang="en-US" sz="1600" dirty="0"/>
              <a:t> </a:t>
            </a:r>
            <a:r>
              <a:rPr lang="en-US" sz="1600" dirty="0" err="1"/>
              <a:t>việc</a:t>
            </a:r>
            <a:r>
              <a:rPr lang="en-US" sz="1600" dirty="0"/>
              <a:t> </a:t>
            </a:r>
            <a:r>
              <a:rPr lang="en-US" sz="1600" dirty="0" err="1"/>
              <a:t>nào</a:t>
            </a:r>
            <a:r>
              <a:rPr lang="en-US" sz="1600" dirty="0"/>
              <a:t> </a:t>
            </a:r>
            <a:r>
              <a:rPr lang="en-US" sz="1600" dirty="0" err="1"/>
              <a:t>cũng</a:t>
            </a:r>
            <a:r>
              <a:rPr lang="en-US" sz="1600" dirty="0"/>
              <a:t> </a:t>
            </a:r>
            <a:r>
              <a:rPr lang="en-US" sz="1600" dirty="0" err="1"/>
              <a:t>ảnh</a:t>
            </a:r>
            <a:r>
              <a:rPr lang="en-US" sz="1600" dirty="0"/>
              <a:t> </a:t>
            </a:r>
            <a:r>
              <a:rPr lang="en-US" sz="1600" dirty="0" err="1"/>
              <a:t>hưởng</a:t>
            </a:r>
            <a:r>
              <a:rPr lang="en-US" sz="1600" dirty="0"/>
              <a:t> </a:t>
            </a:r>
            <a:r>
              <a:rPr lang="en-US" sz="1600" dirty="0" err="1"/>
              <a:t>đến</a:t>
            </a:r>
            <a:r>
              <a:rPr lang="en-US" sz="1600" dirty="0"/>
              <a:t> </a:t>
            </a:r>
            <a:r>
              <a:rPr lang="vi-VN" sz="1600" dirty="0">
                <a:solidFill>
                  <a:schemeClr val="tx1">
                    <a:lumMod val="75000"/>
                  </a:schemeClr>
                </a:solidFill>
                <a:cs typeface="Arial" panose="020B0604020202020204" pitchFamily="34" charset="0"/>
              </a:rPr>
              <a:t>an toàn và sức khỏe của </a:t>
            </a:r>
            <a:r>
              <a:rPr lang="en-US" sz="1600" dirty="0">
                <a:solidFill>
                  <a:schemeClr val="tx1">
                    <a:lumMod val="75000"/>
                  </a:schemeClr>
                </a:solidFill>
                <a:cs typeface="Arial" panose="020B0604020202020204" pitchFamily="34" charset="0"/>
              </a:rPr>
              <a:t>NLĐ </a:t>
            </a:r>
            <a:r>
              <a:rPr lang="vi-VN" sz="1600" dirty="0">
                <a:solidFill>
                  <a:schemeClr val="tx1">
                    <a:lumMod val="75000"/>
                  </a:schemeClr>
                </a:solidFill>
                <a:cs typeface="Arial" panose="020B0604020202020204" pitchFamily="34" charset="0"/>
              </a:rPr>
              <a:t>và cộng </a:t>
            </a:r>
            <a:r>
              <a:rPr lang="vi-VN" sz="1600" dirty="0" smtClean="0">
                <a:solidFill>
                  <a:schemeClr val="tx1">
                    <a:lumMod val="75000"/>
                  </a:schemeClr>
                </a:solidFill>
                <a:cs typeface="Arial" panose="020B0604020202020204" pitchFamily="34" charset="0"/>
              </a:rPr>
              <a:t>đồng</a:t>
            </a:r>
            <a:r>
              <a:rPr lang="en-US" sz="1600" dirty="0" smtClean="0">
                <a:solidFill>
                  <a:schemeClr val="tx1">
                    <a:lumMod val="75000"/>
                  </a:schemeClr>
                </a:solidFill>
              </a:rPr>
              <a:t>.</a:t>
            </a:r>
            <a:endParaRPr lang="en-US" sz="900" dirty="0" smtClean="0">
              <a:solidFill>
                <a:schemeClr val="tx1">
                  <a:lumMod val="75000"/>
                </a:schemeClr>
              </a:solidFill>
            </a:endParaRPr>
          </a:p>
          <a:p>
            <a:pPr marL="285750" indent="-285750" algn="just">
              <a:buFontTx/>
              <a:buChar char="-"/>
            </a:pPr>
            <a:r>
              <a:rPr lang="en-US" sz="1600" dirty="0" err="1" smtClean="0">
                <a:solidFill>
                  <a:schemeClr val="tx1">
                    <a:lumMod val="75000"/>
                  </a:schemeClr>
                </a:solidFill>
              </a:rPr>
              <a:t>Thực</a:t>
            </a:r>
            <a:r>
              <a:rPr lang="en-US" sz="1600" dirty="0" smtClean="0">
                <a:solidFill>
                  <a:schemeClr val="tx1">
                    <a:lumMod val="75000"/>
                  </a:schemeClr>
                </a:solidFill>
              </a:rPr>
              <a:t> </a:t>
            </a:r>
            <a:r>
              <a:rPr lang="en-US" sz="1600" dirty="0" err="1" smtClean="0">
                <a:solidFill>
                  <a:schemeClr val="tx1">
                    <a:lumMod val="75000"/>
                  </a:schemeClr>
                </a:solidFill>
              </a:rPr>
              <a:t>tế</a:t>
            </a:r>
            <a:r>
              <a:rPr lang="en-US" sz="1600" dirty="0" smtClean="0">
                <a:solidFill>
                  <a:schemeClr val="tx1">
                    <a:lumMod val="75000"/>
                  </a:schemeClr>
                </a:solidFill>
              </a:rPr>
              <a:t> </a:t>
            </a:r>
            <a:r>
              <a:rPr lang="en-US" sz="1600" dirty="0" err="1" smtClean="0">
                <a:solidFill>
                  <a:schemeClr val="tx1">
                    <a:lumMod val="75000"/>
                  </a:schemeClr>
                </a:solidFill>
              </a:rPr>
              <a:t>tại</a:t>
            </a:r>
            <a:r>
              <a:rPr lang="en-US" sz="1600" dirty="0" smtClean="0">
                <a:solidFill>
                  <a:schemeClr val="tx1">
                    <a:lumMod val="75000"/>
                  </a:schemeClr>
                </a:solidFill>
              </a:rPr>
              <a:t> DN: </a:t>
            </a:r>
            <a:r>
              <a:rPr lang="en-US" sz="1600" dirty="0" smtClean="0"/>
              <a:t>NLĐ </a:t>
            </a:r>
            <a:r>
              <a:rPr lang="en-US" sz="1600" dirty="0" err="1"/>
              <a:t>vẫn</a:t>
            </a:r>
            <a:r>
              <a:rPr lang="en-US" sz="1600" dirty="0"/>
              <a:t> </a:t>
            </a:r>
            <a:r>
              <a:rPr lang="en-US" sz="1600" dirty="0" err="1"/>
              <a:t>có</a:t>
            </a:r>
            <a:r>
              <a:rPr lang="en-US" sz="1600" dirty="0"/>
              <a:t> </a:t>
            </a:r>
            <a:r>
              <a:rPr lang="en-US" sz="1600" dirty="0" err="1"/>
              <a:t>thể</a:t>
            </a:r>
            <a:r>
              <a:rPr lang="en-US" sz="1600" dirty="0"/>
              <a:t> </a:t>
            </a:r>
            <a:r>
              <a:rPr lang="en-US" sz="1600" dirty="0" err="1"/>
              <a:t>hoàn</a:t>
            </a:r>
            <a:r>
              <a:rPr lang="en-US" sz="1600" dirty="0"/>
              <a:t> </a:t>
            </a:r>
            <a:r>
              <a:rPr lang="en-US" sz="1600" dirty="0" err="1"/>
              <a:t>thành</a:t>
            </a:r>
            <a:r>
              <a:rPr lang="en-US" sz="1600" dirty="0"/>
              <a:t> </a:t>
            </a:r>
            <a:r>
              <a:rPr lang="en-US" sz="1600" dirty="0" err="1"/>
              <a:t>tốt</a:t>
            </a:r>
            <a:r>
              <a:rPr lang="en-US" sz="1600" dirty="0"/>
              <a:t> CV </a:t>
            </a:r>
            <a:r>
              <a:rPr lang="en-US" sz="1600" dirty="0" err="1"/>
              <a:t>mà</a:t>
            </a:r>
            <a:r>
              <a:rPr lang="en-US" sz="1600" dirty="0"/>
              <a:t> </a:t>
            </a:r>
            <a:r>
              <a:rPr lang="en-US" sz="1600" dirty="0" err="1"/>
              <a:t>không</a:t>
            </a:r>
            <a:r>
              <a:rPr lang="en-US" sz="1600" dirty="0"/>
              <a:t> </a:t>
            </a:r>
            <a:r>
              <a:rPr lang="en-US" sz="1600" dirty="0" err="1"/>
              <a:t>cần</a:t>
            </a:r>
            <a:r>
              <a:rPr lang="en-US" sz="1600" dirty="0"/>
              <a:t> </a:t>
            </a:r>
            <a:r>
              <a:rPr lang="en-US" sz="1600" dirty="0" err="1"/>
              <a:t>phải</a:t>
            </a:r>
            <a:r>
              <a:rPr lang="en-US" sz="1600" dirty="0"/>
              <a:t> </a:t>
            </a:r>
            <a:r>
              <a:rPr lang="en-US" sz="1600" dirty="0" err="1"/>
              <a:t>có</a:t>
            </a:r>
            <a:r>
              <a:rPr lang="en-US" sz="1600" dirty="0"/>
              <a:t> CCKNNQG </a:t>
            </a:r>
            <a:endParaRPr lang="en-US" sz="1400" dirty="0" smtClean="0"/>
          </a:p>
          <a:p>
            <a:pPr marL="285750" indent="-285750" algn="just">
              <a:buFontTx/>
              <a:buChar char="-"/>
            </a:pPr>
            <a:r>
              <a:rPr lang="en-US" sz="1600" dirty="0" err="1" smtClean="0"/>
              <a:t>Thông</a:t>
            </a:r>
            <a:r>
              <a:rPr lang="en-US" sz="1600" dirty="0" smtClean="0"/>
              <a:t> </a:t>
            </a:r>
            <a:r>
              <a:rPr lang="en-US" sz="1600" dirty="0" err="1" smtClean="0"/>
              <a:t>lệ</a:t>
            </a:r>
            <a:r>
              <a:rPr lang="en-US" sz="1600" dirty="0" smtClean="0"/>
              <a:t> </a:t>
            </a:r>
            <a:r>
              <a:rPr lang="en-US" sz="1600" dirty="0" err="1" smtClean="0"/>
              <a:t>quốc</a:t>
            </a:r>
            <a:r>
              <a:rPr lang="en-US" sz="1600" dirty="0" smtClean="0"/>
              <a:t> </a:t>
            </a:r>
            <a:r>
              <a:rPr lang="en-US" sz="1600" dirty="0" err="1" smtClean="0"/>
              <a:t>tế</a:t>
            </a:r>
            <a:r>
              <a:rPr lang="en-US" sz="1600" dirty="0" smtClean="0"/>
              <a:t>: </a:t>
            </a:r>
            <a:r>
              <a:rPr lang="en-US" sz="1600" dirty="0" err="1" smtClean="0"/>
              <a:t>nhiều</a:t>
            </a:r>
            <a:r>
              <a:rPr lang="en-US" sz="1600" dirty="0" smtClean="0"/>
              <a:t> </a:t>
            </a:r>
            <a:r>
              <a:rPr lang="en-US" sz="1600" dirty="0" err="1" smtClean="0"/>
              <a:t>nước</a:t>
            </a:r>
            <a:r>
              <a:rPr lang="en-US" sz="1600" dirty="0" smtClean="0"/>
              <a:t> </a:t>
            </a:r>
            <a:r>
              <a:rPr lang="en-US" sz="1600" dirty="0" err="1" smtClean="0"/>
              <a:t>phát</a:t>
            </a:r>
            <a:r>
              <a:rPr lang="en-US" sz="1600" dirty="0" smtClean="0"/>
              <a:t> </a:t>
            </a:r>
            <a:r>
              <a:rPr lang="en-US" sz="1600" dirty="0" err="1" smtClean="0"/>
              <a:t>triển</a:t>
            </a:r>
            <a:r>
              <a:rPr lang="en-US" sz="1600" dirty="0" smtClean="0"/>
              <a:t> </a:t>
            </a:r>
            <a:r>
              <a:rPr lang="en-US" sz="1600" dirty="0" err="1" smtClean="0"/>
              <a:t>trên</a:t>
            </a:r>
            <a:r>
              <a:rPr lang="en-US" sz="1600" dirty="0" smtClean="0"/>
              <a:t> TG </a:t>
            </a:r>
            <a:r>
              <a:rPr lang="en-US" sz="1600" dirty="0" err="1" smtClean="0"/>
              <a:t>không</a:t>
            </a:r>
            <a:r>
              <a:rPr lang="en-US" sz="1600" dirty="0" smtClean="0"/>
              <a:t> </a:t>
            </a:r>
            <a:r>
              <a:rPr lang="en-US" sz="1600" dirty="0" err="1" smtClean="0"/>
              <a:t>quy</a:t>
            </a:r>
            <a:r>
              <a:rPr lang="en-US" sz="1600" dirty="0" smtClean="0"/>
              <a:t> </a:t>
            </a:r>
            <a:r>
              <a:rPr lang="en-US" sz="1600" dirty="0" err="1" smtClean="0"/>
              <a:t>định</a:t>
            </a:r>
            <a:r>
              <a:rPr lang="en-US" sz="1600" dirty="0"/>
              <a:t> </a:t>
            </a:r>
            <a:r>
              <a:rPr lang="en-US" sz="1600" dirty="0" smtClean="0"/>
              <a:t>NLĐ </a:t>
            </a:r>
            <a:r>
              <a:rPr lang="en-US" sz="1600" dirty="0" err="1" smtClean="0"/>
              <a:t>phải</a:t>
            </a:r>
            <a:r>
              <a:rPr lang="en-US" sz="1600" dirty="0" smtClean="0"/>
              <a:t> </a:t>
            </a:r>
            <a:r>
              <a:rPr lang="en-US" sz="1600" dirty="0" err="1" smtClean="0"/>
              <a:t>có</a:t>
            </a:r>
            <a:r>
              <a:rPr lang="en-US" sz="1600" dirty="0" smtClean="0"/>
              <a:t> CCKNNQG </a:t>
            </a:r>
            <a:r>
              <a:rPr lang="en-US" sz="1600" dirty="0" err="1" smtClean="0"/>
              <a:t>cho</a:t>
            </a:r>
            <a:r>
              <a:rPr lang="en-US" sz="1600" dirty="0" smtClean="0"/>
              <a:t> </a:t>
            </a:r>
            <a:r>
              <a:rPr lang="en-US" sz="1600" dirty="0" err="1" smtClean="0"/>
              <a:t>tất</a:t>
            </a:r>
            <a:r>
              <a:rPr lang="en-US" sz="1600" dirty="0" smtClean="0"/>
              <a:t> </a:t>
            </a:r>
            <a:r>
              <a:rPr lang="en-US" sz="1600" dirty="0" err="1" smtClean="0"/>
              <a:t>cả</a:t>
            </a:r>
            <a:r>
              <a:rPr lang="en-US" sz="1600" dirty="0" smtClean="0"/>
              <a:t> </a:t>
            </a:r>
            <a:r>
              <a:rPr lang="en-US" sz="1600" dirty="0" err="1" smtClean="0"/>
              <a:t>các</a:t>
            </a:r>
            <a:r>
              <a:rPr lang="en-US" sz="1600" dirty="0" smtClean="0"/>
              <a:t> </a:t>
            </a:r>
            <a:r>
              <a:rPr lang="en-US" sz="1600" dirty="0" err="1" smtClean="0"/>
              <a:t>ngành</a:t>
            </a:r>
            <a:r>
              <a:rPr lang="en-US" sz="1600" dirty="0" smtClean="0"/>
              <a:t> </a:t>
            </a:r>
            <a:r>
              <a:rPr lang="en-US" sz="1600" dirty="0" err="1" smtClean="0"/>
              <a:t>nghề</a:t>
            </a:r>
            <a:r>
              <a:rPr lang="en-US" sz="1600" dirty="0" smtClean="0"/>
              <a:t>, </a:t>
            </a:r>
            <a:r>
              <a:rPr lang="en-US" sz="1600" dirty="0" err="1" smtClean="0"/>
              <a:t>mà</a:t>
            </a:r>
            <a:r>
              <a:rPr lang="en-US" sz="1600" dirty="0" smtClean="0"/>
              <a:t> </a:t>
            </a:r>
            <a:r>
              <a:rPr lang="en-US" sz="1600" dirty="0" err="1" smtClean="0"/>
              <a:t>chỉ</a:t>
            </a:r>
            <a:r>
              <a:rPr lang="en-US" sz="1600" dirty="0" smtClean="0"/>
              <a:t> </a:t>
            </a:r>
            <a:r>
              <a:rPr lang="en-US" sz="1600" dirty="0" err="1" smtClean="0"/>
              <a:t>những</a:t>
            </a:r>
            <a:r>
              <a:rPr lang="en-US" sz="1600" dirty="0" smtClean="0"/>
              <a:t> </a:t>
            </a:r>
            <a:r>
              <a:rPr lang="en-US" sz="1600" dirty="0" err="1" smtClean="0"/>
              <a:t>ngành</a:t>
            </a:r>
            <a:r>
              <a:rPr lang="en-US" sz="1600" dirty="0" smtClean="0"/>
              <a:t> </a:t>
            </a:r>
            <a:r>
              <a:rPr lang="en-US" sz="1600" dirty="0" err="1" smtClean="0"/>
              <a:t>nghề</a:t>
            </a:r>
            <a:r>
              <a:rPr lang="en-US" sz="1600" dirty="0" smtClean="0"/>
              <a:t> </a:t>
            </a:r>
            <a:r>
              <a:rPr lang="en-US" sz="1600" dirty="0" err="1" smtClean="0"/>
              <a:t>đòi</a:t>
            </a:r>
            <a:r>
              <a:rPr lang="en-US" sz="1600" dirty="0" smtClean="0"/>
              <a:t> </a:t>
            </a:r>
            <a:r>
              <a:rPr lang="en-US" sz="1600" dirty="0" err="1" smtClean="0"/>
              <a:t>hỏi</a:t>
            </a:r>
            <a:r>
              <a:rPr lang="en-US" sz="1600" dirty="0" smtClean="0"/>
              <a:t> </a:t>
            </a:r>
            <a:r>
              <a:rPr lang="en-US" sz="1600" dirty="0" err="1" smtClean="0"/>
              <a:t>chuyên</a:t>
            </a:r>
            <a:r>
              <a:rPr lang="en-US" sz="1600" dirty="0" smtClean="0"/>
              <a:t> </a:t>
            </a:r>
            <a:r>
              <a:rPr lang="en-US" sz="1600" dirty="0" err="1" smtClean="0"/>
              <a:t>môn</a:t>
            </a:r>
            <a:r>
              <a:rPr lang="en-US" sz="1600" dirty="0" smtClean="0"/>
              <a:t> </a:t>
            </a:r>
            <a:r>
              <a:rPr lang="en-US" sz="1600" dirty="0" err="1" smtClean="0"/>
              <a:t>sâu</a:t>
            </a:r>
            <a:r>
              <a:rPr lang="en-US" sz="1600" dirty="0" smtClean="0"/>
              <a:t> </a:t>
            </a:r>
            <a:r>
              <a:rPr lang="en-US" sz="1600" dirty="0" err="1" smtClean="0"/>
              <a:t>thì</a:t>
            </a:r>
            <a:r>
              <a:rPr lang="en-US" sz="1600" dirty="0"/>
              <a:t> </a:t>
            </a:r>
            <a:r>
              <a:rPr lang="en-US" sz="1600" dirty="0" err="1" smtClean="0"/>
              <a:t>mới</a:t>
            </a:r>
            <a:r>
              <a:rPr lang="en-US" sz="1600" dirty="0" smtClean="0"/>
              <a:t> </a:t>
            </a:r>
            <a:r>
              <a:rPr lang="en-US" sz="1600" dirty="0" err="1" smtClean="0"/>
              <a:t>cần</a:t>
            </a:r>
            <a:r>
              <a:rPr lang="en-US" sz="1600" dirty="0" smtClean="0"/>
              <a:t> CCKNNQG </a:t>
            </a:r>
            <a:r>
              <a:rPr lang="en-US" sz="1200" dirty="0" smtClean="0"/>
              <a:t>(VD: </a:t>
            </a:r>
            <a:r>
              <a:rPr lang="en-US" sz="1200" dirty="0" err="1" smtClean="0"/>
              <a:t>Nhật</a:t>
            </a:r>
            <a:r>
              <a:rPr lang="en-US" sz="1200" dirty="0" smtClean="0"/>
              <a:t>: </a:t>
            </a:r>
            <a:r>
              <a:rPr lang="en-US" sz="1200" dirty="0" err="1"/>
              <a:t>gia</a:t>
            </a:r>
            <a:r>
              <a:rPr lang="en-US" sz="1200" dirty="0"/>
              <a:t> </a:t>
            </a:r>
            <a:r>
              <a:rPr lang="en-US" sz="1200" dirty="0" err="1"/>
              <a:t>công</a:t>
            </a:r>
            <a:r>
              <a:rPr lang="en-US" sz="1200" dirty="0"/>
              <a:t> </a:t>
            </a:r>
            <a:r>
              <a:rPr lang="en-US" sz="1200" dirty="0" err="1"/>
              <a:t>cơ</a:t>
            </a:r>
            <a:r>
              <a:rPr lang="en-US" sz="1200" dirty="0"/>
              <a:t> </a:t>
            </a:r>
            <a:r>
              <a:rPr lang="en-US" sz="1200" dirty="0" err="1"/>
              <a:t>khí</a:t>
            </a:r>
            <a:r>
              <a:rPr lang="en-US" sz="1200" dirty="0"/>
              <a:t>, </a:t>
            </a:r>
            <a:r>
              <a:rPr lang="en-US" sz="1200" dirty="0" err="1"/>
              <a:t>mộc</a:t>
            </a:r>
            <a:r>
              <a:rPr lang="en-US" sz="1200" dirty="0"/>
              <a:t>, </a:t>
            </a:r>
            <a:r>
              <a:rPr lang="en-US" sz="1200" dirty="0" err="1"/>
              <a:t>xây</a:t>
            </a:r>
            <a:r>
              <a:rPr lang="en-US" sz="1200" dirty="0"/>
              <a:t> </a:t>
            </a:r>
            <a:r>
              <a:rPr lang="en-US" sz="1200" dirty="0" err="1"/>
              <a:t>dựng</a:t>
            </a:r>
            <a:r>
              <a:rPr lang="en-US" sz="1200" dirty="0"/>
              <a:t>, </a:t>
            </a:r>
            <a:r>
              <a:rPr lang="en-US" sz="1200" dirty="0" err="1"/>
              <a:t>kế</a:t>
            </a:r>
            <a:r>
              <a:rPr lang="en-US" sz="1200" dirty="0"/>
              <a:t> </a:t>
            </a:r>
            <a:r>
              <a:rPr lang="en-US" sz="1200" dirty="0" err="1"/>
              <a:t>hoạch</a:t>
            </a:r>
            <a:r>
              <a:rPr lang="en-US" sz="1200" dirty="0"/>
              <a:t> </a:t>
            </a:r>
            <a:r>
              <a:rPr lang="en-US" sz="1200" dirty="0" err="1"/>
              <a:t>tài</a:t>
            </a:r>
            <a:r>
              <a:rPr lang="en-US" sz="1200" dirty="0"/>
              <a:t> </a:t>
            </a:r>
            <a:r>
              <a:rPr lang="en-US" sz="1200" dirty="0" err="1"/>
              <a:t>chính</a:t>
            </a:r>
            <a:r>
              <a:rPr lang="en-US" sz="1200" dirty="0"/>
              <a:t>, </a:t>
            </a:r>
            <a:r>
              <a:rPr lang="en-US" sz="1200" dirty="0" err="1"/>
              <a:t>bảo</a:t>
            </a:r>
            <a:r>
              <a:rPr lang="en-US" sz="1200" dirty="0"/>
              <a:t> </a:t>
            </a:r>
            <a:r>
              <a:rPr lang="en-US" sz="1200" dirty="0" err="1"/>
              <a:t>hiểm</a:t>
            </a:r>
            <a:r>
              <a:rPr lang="en-US" sz="1200" dirty="0"/>
              <a:t>, </a:t>
            </a:r>
            <a:r>
              <a:rPr lang="en-US" sz="1200" dirty="0" err="1"/>
              <a:t>hoặc</a:t>
            </a:r>
            <a:r>
              <a:rPr lang="en-US" sz="1200" dirty="0"/>
              <a:t> </a:t>
            </a:r>
            <a:r>
              <a:rPr lang="en-US" sz="1200" dirty="0" err="1"/>
              <a:t>bất</a:t>
            </a:r>
            <a:r>
              <a:rPr lang="en-US" sz="1200" dirty="0"/>
              <a:t> </a:t>
            </a:r>
            <a:r>
              <a:rPr lang="en-US" sz="1200" dirty="0" err="1"/>
              <a:t>động</a:t>
            </a:r>
            <a:r>
              <a:rPr lang="en-US" sz="1200" dirty="0"/>
              <a:t> </a:t>
            </a:r>
            <a:r>
              <a:rPr lang="en-US" sz="1200" dirty="0" err="1"/>
              <a:t>sản</a:t>
            </a:r>
            <a:r>
              <a:rPr lang="en-US" sz="1200" dirty="0"/>
              <a:t>, </a:t>
            </a:r>
            <a:r>
              <a:rPr lang="en-US" sz="1200" dirty="0" err="1"/>
              <a:t>Kế</a:t>
            </a:r>
            <a:r>
              <a:rPr lang="en-US" sz="1200" dirty="0"/>
              <a:t> </a:t>
            </a:r>
            <a:r>
              <a:rPr lang="en-US" sz="1200" dirty="0" err="1"/>
              <a:t>toán</a:t>
            </a:r>
            <a:r>
              <a:rPr lang="en-US" sz="1200" dirty="0"/>
              <a:t> </a:t>
            </a:r>
            <a:r>
              <a:rPr lang="en-US" sz="1200" dirty="0" err="1"/>
              <a:t>thuế</a:t>
            </a:r>
            <a:r>
              <a:rPr lang="en-US" sz="1200" dirty="0"/>
              <a:t>, </a:t>
            </a:r>
            <a:r>
              <a:rPr lang="en-US" sz="1200" dirty="0" err="1"/>
              <a:t>Chuyên</a:t>
            </a:r>
            <a:r>
              <a:rPr lang="en-US" sz="1200" dirty="0"/>
              <a:t> </a:t>
            </a:r>
            <a:r>
              <a:rPr lang="en-US" sz="1200" dirty="0" err="1"/>
              <a:t>viên</a:t>
            </a:r>
            <a:r>
              <a:rPr lang="en-US" sz="1200" dirty="0"/>
              <a:t> </a:t>
            </a:r>
            <a:r>
              <a:rPr lang="en-US" sz="1200" dirty="0" err="1"/>
              <a:t>nhà</a:t>
            </a:r>
            <a:r>
              <a:rPr lang="en-US" sz="1200" dirty="0"/>
              <a:t> </a:t>
            </a:r>
            <a:r>
              <a:rPr lang="en-US" sz="1200" dirty="0" err="1"/>
              <a:t>đất</a:t>
            </a:r>
            <a:r>
              <a:rPr lang="en-US" sz="1200" dirty="0"/>
              <a:t> </a:t>
            </a:r>
            <a:r>
              <a:rPr lang="en-US" sz="1200" dirty="0" err="1"/>
              <a:t>và</a:t>
            </a:r>
            <a:r>
              <a:rPr lang="en-US" sz="1200" dirty="0"/>
              <a:t> </a:t>
            </a:r>
            <a:r>
              <a:rPr lang="en-US" sz="1200" dirty="0" err="1"/>
              <a:t>xây</a:t>
            </a:r>
            <a:r>
              <a:rPr lang="en-US" sz="1200" dirty="0"/>
              <a:t> </a:t>
            </a:r>
            <a:r>
              <a:rPr lang="en-US" sz="1200" dirty="0" err="1" smtClean="0"/>
              <a:t>dựng</a:t>
            </a:r>
            <a:r>
              <a:rPr lang="en-US" sz="1200" dirty="0" smtClean="0"/>
              <a:t>; Anh: </a:t>
            </a:r>
            <a:r>
              <a:rPr lang="en-US" sz="1200" dirty="0" err="1"/>
              <a:t>gia</a:t>
            </a:r>
            <a:r>
              <a:rPr lang="en-US" sz="1200" dirty="0"/>
              <a:t> </a:t>
            </a:r>
            <a:r>
              <a:rPr lang="en-US" sz="1200" dirty="0" err="1"/>
              <a:t>công</a:t>
            </a:r>
            <a:r>
              <a:rPr lang="en-US" sz="1200" dirty="0"/>
              <a:t> </a:t>
            </a:r>
            <a:r>
              <a:rPr lang="en-US" sz="1200" dirty="0" err="1"/>
              <a:t>cơ</a:t>
            </a:r>
            <a:r>
              <a:rPr lang="en-US" sz="1200" dirty="0"/>
              <a:t> </a:t>
            </a:r>
            <a:r>
              <a:rPr lang="en-US" sz="1200" dirty="0" err="1"/>
              <a:t>khí</a:t>
            </a:r>
            <a:r>
              <a:rPr lang="en-US" sz="1200" dirty="0"/>
              <a:t>, </a:t>
            </a:r>
            <a:r>
              <a:rPr lang="en-US" sz="1200" dirty="0" err="1"/>
              <a:t>mộc</a:t>
            </a:r>
            <a:r>
              <a:rPr lang="en-US" sz="1200" dirty="0"/>
              <a:t>, </a:t>
            </a:r>
            <a:r>
              <a:rPr lang="en-US" sz="1200" dirty="0" err="1"/>
              <a:t>xây</a:t>
            </a:r>
            <a:r>
              <a:rPr lang="en-US" sz="1200" dirty="0"/>
              <a:t> </a:t>
            </a:r>
            <a:r>
              <a:rPr lang="en-US" sz="1200" dirty="0" err="1"/>
              <a:t>dựng</a:t>
            </a:r>
            <a:r>
              <a:rPr lang="en-US" sz="1200" dirty="0"/>
              <a:t>, </a:t>
            </a:r>
            <a:r>
              <a:rPr lang="en-US" sz="1200" dirty="0" err="1"/>
              <a:t>kế</a:t>
            </a:r>
            <a:r>
              <a:rPr lang="en-US" sz="1200" dirty="0"/>
              <a:t> </a:t>
            </a:r>
            <a:r>
              <a:rPr lang="en-US" sz="1200" dirty="0" err="1"/>
              <a:t>hoạch</a:t>
            </a:r>
            <a:r>
              <a:rPr lang="en-US" sz="1200" dirty="0"/>
              <a:t> </a:t>
            </a:r>
            <a:r>
              <a:rPr lang="en-US" sz="1200" dirty="0" err="1"/>
              <a:t>tài</a:t>
            </a:r>
            <a:r>
              <a:rPr lang="en-US" sz="1200" dirty="0"/>
              <a:t> </a:t>
            </a:r>
            <a:r>
              <a:rPr lang="en-US" sz="1200" dirty="0" err="1"/>
              <a:t>chính</a:t>
            </a:r>
            <a:r>
              <a:rPr lang="en-US" sz="1200" dirty="0"/>
              <a:t>, </a:t>
            </a:r>
            <a:r>
              <a:rPr lang="en-US" sz="1200" dirty="0" err="1"/>
              <a:t>bảo</a:t>
            </a:r>
            <a:r>
              <a:rPr lang="en-US" sz="1200" dirty="0"/>
              <a:t> </a:t>
            </a:r>
            <a:r>
              <a:rPr lang="en-US" sz="1200" dirty="0" err="1"/>
              <a:t>hiểm</a:t>
            </a:r>
            <a:r>
              <a:rPr lang="en-US" sz="1200" dirty="0"/>
              <a:t>, </a:t>
            </a:r>
            <a:r>
              <a:rPr lang="en-US" sz="1200" dirty="0" err="1"/>
              <a:t>hoặc</a:t>
            </a:r>
            <a:r>
              <a:rPr lang="en-US" sz="1200" dirty="0"/>
              <a:t> </a:t>
            </a:r>
            <a:r>
              <a:rPr lang="en-US" sz="1200" dirty="0" err="1"/>
              <a:t>bất</a:t>
            </a:r>
            <a:r>
              <a:rPr lang="en-US" sz="1200" dirty="0"/>
              <a:t> </a:t>
            </a:r>
            <a:r>
              <a:rPr lang="en-US" sz="1200" dirty="0" err="1"/>
              <a:t>động</a:t>
            </a:r>
            <a:r>
              <a:rPr lang="en-US" sz="1200" dirty="0"/>
              <a:t> </a:t>
            </a:r>
            <a:r>
              <a:rPr lang="en-US" sz="1200" dirty="0" err="1"/>
              <a:t>sản</a:t>
            </a:r>
            <a:r>
              <a:rPr lang="en-US" sz="1200" dirty="0"/>
              <a:t>, </a:t>
            </a:r>
            <a:r>
              <a:rPr lang="en-US" sz="1200" dirty="0" err="1"/>
              <a:t>Kế</a:t>
            </a:r>
            <a:r>
              <a:rPr lang="en-US" sz="1200" dirty="0"/>
              <a:t> </a:t>
            </a:r>
            <a:r>
              <a:rPr lang="en-US" sz="1200" dirty="0" err="1"/>
              <a:t>toán</a:t>
            </a:r>
            <a:r>
              <a:rPr lang="en-US" sz="1200" dirty="0"/>
              <a:t> </a:t>
            </a:r>
            <a:r>
              <a:rPr lang="en-US" sz="1200" dirty="0" err="1"/>
              <a:t>thuế</a:t>
            </a:r>
            <a:r>
              <a:rPr lang="en-US" sz="1200" dirty="0"/>
              <a:t>, </a:t>
            </a:r>
            <a:r>
              <a:rPr lang="en-US" sz="1200" dirty="0" err="1"/>
              <a:t>Chuyên</a:t>
            </a:r>
            <a:r>
              <a:rPr lang="en-US" sz="1200" dirty="0"/>
              <a:t> </a:t>
            </a:r>
            <a:r>
              <a:rPr lang="en-US" sz="1200" dirty="0" err="1"/>
              <a:t>viên</a:t>
            </a:r>
            <a:r>
              <a:rPr lang="en-US" sz="1200" dirty="0"/>
              <a:t> </a:t>
            </a:r>
            <a:r>
              <a:rPr lang="en-US" sz="1200" dirty="0" err="1"/>
              <a:t>nhà</a:t>
            </a:r>
            <a:r>
              <a:rPr lang="en-US" sz="1200" dirty="0"/>
              <a:t> </a:t>
            </a:r>
            <a:r>
              <a:rPr lang="en-US" sz="1200" dirty="0" err="1"/>
              <a:t>đất</a:t>
            </a:r>
            <a:r>
              <a:rPr lang="en-US" sz="1200" dirty="0"/>
              <a:t> </a:t>
            </a:r>
            <a:r>
              <a:rPr lang="en-US" sz="1200" dirty="0" err="1"/>
              <a:t>và</a:t>
            </a:r>
            <a:r>
              <a:rPr lang="en-US" sz="1200" dirty="0"/>
              <a:t> </a:t>
            </a:r>
            <a:r>
              <a:rPr lang="en-US" sz="1200" dirty="0" err="1"/>
              <a:t>xây</a:t>
            </a:r>
            <a:r>
              <a:rPr lang="en-US" sz="1200" dirty="0"/>
              <a:t> </a:t>
            </a:r>
            <a:r>
              <a:rPr lang="en-US" sz="1200" dirty="0" err="1" smtClean="0"/>
              <a:t>dựng</a:t>
            </a:r>
            <a:endParaRPr lang="en-US" sz="1200" dirty="0"/>
          </a:p>
        </p:txBody>
      </p:sp>
      <p:sp>
        <p:nvSpPr>
          <p:cNvPr id="22" name="Down Arrow 21"/>
          <p:cNvSpPr/>
          <p:nvPr/>
        </p:nvSpPr>
        <p:spPr>
          <a:xfrm>
            <a:off x="4076700" y="5310688"/>
            <a:ext cx="762000" cy="195590"/>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TextBox 23"/>
          <p:cNvSpPr txBox="1"/>
          <p:nvPr/>
        </p:nvSpPr>
        <p:spPr>
          <a:xfrm>
            <a:off x="3944263" y="5477885"/>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26" name="Explosion 1 25"/>
          <p:cNvSpPr/>
          <p:nvPr/>
        </p:nvSpPr>
        <p:spPr>
          <a:xfrm>
            <a:off x="8018553" y="1263537"/>
            <a:ext cx="989194"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rgbClr val="000000"/>
                </a:solidFill>
              </a:rPr>
              <a:t>Sửa</a:t>
            </a:r>
            <a:r>
              <a:rPr lang="en-US" sz="1200" dirty="0" smtClean="0">
                <a:solidFill>
                  <a:srgbClr val="000000"/>
                </a:solidFill>
              </a:rPr>
              <a:t> </a:t>
            </a:r>
            <a:r>
              <a:rPr lang="en-US" sz="1200" dirty="0" err="1" smtClean="0">
                <a:solidFill>
                  <a:srgbClr val="000000"/>
                </a:solidFill>
              </a:rPr>
              <a:t>đổi</a:t>
            </a:r>
            <a:endParaRPr lang="en-US" sz="1200" dirty="0">
              <a:solidFill>
                <a:srgbClr val="000000"/>
              </a:solidFill>
            </a:endParaRPr>
          </a:p>
        </p:txBody>
      </p:sp>
      <p:sp>
        <p:nvSpPr>
          <p:cNvPr id="23"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201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58918"/>
            <a:ext cx="8839200" cy="707886"/>
          </a:xfrm>
          <a:prstGeom prst="rect">
            <a:avLst/>
          </a:prstGeom>
          <a:solidFill>
            <a:srgbClr val="FFFFCC"/>
          </a:solidFill>
        </p:spPr>
        <p:txBody>
          <a:bodyPr wrap="square" rtlCol="0">
            <a:spAutoFit/>
          </a:bodyPr>
          <a:lstStyle/>
          <a:p>
            <a:pPr algn="just"/>
            <a:r>
              <a:rPr lang="en-US" sz="2000" dirty="0" smtClean="0">
                <a:cs typeface="Arial" panose="020B0604020202020204" pitchFamily="34" charset="0"/>
              </a:rPr>
              <a:t>2. </a:t>
            </a:r>
            <a:r>
              <a:rPr lang="en-US" sz="2000" dirty="0" err="1" smtClean="0">
                <a:solidFill>
                  <a:srgbClr val="FF0000"/>
                </a:solidFill>
                <a:cs typeface="Arial" panose="020B0604020202020204" pitchFamily="34" charset="0"/>
              </a:rPr>
              <a:t>Phải</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có</a:t>
            </a:r>
            <a:r>
              <a:rPr lang="en-US" sz="2000" dirty="0" smtClean="0">
                <a:solidFill>
                  <a:srgbClr val="FF0000"/>
                </a:solidFill>
                <a:cs typeface="Arial" panose="020B0604020202020204" pitchFamily="34" charset="0"/>
              </a:rPr>
              <a:t> c</a:t>
            </a:r>
            <a:r>
              <a:rPr lang="vi-VN" sz="2000" dirty="0" smtClean="0">
                <a:solidFill>
                  <a:srgbClr val="FF0000"/>
                </a:solidFill>
                <a:cs typeface="Arial" panose="020B0604020202020204" pitchFamily="34" charset="0"/>
              </a:rPr>
              <a:t>hính </a:t>
            </a:r>
            <a:r>
              <a:rPr lang="vi-VN" sz="2000" dirty="0">
                <a:solidFill>
                  <a:srgbClr val="FF0000"/>
                </a:solidFill>
                <a:cs typeface="Arial" panose="020B0604020202020204" pitchFamily="34" charset="0"/>
              </a:rPr>
              <a:t>sách ưu tiên đối với những người lao động đã được cấp CCKNNQG</a:t>
            </a:r>
            <a:endParaRPr lang="en-US" sz="2000" dirty="0" smtClean="0">
              <a:solidFill>
                <a:srgbClr val="FF0000"/>
              </a:solidFill>
              <a:cs typeface="Arial" panose="020B0604020202020204" pitchFamily="34" charset="0"/>
            </a:endParaRPr>
          </a:p>
        </p:txBody>
      </p:sp>
      <p:sp>
        <p:nvSpPr>
          <p:cNvPr id="8" name="Explosion 1 7"/>
          <p:cNvSpPr/>
          <p:nvPr/>
        </p:nvSpPr>
        <p:spPr>
          <a:xfrm>
            <a:off x="7813720" y="885977"/>
            <a:ext cx="989194"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rgbClr val="FF0000"/>
                </a:solidFill>
              </a:rPr>
              <a:t>Mới</a:t>
            </a:r>
            <a:endParaRPr lang="en-US" sz="1200" dirty="0">
              <a:solidFill>
                <a:srgbClr val="FF0000"/>
              </a:solidFill>
            </a:endParaRPr>
          </a:p>
        </p:txBody>
      </p:sp>
      <p:sp>
        <p:nvSpPr>
          <p:cNvPr id="10" name="TextBox 9"/>
          <p:cNvSpPr txBox="1"/>
          <p:nvPr/>
        </p:nvSpPr>
        <p:spPr>
          <a:xfrm>
            <a:off x="5867400" y="1280779"/>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11" name="TextBox 10"/>
          <p:cNvSpPr txBox="1"/>
          <p:nvPr/>
        </p:nvSpPr>
        <p:spPr>
          <a:xfrm>
            <a:off x="-76200" y="2393882"/>
            <a:ext cx="877163" cy="338554"/>
          </a:xfrm>
          <a:prstGeom prst="rect">
            <a:avLst/>
          </a:prstGeom>
          <a:noFill/>
        </p:spPr>
        <p:txBody>
          <a:bodyPr wrap="none" rtlCol="0">
            <a:spAutoFit/>
          </a:bodyPr>
          <a:lstStyle/>
          <a:p>
            <a:r>
              <a:rPr lang="en-US" sz="1600" dirty="0" smtClean="0"/>
              <a:t>NSDLĐ</a:t>
            </a:r>
            <a:endParaRPr lang="en-US" sz="1600" dirty="0"/>
          </a:p>
        </p:txBody>
      </p:sp>
      <p:sp>
        <p:nvSpPr>
          <p:cNvPr id="13" name="TextBox 12"/>
          <p:cNvSpPr txBox="1"/>
          <p:nvPr/>
        </p:nvSpPr>
        <p:spPr>
          <a:xfrm>
            <a:off x="864795" y="2237049"/>
            <a:ext cx="1749195" cy="584775"/>
          </a:xfrm>
          <a:prstGeom prst="rect">
            <a:avLst/>
          </a:prstGeom>
          <a:noFill/>
        </p:spPr>
        <p:txBody>
          <a:bodyPr wrap="square" rtlCol="0">
            <a:spAutoFit/>
          </a:bodyPr>
          <a:lstStyle/>
          <a:p>
            <a:r>
              <a:rPr lang="en-US" sz="1600" dirty="0" err="1" smtClean="0"/>
              <a:t>Ưu</a:t>
            </a:r>
            <a:r>
              <a:rPr lang="en-US" sz="1600" dirty="0" smtClean="0"/>
              <a:t> </a:t>
            </a:r>
            <a:r>
              <a:rPr lang="en-US" sz="1600" dirty="0" err="1" smtClean="0"/>
              <a:t>tiên</a:t>
            </a:r>
            <a:r>
              <a:rPr lang="en-US" sz="1600" dirty="0" smtClean="0"/>
              <a:t> NLĐ </a:t>
            </a:r>
            <a:r>
              <a:rPr lang="en-US" sz="1600" dirty="0" err="1" smtClean="0"/>
              <a:t>có</a:t>
            </a:r>
            <a:r>
              <a:rPr lang="en-US" sz="1600" dirty="0" smtClean="0"/>
              <a:t> CCKNNQG</a:t>
            </a:r>
            <a:endParaRPr lang="en-US" sz="1600" dirty="0"/>
          </a:p>
        </p:txBody>
      </p:sp>
      <p:cxnSp>
        <p:nvCxnSpPr>
          <p:cNvPr id="19" name="Straight Arrow Connector 18"/>
          <p:cNvCxnSpPr/>
          <p:nvPr/>
        </p:nvCxnSpPr>
        <p:spPr>
          <a:xfrm>
            <a:off x="864795" y="2525487"/>
            <a:ext cx="13716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rotWithShape="1">
          <a:blip r:embed="rId2"/>
          <a:srcRect l="31428" t="8762" r="30000" b="39004"/>
          <a:stretch/>
        </p:blipFill>
        <p:spPr>
          <a:xfrm>
            <a:off x="1003752" y="3016491"/>
            <a:ext cx="1145557" cy="806133"/>
          </a:xfrm>
          <a:prstGeom prst="rect">
            <a:avLst/>
          </a:prstGeom>
        </p:spPr>
      </p:pic>
      <p:sp>
        <p:nvSpPr>
          <p:cNvPr id="22" name="TextBox 21"/>
          <p:cNvSpPr txBox="1"/>
          <p:nvPr/>
        </p:nvSpPr>
        <p:spPr>
          <a:xfrm>
            <a:off x="2436172" y="2085213"/>
            <a:ext cx="1754828" cy="2308324"/>
          </a:xfrm>
          <a:prstGeom prst="rect">
            <a:avLst/>
          </a:prstGeom>
          <a:noFill/>
        </p:spPr>
        <p:txBody>
          <a:bodyPr wrap="square" rtlCol="0">
            <a:spAutoFit/>
          </a:bodyPr>
          <a:lstStyle/>
          <a:p>
            <a:pPr marL="285750" indent="-285750">
              <a:buFont typeface="Wingdings" panose="05000000000000000000" pitchFamily="2" charset="2"/>
              <a:buChar char="ü"/>
            </a:pPr>
            <a:r>
              <a:rPr lang="en-US" sz="1600" dirty="0"/>
              <a:t>T</a:t>
            </a:r>
            <a:r>
              <a:rPr lang="vi-VN" sz="1600" dirty="0" smtClean="0"/>
              <a:t>uyển </a:t>
            </a:r>
            <a:r>
              <a:rPr lang="vi-VN" sz="1600" dirty="0"/>
              <a:t>dụng, </a:t>
            </a:r>
            <a:endParaRPr lang="en-US" sz="1600" dirty="0" smtClean="0"/>
          </a:p>
          <a:p>
            <a:pPr marL="285750" indent="-285750">
              <a:buFont typeface="Wingdings" panose="05000000000000000000" pitchFamily="2" charset="2"/>
              <a:buChar char="ü"/>
            </a:pPr>
            <a:r>
              <a:rPr lang="en-US" sz="1600" dirty="0"/>
              <a:t>S</a:t>
            </a:r>
            <a:r>
              <a:rPr lang="vi-VN" sz="1600" dirty="0" smtClean="0"/>
              <a:t>ử </a:t>
            </a:r>
            <a:r>
              <a:rPr lang="vi-VN" sz="1600" dirty="0"/>
              <a:t>dụng, </a:t>
            </a:r>
            <a:endParaRPr lang="en-US" sz="1600" dirty="0" smtClean="0"/>
          </a:p>
          <a:p>
            <a:pPr marL="285750" indent="-285750">
              <a:buFont typeface="Wingdings" panose="05000000000000000000" pitchFamily="2" charset="2"/>
              <a:buChar char="ü"/>
            </a:pPr>
            <a:r>
              <a:rPr lang="vi-VN" sz="1600" dirty="0" smtClean="0"/>
              <a:t>đào </a:t>
            </a:r>
            <a:r>
              <a:rPr lang="vi-VN" sz="1600" dirty="0"/>
              <a:t>tạo, bồi dưỡng, nâng cao trình độ, kỹ năng nghề </a:t>
            </a:r>
            <a:endParaRPr lang="en-US" sz="1600" dirty="0" smtClean="0"/>
          </a:p>
          <a:p>
            <a:pPr marL="285750" indent="-285750">
              <a:buFont typeface="Wingdings" panose="05000000000000000000" pitchFamily="2" charset="2"/>
              <a:buChar char="ü"/>
            </a:pPr>
            <a:r>
              <a:rPr lang="vi-VN" sz="1600" dirty="0" smtClean="0"/>
              <a:t>trả </a:t>
            </a:r>
            <a:r>
              <a:rPr lang="vi-VN" sz="1600" dirty="0"/>
              <a:t>tiền lương, tiền </a:t>
            </a:r>
            <a:r>
              <a:rPr lang="vi-VN" sz="1600" dirty="0" smtClean="0"/>
              <a:t>công</a:t>
            </a:r>
            <a:r>
              <a:rPr lang="en-US" sz="1600" dirty="0" smtClean="0"/>
              <a:t> </a:t>
            </a:r>
            <a:r>
              <a:rPr lang="en-US" sz="1600" dirty="0" err="1" smtClean="0"/>
              <a:t>cho</a:t>
            </a:r>
            <a:r>
              <a:rPr lang="en-US" sz="1600" dirty="0" smtClean="0"/>
              <a:t> NLĐ</a:t>
            </a:r>
            <a:endParaRPr lang="en-US" sz="1600" dirty="0"/>
          </a:p>
        </p:txBody>
      </p:sp>
      <p:cxnSp>
        <p:nvCxnSpPr>
          <p:cNvPr id="24" name="Straight Arrow Connector 23"/>
          <p:cNvCxnSpPr/>
          <p:nvPr/>
        </p:nvCxnSpPr>
        <p:spPr>
          <a:xfrm>
            <a:off x="4026764" y="2779368"/>
            <a:ext cx="31663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343400" y="1679607"/>
            <a:ext cx="4562747" cy="4031873"/>
          </a:xfrm>
          <a:prstGeom prst="rect">
            <a:avLst/>
          </a:prstGeom>
        </p:spPr>
        <p:txBody>
          <a:bodyPr wrap="square">
            <a:spAutoFit/>
          </a:bodyPr>
          <a:lstStyle/>
          <a:p>
            <a:pPr algn="just"/>
            <a:r>
              <a:rPr lang="en-US" sz="1600" dirty="0" smtClean="0"/>
              <a:t>- </a:t>
            </a:r>
            <a:r>
              <a:rPr lang="en-US" sz="1600" b="1" dirty="0" err="1" smtClean="0"/>
              <a:t>Chưa</a:t>
            </a:r>
            <a:r>
              <a:rPr lang="en-US" sz="1600" b="1" dirty="0" smtClean="0"/>
              <a:t> </a:t>
            </a:r>
            <a:r>
              <a:rPr lang="en-US" sz="1600" b="1" dirty="0" err="1"/>
              <a:t>phù</a:t>
            </a:r>
            <a:r>
              <a:rPr lang="en-US" sz="1600" b="1" dirty="0"/>
              <a:t> </a:t>
            </a:r>
            <a:r>
              <a:rPr lang="en-US" sz="1600" b="1" dirty="0" err="1"/>
              <a:t>hợp</a:t>
            </a:r>
            <a:r>
              <a:rPr lang="en-US" sz="1600" b="1" dirty="0"/>
              <a:t> </a:t>
            </a:r>
            <a:r>
              <a:rPr lang="en-US" sz="1600" b="1" dirty="0" err="1"/>
              <a:t>với</a:t>
            </a:r>
            <a:r>
              <a:rPr lang="en-US" sz="1600" b="1" dirty="0"/>
              <a:t> </a:t>
            </a:r>
            <a:r>
              <a:rPr lang="en-US" sz="1600" b="1" dirty="0" err="1"/>
              <a:t>quy</a:t>
            </a:r>
            <a:r>
              <a:rPr lang="en-US" sz="1600" b="1" dirty="0"/>
              <a:t> </a:t>
            </a:r>
            <a:r>
              <a:rPr lang="en-US" sz="1600" b="1" dirty="0" err="1"/>
              <a:t>định</a:t>
            </a:r>
            <a:r>
              <a:rPr lang="en-US" sz="1600" b="1" dirty="0"/>
              <a:t> PL </a:t>
            </a:r>
            <a:r>
              <a:rPr lang="en-US" sz="1600" dirty="0" err="1"/>
              <a:t>hiện</a:t>
            </a:r>
            <a:r>
              <a:rPr lang="en-US" sz="1600" dirty="0"/>
              <a:t> </a:t>
            </a:r>
            <a:r>
              <a:rPr lang="en-US" sz="1600" dirty="0" err="1"/>
              <a:t>hành</a:t>
            </a:r>
            <a:r>
              <a:rPr lang="en-US" sz="1600" dirty="0"/>
              <a:t> </a:t>
            </a:r>
            <a:r>
              <a:rPr lang="en-US" sz="1600" dirty="0" err="1"/>
              <a:t>về</a:t>
            </a:r>
            <a:r>
              <a:rPr lang="en-US" sz="1600" dirty="0"/>
              <a:t> </a:t>
            </a:r>
            <a:r>
              <a:rPr lang="en-US" sz="1600" dirty="0" err="1"/>
              <a:t>việc</a:t>
            </a:r>
            <a:r>
              <a:rPr lang="en-US" sz="1600" dirty="0"/>
              <a:t> DN </a:t>
            </a:r>
            <a:r>
              <a:rPr lang="en-US" sz="1600" dirty="0" err="1"/>
              <a:t>phải</a:t>
            </a:r>
            <a:r>
              <a:rPr lang="en-US" sz="1600" dirty="0"/>
              <a:t> </a:t>
            </a:r>
            <a:r>
              <a:rPr lang="en-US" sz="1600" dirty="0" err="1"/>
              <a:t>đối</a:t>
            </a:r>
            <a:r>
              <a:rPr lang="en-US" sz="1600" dirty="0"/>
              <a:t> </a:t>
            </a:r>
            <a:r>
              <a:rPr lang="en-US" sz="1600" dirty="0" err="1"/>
              <a:t>xử</a:t>
            </a:r>
            <a:r>
              <a:rPr lang="en-US" sz="1600" dirty="0"/>
              <a:t> </a:t>
            </a:r>
            <a:r>
              <a:rPr lang="en-US" sz="1600" dirty="0" err="1"/>
              <a:t>công</a:t>
            </a:r>
            <a:r>
              <a:rPr lang="en-US" sz="1600" dirty="0"/>
              <a:t> </a:t>
            </a:r>
            <a:r>
              <a:rPr lang="en-US" sz="1600" dirty="0" err="1"/>
              <a:t>bằng</a:t>
            </a:r>
            <a:r>
              <a:rPr lang="en-US" sz="1600" dirty="0"/>
              <a:t> </a:t>
            </a:r>
            <a:r>
              <a:rPr lang="en-US" sz="1600" dirty="0" err="1"/>
              <a:t>với</a:t>
            </a:r>
            <a:r>
              <a:rPr lang="en-US" sz="1600" dirty="0"/>
              <a:t> NLĐ, </a:t>
            </a:r>
            <a:r>
              <a:rPr lang="en-US" sz="1600" dirty="0" err="1"/>
              <a:t>không</a:t>
            </a:r>
            <a:r>
              <a:rPr lang="en-US" sz="1600" dirty="0"/>
              <a:t> </a:t>
            </a:r>
            <a:r>
              <a:rPr lang="en-US" sz="1600" dirty="0" err="1"/>
              <a:t>có</a:t>
            </a:r>
            <a:r>
              <a:rPr lang="en-US" sz="1600" dirty="0"/>
              <a:t> </a:t>
            </a:r>
            <a:r>
              <a:rPr lang="en-US" sz="1600" dirty="0" err="1"/>
              <a:t>trường</a:t>
            </a:r>
            <a:r>
              <a:rPr lang="en-US" sz="1600" dirty="0"/>
              <a:t> </a:t>
            </a:r>
            <a:r>
              <a:rPr lang="en-US" sz="1600" dirty="0" err="1"/>
              <a:t>hợp</a:t>
            </a:r>
            <a:r>
              <a:rPr lang="en-US" sz="1600" dirty="0"/>
              <a:t> </a:t>
            </a:r>
            <a:r>
              <a:rPr lang="en-US" sz="1600" dirty="0" err="1"/>
              <a:t>thiên</a:t>
            </a:r>
            <a:r>
              <a:rPr lang="en-US" sz="1600" dirty="0"/>
              <a:t> </a:t>
            </a:r>
            <a:r>
              <a:rPr lang="en-US" sz="1600" dirty="0" err="1"/>
              <a:t>vị</a:t>
            </a:r>
            <a:r>
              <a:rPr lang="en-US" sz="1600" dirty="0"/>
              <a:t> hay </a:t>
            </a:r>
            <a:r>
              <a:rPr lang="en-US" sz="1600" dirty="0" err="1"/>
              <a:t>ưu</a:t>
            </a:r>
            <a:r>
              <a:rPr lang="en-US" sz="1600" dirty="0"/>
              <a:t> </a:t>
            </a:r>
            <a:r>
              <a:rPr lang="en-US" sz="1600" dirty="0" err="1"/>
              <a:t>tiên</a:t>
            </a:r>
            <a:r>
              <a:rPr lang="en-US" sz="1600" dirty="0"/>
              <a:t> </a:t>
            </a:r>
            <a:r>
              <a:rPr lang="en-US" sz="1600" dirty="0" err="1"/>
              <a:t>đối</a:t>
            </a:r>
            <a:r>
              <a:rPr lang="en-US" sz="1600" dirty="0"/>
              <a:t> </a:t>
            </a:r>
            <a:r>
              <a:rPr lang="en-US" sz="1600" dirty="0" err="1"/>
              <a:t>với</a:t>
            </a:r>
            <a:r>
              <a:rPr lang="en-US" sz="1600" dirty="0"/>
              <a:t> NLĐ </a:t>
            </a:r>
            <a:r>
              <a:rPr lang="en-US" sz="1600" dirty="0" err="1"/>
              <a:t>có</a:t>
            </a:r>
            <a:r>
              <a:rPr lang="en-US" sz="1600" dirty="0"/>
              <a:t> CCKNNQG, </a:t>
            </a:r>
            <a:endParaRPr lang="en-US" sz="1600" dirty="0" smtClean="0"/>
          </a:p>
          <a:p>
            <a:pPr algn="just"/>
            <a:r>
              <a:rPr lang="en-US" sz="1600" dirty="0" smtClean="0"/>
              <a:t>- </a:t>
            </a:r>
            <a:r>
              <a:rPr lang="en-US" sz="1600" dirty="0" err="1" smtClean="0"/>
              <a:t>Tiền</a:t>
            </a:r>
            <a:r>
              <a:rPr lang="en-US" sz="1600" dirty="0" smtClean="0"/>
              <a:t> </a:t>
            </a:r>
            <a:r>
              <a:rPr lang="en-US" sz="1600" dirty="0" err="1"/>
              <a:t>lương</a:t>
            </a:r>
            <a:r>
              <a:rPr lang="en-US" sz="1600" dirty="0"/>
              <a:t> </a:t>
            </a:r>
            <a:r>
              <a:rPr lang="en-US" sz="1600" dirty="0" err="1"/>
              <a:t>dựa</a:t>
            </a:r>
            <a:r>
              <a:rPr lang="en-US" sz="1600" dirty="0"/>
              <a:t> </a:t>
            </a:r>
            <a:r>
              <a:rPr lang="en-US" sz="1600" dirty="0" err="1"/>
              <a:t>phải</a:t>
            </a:r>
            <a:r>
              <a:rPr lang="en-US" sz="1600" dirty="0"/>
              <a:t> </a:t>
            </a:r>
            <a:r>
              <a:rPr lang="en-US" sz="1600" dirty="0" err="1"/>
              <a:t>dựa</a:t>
            </a:r>
            <a:r>
              <a:rPr lang="en-US" sz="1600" dirty="0"/>
              <a:t> </a:t>
            </a:r>
            <a:r>
              <a:rPr lang="en-US" sz="1600" dirty="0" err="1"/>
              <a:t>trên</a:t>
            </a:r>
            <a:r>
              <a:rPr lang="en-US" sz="1600" dirty="0"/>
              <a:t> </a:t>
            </a:r>
            <a:r>
              <a:rPr lang="en-US" sz="1600" dirty="0" err="1"/>
              <a:t>năng</a:t>
            </a:r>
            <a:r>
              <a:rPr lang="en-US" sz="1600" dirty="0"/>
              <a:t> </a:t>
            </a:r>
            <a:r>
              <a:rPr lang="en-US" sz="1600" dirty="0" err="1"/>
              <a:t>suất</a:t>
            </a:r>
            <a:r>
              <a:rPr lang="en-US" sz="1600" dirty="0"/>
              <a:t> </a:t>
            </a:r>
            <a:r>
              <a:rPr lang="en-US" sz="1600" dirty="0" err="1"/>
              <a:t>lao</a:t>
            </a:r>
            <a:r>
              <a:rPr lang="en-US" sz="1600" dirty="0"/>
              <a:t> </a:t>
            </a:r>
            <a:r>
              <a:rPr lang="en-US" sz="1600" dirty="0" err="1"/>
              <a:t>động</a:t>
            </a:r>
            <a:r>
              <a:rPr lang="en-US" sz="1600" dirty="0"/>
              <a:t> </a:t>
            </a:r>
            <a:r>
              <a:rPr lang="en-US" sz="1600" dirty="0" err="1"/>
              <a:t>chứ</a:t>
            </a:r>
            <a:r>
              <a:rPr lang="en-US" sz="1600" dirty="0"/>
              <a:t> </a:t>
            </a:r>
            <a:r>
              <a:rPr lang="en-US" sz="1600" dirty="0" err="1"/>
              <a:t>không</a:t>
            </a:r>
            <a:r>
              <a:rPr lang="en-US" sz="1600" dirty="0"/>
              <a:t> </a:t>
            </a:r>
            <a:r>
              <a:rPr lang="en-US" sz="1600" dirty="0" err="1"/>
              <a:t>phải</a:t>
            </a:r>
            <a:r>
              <a:rPr lang="en-US" sz="1600" dirty="0"/>
              <a:t> </a:t>
            </a:r>
            <a:r>
              <a:rPr lang="en-US" sz="1600" dirty="0" err="1"/>
              <a:t>dựa</a:t>
            </a:r>
            <a:r>
              <a:rPr lang="en-US" sz="1600" dirty="0"/>
              <a:t> </a:t>
            </a:r>
            <a:r>
              <a:rPr lang="en-US" sz="1600" dirty="0" err="1"/>
              <a:t>trên</a:t>
            </a:r>
            <a:r>
              <a:rPr lang="en-US" sz="1600" dirty="0"/>
              <a:t> </a:t>
            </a:r>
            <a:r>
              <a:rPr lang="en-US" sz="1600" dirty="0" err="1"/>
              <a:t>việc</a:t>
            </a:r>
            <a:r>
              <a:rPr lang="en-US" sz="1600" dirty="0"/>
              <a:t> </a:t>
            </a:r>
            <a:r>
              <a:rPr lang="en-US" sz="1600" dirty="0" err="1"/>
              <a:t>có</a:t>
            </a:r>
            <a:r>
              <a:rPr lang="en-US" sz="1600" dirty="0"/>
              <a:t> </a:t>
            </a:r>
            <a:r>
              <a:rPr lang="en-US" sz="1600" dirty="0" err="1"/>
              <a:t>chứng</a:t>
            </a:r>
            <a:r>
              <a:rPr lang="en-US" sz="1600" dirty="0"/>
              <a:t> </a:t>
            </a:r>
            <a:r>
              <a:rPr lang="en-US" sz="1600" dirty="0" err="1"/>
              <a:t>chỉ</a:t>
            </a:r>
            <a:r>
              <a:rPr lang="en-US" sz="1600" dirty="0"/>
              <a:t>.</a:t>
            </a:r>
          </a:p>
          <a:p>
            <a:pPr algn="just">
              <a:buFontTx/>
              <a:buChar char="-"/>
            </a:pPr>
            <a:r>
              <a:rPr lang="en-US" sz="1600" b="1" dirty="0" err="1" smtClean="0"/>
              <a:t>Chưa</a:t>
            </a:r>
            <a:r>
              <a:rPr lang="en-US" sz="1600" b="1" dirty="0" smtClean="0"/>
              <a:t> </a:t>
            </a:r>
            <a:r>
              <a:rPr lang="en-US" sz="1600" b="1" dirty="0" err="1" smtClean="0"/>
              <a:t>phù</a:t>
            </a:r>
            <a:r>
              <a:rPr lang="en-US" sz="1600" b="1" dirty="0" smtClean="0"/>
              <a:t> </a:t>
            </a:r>
            <a:r>
              <a:rPr lang="en-US" sz="1600" b="1" dirty="0" err="1" smtClean="0"/>
              <a:t>hợp</a:t>
            </a:r>
            <a:r>
              <a:rPr lang="en-US" sz="1600" b="1" dirty="0" smtClean="0"/>
              <a:t> </a:t>
            </a:r>
            <a:r>
              <a:rPr lang="en-US" sz="1600" b="1" dirty="0" err="1" smtClean="0"/>
              <a:t>với</a:t>
            </a:r>
            <a:r>
              <a:rPr lang="en-US" sz="1600" b="1" dirty="0" smtClean="0"/>
              <a:t> </a:t>
            </a:r>
            <a:r>
              <a:rPr lang="en-US" sz="1600" b="1" dirty="0" err="1" smtClean="0"/>
              <a:t>thực</a:t>
            </a:r>
            <a:r>
              <a:rPr lang="en-US" sz="1600" b="1" dirty="0" smtClean="0"/>
              <a:t> </a:t>
            </a:r>
            <a:r>
              <a:rPr lang="en-US" sz="1600" b="1" dirty="0" err="1" smtClean="0"/>
              <a:t>tiễn</a:t>
            </a:r>
            <a:r>
              <a:rPr lang="en-US" sz="1600" dirty="0" smtClean="0"/>
              <a:t>: </a:t>
            </a:r>
            <a:r>
              <a:rPr lang="en-US" sz="1600" dirty="0" err="1" smtClean="0"/>
              <a:t>thực</a:t>
            </a:r>
            <a:r>
              <a:rPr lang="en-US" sz="1600" dirty="0" smtClean="0"/>
              <a:t> </a:t>
            </a:r>
            <a:r>
              <a:rPr lang="en-US" sz="1600" dirty="0" err="1"/>
              <a:t>tiễn</a:t>
            </a:r>
            <a:r>
              <a:rPr lang="en-US" sz="1600" dirty="0"/>
              <a:t> </a:t>
            </a:r>
            <a:r>
              <a:rPr lang="en-US" sz="1600" dirty="0" err="1"/>
              <a:t>trong</a:t>
            </a:r>
            <a:r>
              <a:rPr lang="en-US" sz="1600" dirty="0"/>
              <a:t> DN </a:t>
            </a:r>
            <a:r>
              <a:rPr lang="en-US" sz="1600" dirty="0" err="1"/>
              <a:t>cũng</a:t>
            </a:r>
            <a:r>
              <a:rPr lang="en-US" sz="1600" dirty="0"/>
              <a:t> </a:t>
            </a:r>
            <a:r>
              <a:rPr lang="en-US" sz="1600" dirty="0" err="1"/>
              <a:t>không</a:t>
            </a:r>
            <a:r>
              <a:rPr lang="en-US" sz="1600" dirty="0"/>
              <a:t> </a:t>
            </a:r>
            <a:r>
              <a:rPr lang="en-US" sz="1600" dirty="0" err="1"/>
              <a:t>thể</a:t>
            </a:r>
            <a:r>
              <a:rPr lang="en-US" sz="1600" dirty="0"/>
              <a:t> </a:t>
            </a:r>
            <a:r>
              <a:rPr lang="en-US" sz="1600" dirty="0" err="1"/>
              <a:t>thực</a:t>
            </a:r>
            <a:r>
              <a:rPr lang="en-US" sz="1600" dirty="0"/>
              <a:t> </a:t>
            </a:r>
            <a:r>
              <a:rPr lang="en-US" sz="1600" dirty="0" err="1"/>
              <a:t>hiện</a:t>
            </a:r>
            <a:r>
              <a:rPr lang="en-US" sz="1600" dirty="0"/>
              <a:t> </a:t>
            </a:r>
            <a:r>
              <a:rPr lang="en-US" sz="1600" dirty="0" err="1"/>
              <a:t>được</a:t>
            </a:r>
            <a:r>
              <a:rPr lang="en-US" sz="1600" dirty="0"/>
              <a:t> </a:t>
            </a:r>
            <a:r>
              <a:rPr lang="en-US" sz="1600" dirty="0" err="1"/>
              <a:t>chính</a:t>
            </a:r>
            <a:r>
              <a:rPr lang="en-US" sz="1600" dirty="0"/>
              <a:t> </a:t>
            </a:r>
            <a:r>
              <a:rPr lang="en-US" sz="1600" dirty="0" err="1"/>
              <a:t>sách</a:t>
            </a:r>
            <a:r>
              <a:rPr lang="en-US" sz="1600" dirty="0"/>
              <a:t> </a:t>
            </a:r>
            <a:r>
              <a:rPr lang="en-US" sz="1600" dirty="0" err="1"/>
              <a:t>này</a:t>
            </a:r>
            <a:r>
              <a:rPr lang="en-US" sz="1600" dirty="0"/>
              <a:t> </a:t>
            </a:r>
            <a:r>
              <a:rPr lang="en-US" sz="1600" dirty="0" err="1"/>
              <a:t>bởi</a:t>
            </a:r>
            <a:r>
              <a:rPr lang="en-US" sz="1600" dirty="0"/>
              <a:t> </a:t>
            </a:r>
            <a:r>
              <a:rPr lang="en-US" sz="1600" dirty="0" err="1"/>
              <a:t>các</a:t>
            </a:r>
            <a:r>
              <a:rPr lang="en-US" sz="1600" dirty="0"/>
              <a:t> DN </a:t>
            </a:r>
            <a:r>
              <a:rPr lang="en-US" sz="1600" dirty="0" err="1"/>
              <a:t>đều</a:t>
            </a:r>
            <a:r>
              <a:rPr lang="en-US" sz="1600" dirty="0"/>
              <a:t> </a:t>
            </a:r>
            <a:r>
              <a:rPr lang="en-US" sz="1600" dirty="0" err="1"/>
              <a:t>thực</a:t>
            </a:r>
            <a:r>
              <a:rPr lang="en-US" sz="1600" dirty="0"/>
              <a:t> </a:t>
            </a:r>
            <a:r>
              <a:rPr lang="en-US" sz="1600" dirty="0" err="1"/>
              <a:t>hiện</a:t>
            </a:r>
            <a:r>
              <a:rPr lang="en-US" sz="1600" dirty="0"/>
              <a:t> </a:t>
            </a:r>
            <a:r>
              <a:rPr lang="en-US" sz="1600" dirty="0" err="1"/>
              <a:t>đào</a:t>
            </a:r>
            <a:r>
              <a:rPr lang="en-US" sz="1600" dirty="0"/>
              <a:t> </a:t>
            </a:r>
            <a:r>
              <a:rPr lang="en-US" sz="1600" dirty="0" err="1"/>
              <a:t>tạo</a:t>
            </a:r>
            <a:r>
              <a:rPr lang="en-US" sz="1600" dirty="0"/>
              <a:t> NLĐ </a:t>
            </a:r>
            <a:r>
              <a:rPr lang="en-US" sz="1600" dirty="0" err="1"/>
              <a:t>đến</a:t>
            </a:r>
            <a:r>
              <a:rPr lang="en-US" sz="1600" dirty="0"/>
              <a:t> </a:t>
            </a:r>
            <a:r>
              <a:rPr lang="en-US" sz="1600" dirty="0" err="1"/>
              <a:t>khi</a:t>
            </a:r>
            <a:r>
              <a:rPr lang="en-US" sz="1600" dirty="0"/>
              <a:t> </a:t>
            </a:r>
            <a:r>
              <a:rPr lang="en-US" sz="1600" dirty="0" err="1"/>
              <a:t>đạt</a:t>
            </a:r>
            <a:r>
              <a:rPr lang="en-US" sz="1600" dirty="0"/>
              <a:t> </a:t>
            </a:r>
            <a:r>
              <a:rPr lang="en-US" sz="1600" dirty="0" err="1"/>
              <a:t>được</a:t>
            </a:r>
            <a:r>
              <a:rPr lang="en-US" sz="1600" dirty="0"/>
              <a:t> </a:t>
            </a:r>
            <a:r>
              <a:rPr lang="en-US" sz="1600" dirty="0" err="1"/>
              <a:t>trình</a:t>
            </a:r>
            <a:r>
              <a:rPr lang="en-US" sz="1600" dirty="0"/>
              <a:t> </a:t>
            </a:r>
            <a:r>
              <a:rPr lang="en-US" sz="1600" dirty="0" err="1"/>
              <a:t>độ</a:t>
            </a:r>
            <a:r>
              <a:rPr lang="en-US" sz="1600" dirty="0"/>
              <a:t> </a:t>
            </a:r>
            <a:r>
              <a:rPr lang="en-US" sz="1600" dirty="0" err="1"/>
              <a:t>theo</a:t>
            </a:r>
            <a:r>
              <a:rPr lang="en-US" sz="1600" dirty="0"/>
              <a:t> </a:t>
            </a:r>
            <a:r>
              <a:rPr lang="en-US" sz="1600" dirty="0" err="1"/>
              <a:t>yêu</a:t>
            </a:r>
            <a:r>
              <a:rPr lang="en-US" sz="1600" dirty="0"/>
              <a:t> </a:t>
            </a:r>
            <a:r>
              <a:rPr lang="en-US" sz="1600" dirty="0" err="1"/>
              <a:t>cầu</a:t>
            </a:r>
            <a:r>
              <a:rPr lang="en-US" sz="1600" dirty="0"/>
              <a:t> </a:t>
            </a:r>
            <a:r>
              <a:rPr lang="en-US" sz="1600" dirty="0" err="1"/>
              <a:t>của</a:t>
            </a:r>
            <a:r>
              <a:rPr lang="en-US" sz="1600" dirty="0"/>
              <a:t> DN </a:t>
            </a:r>
            <a:r>
              <a:rPr lang="en-US" sz="1600" dirty="0" err="1"/>
              <a:t>trước</a:t>
            </a:r>
            <a:r>
              <a:rPr lang="en-US" sz="1600" dirty="0"/>
              <a:t> </a:t>
            </a:r>
            <a:r>
              <a:rPr lang="en-US" sz="1600" dirty="0" err="1"/>
              <a:t>khi</a:t>
            </a:r>
            <a:r>
              <a:rPr lang="en-US" sz="1600" dirty="0"/>
              <a:t> </a:t>
            </a:r>
            <a:r>
              <a:rPr lang="en-US" sz="1600" dirty="0" err="1"/>
              <a:t>làm</a:t>
            </a:r>
            <a:r>
              <a:rPr lang="en-US" sz="1600" dirty="0"/>
              <a:t> </a:t>
            </a:r>
            <a:r>
              <a:rPr lang="en-US" sz="1600" dirty="0" err="1"/>
              <a:t>công</a:t>
            </a:r>
            <a:r>
              <a:rPr lang="en-US" sz="1600" dirty="0"/>
              <a:t> </a:t>
            </a:r>
            <a:r>
              <a:rPr lang="en-US" sz="1600" dirty="0" err="1"/>
              <a:t>việc</a:t>
            </a:r>
            <a:r>
              <a:rPr lang="en-US" sz="1600" dirty="0"/>
              <a:t> </a:t>
            </a:r>
            <a:r>
              <a:rPr lang="en-US" sz="1600" dirty="0" err="1"/>
              <a:t>liên</a:t>
            </a:r>
            <a:r>
              <a:rPr lang="en-US" sz="1600" dirty="0"/>
              <a:t> </a:t>
            </a:r>
            <a:r>
              <a:rPr lang="en-US" sz="1600" dirty="0" err="1"/>
              <a:t>quan</a:t>
            </a:r>
            <a:r>
              <a:rPr lang="en-US" sz="1600" dirty="0"/>
              <a:t> </a:t>
            </a:r>
            <a:r>
              <a:rPr lang="en-US" sz="1600" dirty="0" err="1"/>
              <a:t>mà</a:t>
            </a:r>
            <a:r>
              <a:rPr lang="en-US" sz="1600" dirty="0"/>
              <a:t> </a:t>
            </a:r>
            <a:r>
              <a:rPr lang="en-US" sz="1600" dirty="0" err="1"/>
              <a:t>không</a:t>
            </a:r>
            <a:r>
              <a:rPr lang="en-US" sz="1600" dirty="0"/>
              <a:t> </a:t>
            </a:r>
            <a:r>
              <a:rPr lang="en-US" sz="1600" dirty="0" err="1"/>
              <a:t>cần</a:t>
            </a:r>
            <a:r>
              <a:rPr lang="en-US" sz="1600" dirty="0"/>
              <a:t> </a:t>
            </a:r>
            <a:r>
              <a:rPr lang="en-US" sz="1600" dirty="0" err="1"/>
              <a:t>phải</a:t>
            </a:r>
            <a:r>
              <a:rPr lang="en-US" sz="1600" dirty="0"/>
              <a:t> </a:t>
            </a:r>
            <a:r>
              <a:rPr lang="en-US" sz="1600" dirty="0" err="1"/>
              <a:t>có</a:t>
            </a:r>
            <a:r>
              <a:rPr lang="en-US" sz="1600" dirty="0"/>
              <a:t> CCKNNQG </a:t>
            </a:r>
            <a:r>
              <a:rPr lang="en-US" sz="1600" dirty="0" err="1"/>
              <a:t>mới</a:t>
            </a:r>
            <a:r>
              <a:rPr lang="en-US" sz="1600" dirty="0"/>
              <a:t> </a:t>
            </a:r>
            <a:r>
              <a:rPr lang="en-US" sz="1600" dirty="0" err="1"/>
              <a:t>làm</a:t>
            </a:r>
            <a:r>
              <a:rPr lang="en-US" sz="1600" dirty="0"/>
              <a:t> </a:t>
            </a:r>
            <a:r>
              <a:rPr lang="en-US" sz="1600" dirty="0" err="1"/>
              <a:t>được</a:t>
            </a:r>
            <a:r>
              <a:rPr lang="en-US" sz="1600" dirty="0"/>
              <a:t> </a:t>
            </a:r>
            <a:r>
              <a:rPr lang="en-US" sz="1600" dirty="0" err="1"/>
              <a:t>việc</a:t>
            </a:r>
            <a:r>
              <a:rPr lang="en-US" sz="1600" dirty="0" smtClean="0"/>
              <a:t>.</a:t>
            </a:r>
          </a:p>
          <a:p>
            <a:pPr algn="just">
              <a:buFontTx/>
              <a:buChar char="-"/>
            </a:pPr>
            <a:r>
              <a:rPr lang="en-US" sz="1600" b="1" dirty="0" err="1" smtClean="0"/>
              <a:t>Các</a:t>
            </a:r>
            <a:r>
              <a:rPr lang="en-US" sz="1600" b="1" dirty="0" smtClean="0"/>
              <a:t> QG </a:t>
            </a:r>
            <a:r>
              <a:rPr lang="en-US" sz="1600" b="1" dirty="0" err="1" smtClean="0"/>
              <a:t>trên</a:t>
            </a:r>
            <a:r>
              <a:rPr lang="en-US" sz="1600" b="1" dirty="0" smtClean="0"/>
              <a:t> </a:t>
            </a:r>
            <a:r>
              <a:rPr lang="en-US" sz="1600" b="1" dirty="0" err="1" smtClean="0"/>
              <a:t>thế</a:t>
            </a:r>
            <a:r>
              <a:rPr lang="en-US" sz="1600" b="1" dirty="0" smtClean="0"/>
              <a:t> </a:t>
            </a:r>
            <a:r>
              <a:rPr lang="en-US" sz="1600" b="1" dirty="0" err="1" smtClean="0"/>
              <a:t>giới</a:t>
            </a:r>
            <a:r>
              <a:rPr lang="en-US" sz="1600" b="1" dirty="0" smtClean="0"/>
              <a:t> </a:t>
            </a:r>
            <a:r>
              <a:rPr lang="en-US" sz="1600" b="1" dirty="0" err="1" smtClean="0"/>
              <a:t>cũng</a:t>
            </a:r>
            <a:r>
              <a:rPr lang="en-US" sz="1600" b="1" dirty="0" smtClean="0"/>
              <a:t> </a:t>
            </a:r>
            <a:r>
              <a:rPr lang="en-US" sz="1600" b="1" dirty="0" err="1" smtClean="0"/>
              <a:t>không</a:t>
            </a:r>
            <a:r>
              <a:rPr lang="en-US" sz="1600" b="1" dirty="0" smtClean="0"/>
              <a:t> </a:t>
            </a:r>
            <a:r>
              <a:rPr lang="en-US" sz="1600" b="1" dirty="0" err="1" smtClean="0"/>
              <a:t>có</a:t>
            </a:r>
            <a:r>
              <a:rPr lang="en-US" sz="1600" b="1" dirty="0" smtClean="0"/>
              <a:t> QĐ </a:t>
            </a:r>
            <a:r>
              <a:rPr lang="en-US" sz="1600" b="1" dirty="0" err="1" smtClean="0"/>
              <a:t>này</a:t>
            </a:r>
            <a:endParaRPr lang="en-US" sz="1600" b="1" dirty="0" smtClean="0"/>
          </a:p>
          <a:p>
            <a:pPr algn="just">
              <a:buFontTx/>
              <a:buChar char="-"/>
            </a:pPr>
            <a:endParaRPr lang="en-US" sz="1600" dirty="0" smtClean="0"/>
          </a:p>
          <a:p>
            <a:pPr marL="285750" indent="-285750" algn="just">
              <a:buFontTx/>
              <a:buChar char="-"/>
            </a:pPr>
            <a:endParaRPr lang="en-US" sz="1600" dirty="0" smtClean="0"/>
          </a:p>
        </p:txBody>
      </p:sp>
      <p:sp>
        <p:nvSpPr>
          <p:cNvPr id="28" name="Down Arrow 27"/>
          <p:cNvSpPr/>
          <p:nvPr/>
        </p:nvSpPr>
        <p:spPr>
          <a:xfrm>
            <a:off x="4187901" y="5522745"/>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 name="TextBox 28"/>
          <p:cNvSpPr txBox="1"/>
          <p:nvPr/>
        </p:nvSpPr>
        <p:spPr>
          <a:xfrm>
            <a:off x="3986183" y="5715000"/>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27" name="Rectangle 26"/>
          <p:cNvSpPr/>
          <p:nvPr/>
        </p:nvSpPr>
        <p:spPr>
          <a:xfrm>
            <a:off x="3558734" y="5995204"/>
            <a:ext cx="2027030" cy="369332"/>
          </a:xfrm>
          <a:prstGeom prst="rect">
            <a:avLst/>
          </a:prstGeom>
        </p:spPr>
        <p:txBody>
          <a:bodyPr wrap="none">
            <a:spAutoFit/>
          </a:bodyPr>
          <a:lstStyle/>
          <a:p>
            <a:r>
              <a:rPr lang="en-US" b="1" dirty="0" err="1">
                <a:solidFill>
                  <a:srgbClr val="0000FF"/>
                </a:solidFill>
              </a:rPr>
              <a:t>Bỏ</a:t>
            </a:r>
            <a:r>
              <a:rPr lang="en-US" b="1" dirty="0">
                <a:solidFill>
                  <a:srgbClr val="0000FF"/>
                </a:solidFill>
              </a:rPr>
              <a:t> </a:t>
            </a:r>
            <a:r>
              <a:rPr lang="en-US" b="1" dirty="0" err="1">
                <a:solidFill>
                  <a:srgbClr val="0000FF"/>
                </a:solidFill>
              </a:rPr>
              <a:t>quy</a:t>
            </a:r>
            <a:r>
              <a:rPr lang="en-US" b="1" dirty="0">
                <a:solidFill>
                  <a:srgbClr val="0000FF"/>
                </a:solidFill>
              </a:rPr>
              <a:t> </a:t>
            </a:r>
            <a:r>
              <a:rPr lang="en-US" b="1" dirty="0" err="1">
                <a:solidFill>
                  <a:srgbClr val="0000FF"/>
                </a:solidFill>
              </a:rPr>
              <a:t>định</a:t>
            </a:r>
            <a:r>
              <a:rPr lang="en-US" b="1" dirty="0">
                <a:solidFill>
                  <a:srgbClr val="0000FF"/>
                </a:solidFill>
              </a:rPr>
              <a:t> </a:t>
            </a:r>
            <a:r>
              <a:rPr lang="en-US" b="1" dirty="0" err="1">
                <a:solidFill>
                  <a:srgbClr val="0000FF"/>
                </a:solidFill>
              </a:rPr>
              <a:t>này</a:t>
            </a:r>
            <a:r>
              <a:rPr lang="en-US" b="1" dirty="0">
                <a:solidFill>
                  <a:srgbClr val="0000FF"/>
                </a:solidFill>
              </a:rPr>
              <a:t>.</a:t>
            </a:r>
          </a:p>
        </p:txBody>
      </p:sp>
      <p:sp>
        <p:nvSpPr>
          <p:cNvPr id="17" name="Rectangle 2"/>
          <p:cNvSpPr txBox="1">
            <a:spLocks noChangeArrowheads="1"/>
          </p:cNvSpPr>
          <p:nvPr/>
        </p:nvSpPr>
        <p:spPr bwMode="black">
          <a:xfrm>
            <a:off x="609599" y="-33845"/>
            <a:ext cx="74676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rgbClr val="000066"/>
                </a:solidFill>
                <a:latin typeface="+mj-lt"/>
                <a:ea typeface="+mj-ea"/>
                <a:cs typeface="+mj-cs"/>
              </a:defRPr>
            </a:lvl1pPr>
            <a:lvl2pPr algn="ctr" rtl="0" eaLnBrk="1" fontAlgn="base" hangingPunct="1">
              <a:spcBef>
                <a:spcPct val="0"/>
              </a:spcBef>
              <a:spcAft>
                <a:spcPct val="0"/>
              </a:spcAft>
              <a:defRPr sz="3200" b="1">
                <a:solidFill>
                  <a:srgbClr val="000066"/>
                </a:solidFill>
                <a:latin typeface="Verdana" panose="020B0604030504040204" pitchFamily="34" charset="0"/>
              </a:defRPr>
            </a:lvl2pPr>
            <a:lvl3pPr algn="ctr" rtl="0" eaLnBrk="1" fontAlgn="base" hangingPunct="1">
              <a:spcBef>
                <a:spcPct val="0"/>
              </a:spcBef>
              <a:spcAft>
                <a:spcPct val="0"/>
              </a:spcAft>
              <a:defRPr sz="3200" b="1">
                <a:solidFill>
                  <a:srgbClr val="000066"/>
                </a:solidFill>
                <a:latin typeface="Verdana" panose="020B0604030504040204" pitchFamily="34" charset="0"/>
              </a:defRPr>
            </a:lvl3pPr>
            <a:lvl4pPr algn="ctr" rtl="0" eaLnBrk="1" fontAlgn="base" hangingPunct="1">
              <a:spcBef>
                <a:spcPct val="0"/>
              </a:spcBef>
              <a:spcAft>
                <a:spcPct val="0"/>
              </a:spcAft>
              <a:defRPr sz="3200" b="1">
                <a:solidFill>
                  <a:srgbClr val="000066"/>
                </a:solidFill>
                <a:latin typeface="Verdana" panose="020B0604030504040204" pitchFamily="34" charset="0"/>
              </a:defRPr>
            </a:lvl4pPr>
            <a:lvl5pPr algn="ctr" rtl="0" eaLnBrk="1" fontAlgn="base" hangingPunct="1">
              <a:spcBef>
                <a:spcPct val="0"/>
              </a:spcBef>
              <a:spcAft>
                <a:spcPct val="0"/>
              </a:spcAft>
              <a:defRPr sz="3200" b="1">
                <a:solidFill>
                  <a:srgbClr val="000066"/>
                </a:solidFill>
                <a:latin typeface="Verdana" panose="020B0604030504040204" pitchFamily="34" charset="0"/>
              </a:defRPr>
            </a:lvl5pPr>
            <a:lvl6pPr marL="457200" algn="ctr" rtl="0" eaLnBrk="1" fontAlgn="base" hangingPunct="1">
              <a:spcBef>
                <a:spcPct val="0"/>
              </a:spcBef>
              <a:spcAft>
                <a:spcPct val="0"/>
              </a:spcAft>
              <a:defRPr sz="3200" b="1">
                <a:solidFill>
                  <a:srgbClr val="000066"/>
                </a:solidFill>
                <a:latin typeface="Verdana" panose="020B0604030504040204" pitchFamily="34" charset="0"/>
              </a:defRPr>
            </a:lvl6pPr>
            <a:lvl7pPr marL="914400" algn="ctr" rtl="0" eaLnBrk="1" fontAlgn="base" hangingPunct="1">
              <a:spcBef>
                <a:spcPct val="0"/>
              </a:spcBef>
              <a:spcAft>
                <a:spcPct val="0"/>
              </a:spcAft>
              <a:defRPr sz="3200" b="1">
                <a:solidFill>
                  <a:srgbClr val="000066"/>
                </a:solidFill>
                <a:latin typeface="Verdana" panose="020B0604030504040204" pitchFamily="34" charset="0"/>
              </a:defRPr>
            </a:lvl7pPr>
            <a:lvl8pPr marL="1371600" algn="ctr" rtl="0" eaLnBrk="1" fontAlgn="base" hangingPunct="1">
              <a:spcBef>
                <a:spcPct val="0"/>
              </a:spcBef>
              <a:spcAft>
                <a:spcPct val="0"/>
              </a:spcAft>
              <a:defRPr sz="3200" b="1">
                <a:solidFill>
                  <a:srgbClr val="000066"/>
                </a:solidFill>
                <a:latin typeface="Verdana" panose="020B0604030504040204" pitchFamily="34" charset="0"/>
              </a:defRPr>
            </a:lvl8pPr>
            <a:lvl9pPr marL="1828800" algn="ctr" rtl="0" eaLnBrk="1" fontAlgn="base" hangingPunct="1">
              <a:spcBef>
                <a:spcPct val="0"/>
              </a:spcBef>
              <a:spcAft>
                <a:spcPct val="0"/>
              </a:spcAft>
              <a:defRPr sz="3200" b="1">
                <a:solidFill>
                  <a:srgbClr val="000066"/>
                </a:solidFill>
                <a:latin typeface="Verdana" panose="020B0604030504040204" pitchFamily="34" charset="0"/>
              </a:defRPr>
            </a:lvl9p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917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58918"/>
            <a:ext cx="8839200" cy="1015663"/>
          </a:xfrm>
          <a:prstGeom prst="rect">
            <a:avLst/>
          </a:prstGeom>
          <a:solidFill>
            <a:srgbClr val="FFFFCC"/>
          </a:solidFill>
        </p:spPr>
        <p:txBody>
          <a:bodyPr wrap="square" rtlCol="0">
            <a:spAutoFit/>
          </a:bodyPr>
          <a:lstStyle/>
          <a:p>
            <a:pPr algn="just"/>
            <a:r>
              <a:rPr lang="en-US" sz="2000" dirty="0">
                <a:solidFill>
                  <a:srgbClr val="FF0000"/>
                </a:solidFill>
                <a:cs typeface="Arial" panose="020B0604020202020204" pitchFamily="34" charset="0"/>
              </a:rPr>
              <a:t>3</a:t>
            </a:r>
            <a:r>
              <a:rPr lang="en-US" sz="2000" dirty="0" smtClean="0">
                <a:solidFill>
                  <a:srgbClr val="FF0000"/>
                </a:solidFill>
                <a:cs typeface="Arial" panose="020B0604020202020204" pitchFamily="34" charset="0"/>
              </a:rPr>
              <a:t>. </a:t>
            </a:r>
            <a:r>
              <a:rPr lang="vi-VN" sz="2000" dirty="0">
                <a:solidFill>
                  <a:srgbClr val="FF0000"/>
                </a:solidFill>
                <a:cs typeface="Arial" panose="020B0604020202020204" pitchFamily="34" charset="0"/>
              </a:rPr>
              <a:t>Bổ sung trách nhiệm “đăng ký lao động” cho NLĐ và NSDLĐ và yêu cầu DN phải thực hiện đăng ký lao động mỗi lần điều chỉnh thông tin về việc làm của NLĐ</a:t>
            </a:r>
          </a:p>
        </p:txBody>
      </p:sp>
      <p:sp>
        <p:nvSpPr>
          <p:cNvPr id="8" name="Rectangle 7"/>
          <p:cNvSpPr/>
          <p:nvPr/>
        </p:nvSpPr>
        <p:spPr>
          <a:xfrm>
            <a:off x="1" y="1868810"/>
            <a:ext cx="2590800" cy="584775"/>
          </a:xfrm>
          <a:prstGeom prst="rect">
            <a:avLst/>
          </a:prstGeom>
        </p:spPr>
        <p:txBody>
          <a:bodyPr wrap="square">
            <a:spAutoFit/>
          </a:bodyPr>
          <a:lstStyle/>
          <a:p>
            <a:r>
              <a:rPr lang="en-US" sz="1600" dirty="0" smtClean="0"/>
              <a:t>- </a:t>
            </a:r>
            <a:r>
              <a:rPr lang="en-US" sz="1600" dirty="0" err="1" smtClean="0"/>
              <a:t>Bổ</a:t>
            </a:r>
            <a:r>
              <a:rPr lang="en-US" sz="1600" dirty="0" smtClean="0"/>
              <a:t> sung K</a:t>
            </a:r>
            <a:r>
              <a:rPr lang="vi-VN" sz="1600" dirty="0" smtClean="0"/>
              <a:t>hái </a:t>
            </a:r>
            <a:r>
              <a:rPr lang="vi-VN" sz="1600" dirty="0"/>
              <a:t>niệm "đăng ký</a:t>
            </a:r>
            <a:r>
              <a:rPr lang="vi-VN" sz="1600" dirty="0" smtClean="0"/>
              <a:t>"</a:t>
            </a:r>
            <a:endParaRPr lang="en-US" sz="1600" dirty="0"/>
          </a:p>
        </p:txBody>
      </p:sp>
      <p:sp>
        <p:nvSpPr>
          <p:cNvPr id="10" name="TextBox 9"/>
          <p:cNvSpPr txBox="1"/>
          <p:nvPr/>
        </p:nvSpPr>
        <p:spPr>
          <a:xfrm>
            <a:off x="4343400" y="1524000"/>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12" name="Rectangle 11"/>
          <p:cNvSpPr/>
          <p:nvPr/>
        </p:nvSpPr>
        <p:spPr>
          <a:xfrm>
            <a:off x="10886" y="6197025"/>
            <a:ext cx="8835570" cy="646331"/>
          </a:xfrm>
          <a:prstGeom prst="rect">
            <a:avLst/>
          </a:prstGeom>
          <a:solidFill>
            <a:schemeClr val="bg1"/>
          </a:solidFill>
          <a:ln>
            <a:noFill/>
          </a:ln>
        </p:spPr>
        <p:txBody>
          <a:bodyPr wrap="square">
            <a:spAutoFit/>
          </a:bodyPr>
          <a:lstStyle/>
          <a:p>
            <a:pPr algn="ctr"/>
            <a:r>
              <a:rPr lang="vi-VN" b="1" dirty="0" smtClean="0">
                <a:solidFill>
                  <a:srgbClr val="0000FF"/>
                </a:solidFill>
              </a:rPr>
              <a:t>Bỏ </a:t>
            </a:r>
            <a:r>
              <a:rPr lang="vi-VN" b="1" dirty="0">
                <a:solidFill>
                  <a:srgbClr val="0000FF"/>
                </a:solidFill>
              </a:rPr>
              <a:t>khái niệm "đăng ký" và nếu có thì sửa đổi thành chế độ báo cáo của </a:t>
            </a:r>
            <a:r>
              <a:rPr lang="vi-VN" b="1" dirty="0" smtClean="0">
                <a:solidFill>
                  <a:srgbClr val="0000FF"/>
                </a:solidFill>
              </a:rPr>
              <a:t>DN</a:t>
            </a:r>
            <a:r>
              <a:rPr lang="en-US" b="1" dirty="0" smtClean="0">
                <a:solidFill>
                  <a:srgbClr val="0000FF"/>
                </a:solidFill>
              </a:rPr>
              <a:t>/ </a:t>
            </a:r>
            <a:r>
              <a:rPr lang="en-US" b="1" dirty="0" err="1" smtClean="0">
                <a:solidFill>
                  <a:srgbClr val="0000FF"/>
                </a:solidFill>
              </a:rPr>
              <a:t>đăng</a:t>
            </a:r>
            <a:r>
              <a:rPr lang="en-US" b="1" dirty="0" smtClean="0">
                <a:solidFill>
                  <a:srgbClr val="0000FF"/>
                </a:solidFill>
              </a:rPr>
              <a:t> </a:t>
            </a:r>
            <a:r>
              <a:rPr lang="en-US" b="1" dirty="0" err="1" smtClean="0">
                <a:solidFill>
                  <a:srgbClr val="0000FF"/>
                </a:solidFill>
              </a:rPr>
              <a:t>ký</a:t>
            </a:r>
            <a:r>
              <a:rPr lang="en-US" b="1" dirty="0" smtClean="0">
                <a:solidFill>
                  <a:srgbClr val="0000FF"/>
                </a:solidFill>
              </a:rPr>
              <a:t> BHXH</a:t>
            </a:r>
            <a:r>
              <a:rPr lang="vi-VN" b="1" dirty="0" smtClean="0">
                <a:solidFill>
                  <a:srgbClr val="0000FF"/>
                </a:solidFill>
              </a:rPr>
              <a:t> </a:t>
            </a:r>
            <a:r>
              <a:rPr lang="vi-VN" b="1" dirty="0">
                <a:solidFill>
                  <a:srgbClr val="0000FF"/>
                </a:solidFill>
              </a:rPr>
              <a:t>và thực hiện theo các quy định hiện hành.</a:t>
            </a:r>
            <a:endParaRPr lang="en-US" b="1" dirty="0">
              <a:solidFill>
                <a:srgbClr val="0000FF"/>
              </a:solidFill>
            </a:endParaRPr>
          </a:p>
        </p:txBody>
      </p:sp>
      <p:cxnSp>
        <p:nvCxnSpPr>
          <p:cNvPr id="13" name="Straight Arrow Connector 12"/>
          <p:cNvCxnSpPr/>
          <p:nvPr/>
        </p:nvCxnSpPr>
        <p:spPr>
          <a:xfrm>
            <a:off x="2590800" y="2080934"/>
            <a:ext cx="31663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907435" y="1794160"/>
            <a:ext cx="5939021" cy="1569660"/>
          </a:xfrm>
          <a:prstGeom prst="rect">
            <a:avLst/>
          </a:prstGeom>
        </p:spPr>
        <p:txBody>
          <a:bodyPr wrap="square">
            <a:spAutoFit/>
          </a:bodyPr>
          <a:lstStyle/>
          <a:p>
            <a:pPr algn="just"/>
            <a:r>
              <a:rPr lang="en-US" sz="1600" dirty="0" smtClean="0"/>
              <a:t>C</a:t>
            </a:r>
            <a:r>
              <a:rPr lang="vi-VN" sz="1600" dirty="0" smtClean="0"/>
              <a:t>hưa phù hợp bởi đăng ký là" đứng ra khai báo với cơ quan quản lí để chính thức được công nhận cho hưởng quyền lợi hay làm nghĩa vụ nào đó" như đăng kí kinh doanh, đăng kí hộ khẩu, đăng kí kết hôn, đăng kí nghĩa vụ quân sự...</a:t>
            </a:r>
            <a:endParaRPr lang="en-US" sz="1600" dirty="0" smtClean="0"/>
          </a:p>
          <a:p>
            <a:pPr algn="just"/>
            <a:r>
              <a:rPr lang="en-US" sz="1600" dirty="0" smtClean="0">
                <a:sym typeface="Wingdings" panose="05000000000000000000" pitchFamily="2" charset="2"/>
              </a:rPr>
              <a:t> </a:t>
            </a:r>
            <a:r>
              <a:rPr lang="vi-VN" sz="1600" dirty="0" smtClean="0"/>
              <a:t> Do vậy khái niệm này chưa phù hợp bao gồm cả trường hợp DN đã tuyển hay chưa tuyển NLĐ. </a:t>
            </a:r>
          </a:p>
        </p:txBody>
      </p:sp>
      <p:sp>
        <p:nvSpPr>
          <p:cNvPr id="15" name="Rectangle 14"/>
          <p:cNvSpPr/>
          <p:nvPr/>
        </p:nvSpPr>
        <p:spPr>
          <a:xfrm>
            <a:off x="0" y="3376334"/>
            <a:ext cx="2590800" cy="1077218"/>
          </a:xfrm>
          <a:prstGeom prst="rect">
            <a:avLst/>
          </a:prstGeom>
        </p:spPr>
        <p:txBody>
          <a:bodyPr wrap="square">
            <a:spAutoFit/>
          </a:bodyPr>
          <a:lstStyle/>
          <a:p>
            <a:r>
              <a:rPr lang="en-US" sz="1600" dirty="0" smtClean="0"/>
              <a:t>- </a:t>
            </a:r>
            <a:r>
              <a:rPr lang="en-US" sz="1600" dirty="0"/>
              <a:t>Y</a:t>
            </a:r>
            <a:r>
              <a:rPr lang="vi-VN" sz="1600" dirty="0" smtClean="0"/>
              <a:t>êu </a:t>
            </a:r>
            <a:r>
              <a:rPr lang="vi-VN" sz="1600" dirty="0"/>
              <a:t>cầu DN phải thực hiện đăng ký lao động mỗi lần điều chỉnh thông tin về việc làm của </a:t>
            </a:r>
            <a:r>
              <a:rPr lang="vi-VN" sz="1600" dirty="0" smtClean="0"/>
              <a:t>NLĐ</a:t>
            </a:r>
            <a:endParaRPr lang="vi-VN" sz="1600" dirty="0"/>
          </a:p>
        </p:txBody>
      </p:sp>
      <p:sp>
        <p:nvSpPr>
          <p:cNvPr id="16" name="Rectangle 15"/>
          <p:cNvSpPr/>
          <p:nvPr/>
        </p:nvSpPr>
        <p:spPr>
          <a:xfrm>
            <a:off x="2907436" y="3416159"/>
            <a:ext cx="5931764" cy="1077218"/>
          </a:xfrm>
          <a:prstGeom prst="rect">
            <a:avLst/>
          </a:prstGeom>
        </p:spPr>
        <p:txBody>
          <a:bodyPr wrap="square">
            <a:spAutoFit/>
          </a:bodyPr>
          <a:lstStyle/>
          <a:p>
            <a:pPr algn="just"/>
            <a:r>
              <a:rPr lang="en-US" sz="1600" dirty="0" smtClean="0"/>
              <a:t>K</a:t>
            </a:r>
            <a:r>
              <a:rPr lang="vi-VN" sz="1600" dirty="0" smtClean="0"/>
              <a:t>hiến </a:t>
            </a:r>
            <a:r>
              <a:rPr lang="vi-VN" sz="1600" dirty="0"/>
              <a:t>DN không thể thực </a:t>
            </a:r>
            <a:r>
              <a:rPr lang="vi-VN" sz="1600" dirty="0" smtClean="0"/>
              <a:t>hiện</a:t>
            </a:r>
            <a:r>
              <a:rPr lang="en-US" sz="1600" dirty="0" smtClean="0"/>
              <a:t> </a:t>
            </a:r>
            <a:r>
              <a:rPr lang="en-US" sz="1600" dirty="0" err="1" smtClean="0"/>
              <a:t>và</a:t>
            </a:r>
            <a:r>
              <a:rPr lang="en-US" sz="1600" dirty="0" smtClean="0"/>
              <a:t> </a:t>
            </a:r>
            <a:r>
              <a:rPr lang="en-US" sz="1600" dirty="0" err="1" smtClean="0"/>
              <a:t>không</a:t>
            </a:r>
            <a:r>
              <a:rPr lang="en-US" sz="1600" dirty="0" smtClean="0"/>
              <a:t> </a:t>
            </a:r>
            <a:r>
              <a:rPr lang="en-US" sz="1600" dirty="0" err="1" smtClean="0"/>
              <a:t>cần</a:t>
            </a:r>
            <a:r>
              <a:rPr lang="en-US" sz="1600" dirty="0" smtClean="0"/>
              <a:t> </a:t>
            </a:r>
            <a:r>
              <a:rPr lang="en-US" sz="1600" dirty="0" err="1" smtClean="0"/>
              <a:t>thiết</a:t>
            </a:r>
            <a:r>
              <a:rPr lang="en-US" sz="1600" dirty="0" smtClean="0"/>
              <a:t> </a:t>
            </a:r>
            <a:r>
              <a:rPr lang="en-US" sz="1600" dirty="0" err="1" smtClean="0"/>
              <a:t>bởi</a:t>
            </a:r>
            <a:r>
              <a:rPr lang="en-US" sz="1600" dirty="0" smtClean="0"/>
              <a:t>:</a:t>
            </a:r>
          </a:p>
          <a:p>
            <a:pPr algn="just"/>
            <a:r>
              <a:rPr lang="en-US" sz="1600" dirty="0" smtClean="0"/>
              <a:t>- </a:t>
            </a:r>
            <a:r>
              <a:rPr lang="vi-VN" sz="1600" dirty="0" smtClean="0"/>
              <a:t>NLĐ </a:t>
            </a:r>
            <a:r>
              <a:rPr lang="vi-VN" sz="1600" dirty="0"/>
              <a:t>ra vào liên tục hằng ngày</a:t>
            </a:r>
            <a:r>
              <a:rPr lang="vi-VN" sz="1600" dirty="0" smtClean="0"/>
              <a:t>.</a:t>
            </a:r>
            <a:endParaRPr lang="en-US" sz="1600" dirty="0" smtClean="0"/>
          </a:p>
          <a:p>
            <a:pPr algn="just"/>
            <a:r>
              <a:rPr lang="en-US" sz="1600" dirty="0" smtClean="0"/>
              <a:t>- DN </a:t>
            </a:r>
            <a:r>
              <a:rPr lang="en-US" sz="1600" dirty="0" err="1" smtClean="0"/>
              <a:t>đang</a:t>
            </a:r>
            <a:r>
              <a:rPr lang="en-US" sz="1600" dirty="0" smtClean="0"/>
              <a:t> </a:t>
            </a:r>
            <a:r>
              <a:rPr lang="en-US" sz="1600" dirty="0" err="1" smtClean="0"/>
              <a:t>thực</a:t>
            </a:r>
            <a:r>
              <a:rPr lang="en-US" sz="1600" dirty="0" smtClean="0"/>
              <a:t> </a:t>
            </a:r>
            <a:r>
              <a:rPr lang="en-US" sz="1600" dirty="0" err="1" smtClean="0"/>
              <a:t>hiện</a:t>
            </a:r>
            <a:r>
              <a:rPr lang="en-US" sz="1600" dirty="0" smtClean="0"/>
              <a:t> </a:t>
            </a:r>
            <a:r>
              <a:rPr lang="en-US" sz="1600" dirty="0" err="1" smtClean="0"/>
              <a:t>chế</a:t>
            </a:r>
            <a:r>
              <a:rPr lang="en-US" sz="1600" dirty="0" smtClean="0"/>
              <a:t> </a:t>
            </a:r>
            <a:r>
              <a:rPr lang="en-US" sz="1600" dirty="0" err="1" smtClean="0"/>
              <a:t>độ</a:t>
            </a:r>
            <a:r>
              <a:rPr lang="en-US" sz="1600" dirty="0" smtClean="0"/>
              <a:t> </a:t>
            </a:r>
            <a:r>
              <a:rPr lang="en-US" sz="1600" dirty="0" err="1" smtClean="0"/>
              <a:t>báo</a:t>
            </a:r>
            <a:r>
              <a:rPr lang="en-US" sz="1600" dirty="0" smtClean="0"/>
              <a:t> </a:t>
            </a:r>
            <a:r>
              <a:rPr lang="en-US" sz="1600" dirty="0" err="1" smtClean="0"/>
              <a:t>cáo</a:t>
            </a:r>
            <a:r>
              <a:rPr lang="en-US" sz="1600" dirty="0" smtClean="0"/>
              <a:t> </a:t>
            </a:r>
            <a:r>
              <a:rPr lang="en-US" sz="1600" dirty="0" err="1" smtClean="0"/>
              <a:t>lao</a:t>
            </a:r>
            <a:r>
              <a:rPr lang="en-US" sz="1600" dirty="0" smtClean="0"/>
              <a:t> </a:t>
            </a:r>
            <a:r>
              <a:rPr lang="en-US" sz="1600" dirty="0" err="1" smtClean="0"/>
              <a:t>động</a:t>
            </a:r>
            <a:r>
              <a:rPr lang="en-US" sz="1600" dirty="0" smtClean="0"/>
              <a:t> </a:t>
            </a:r>
            <a:r>
              <a:rPr lang="en-US" sz="1600" dirty="0" err="1" smtClean="0"/>
              <a:t>định</a:t>
            </a:r>
            <a:r>
              <a:rPr lang="en-US" sz="1600" dirty="0" smtClean="0"/>
              <a:t> </a:t>
            </a:r>
            <a:r>
              <a:rPr lang="en-US" sz="1600" dirty="0" err="1" smtClean="0"/>
              <a:t>kỳ</a:t>
            </a:r>
            <a:r>
              <a:rPr lang="en-US" sz="1600" dirty="0" smtClean="0"/>
              <a:t> </a:t>
            </a:r>
            <a:r>
              <a:rPr lang="en-US" sz="1600" dirty="0" err="1" smtClean="0"/>
              <a:t>theo</a:t>
            </a:r>
            <a:r>
              <a:rPr lang="en-US" sz="1600" dirty="0" smtClean="0"/>
              <a:t> </a:t>
            </a:r>
            <a:r>
              <a:rPr lang="en-US" sz="1600" dirty="0" err="1" smtClean="0"/>
              <a:t>các</a:t>
            </a:r>
            <a:r>
              <a:rPr lang="en-US" sz="1600" dirty="0" smtClean="0"/>
              <a:t> QĐ </a:t>
            </a:r>
            <a:r>
              <a:rPr lang="en-US" sz="1600" dirty="0" err="1" smtClean="0"/>
              <a:t>hiện</a:t>
            </a:r>
            <a:r>
              <a:rPr lang="en-US" sz="1600" dirty="0" smtClean="0"/>
              <a:t> </a:t>
            </a:r>
            <a:r>
              <a:rPr lang="en-US" sz="1600" dirty="0" err="1" smtClean="0"/>
              <a:t>hành</a:t>
            </a:r>
            <a:endParaRPr lang="en-US" sz="1600" dirty="0" smtClean="0"/>
          </a:p>
        </p:txBody>
      </p:sp>
      <p:cxnSp>
        <p:nvCxnSpPr>
          <p:cNvPr id="17" name="Straight Arrow Connector 16"/>
          <p:cNvCxnSpPr/>
          <p:nvPr/>
        </p:nvCxnSpPr>
        <p:spPr>
          <a:xfrm>
            <a:off x="2590800" y="3540490"/>
            <a:ext cx="31663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755026" y="4554322"/>
            <a:ext cx="6095049" cy="1077218"/>
          </a:xfrm>
          <a:prstGeom prst="rect">
            <a:avLst/>
          </a:prstGeom>
        </p:spPr>
        <p:txBody>
          <a:bodyPr wrap="square">
            <a:spAutoFit/>
          </a:bodyPr>
          <a:lstStyle/>
          <a:p>
            <a:pPr algn="just"/>
            <a:r>
              <a:rPr lang="vi-VN" sz="1600" dirty="0"/>
              <a:t>Trên thế giới, không quốc gia nào yêu cầu </a:t>
            </a:r>
            <a:r>
              <a:rPr lang="en-US" sz="1600" dirty="0" smtClean="0"/>
              <a:t>DN</a:t>
            </a:r>
            <a:r>
              <a:rPr lang="vi-VN" sz="1600" dirty="0" smtClean="0"/>
              <a:t> </a:t>
            </a:r>
            <a:r>
              <a:rPr lang="vi-VN" sz="1600" dirty="0"/>
              <a:t>phải đăng ký lao động. Do vậy việc phát sinh thủ tục đăng ký lao động sẽ làm giảm sức cạnh tranh của các DN Việt Nam trên thị trường quốc tế vì phải thực hiện quá nhiều thủ tục.</a:t>
            </a:r>
            <a:endParaRPr lang="en-US" sz="1600" dirty="0"/>
          </a:p>
        </p:txBody>
      </p:sp>
      <p:sp>
        <p:nvSpPr>
          <p:cNvPr id="19" name="Down Arrow 18"/>
          <p:cNvSpPr/>
          <p:nvPr/>
        </p:nvSpPr>
        <p:spPr>
          <a:xfrm>
            <a:off x="4354276" y="5678774"/>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TextBox 19"/>
          <p:cNvSpPr txBox="1"/>
          <p:nvPr/>
        </p:nvSpPr>
        <p:spPr>
          <a:xfrm>
            <a:off x="4175667" y="5894147"/>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21" name="Explosion 1 20"/>
          <p:cNvSpPr/>
          <p:nvPr/>
        </p:nvSpPr>
        <p:spPr>
          <a:xfrm>
            <a:off x="7857262" y="1088520"/>
            <a:ext cx="989194"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rgbClr val="FF0000"/>
                </a:solidFill>
              </a:rPr>
              <a:t>Mới</a:t>
            </a:r>
            <a:endParaRPr lang="en-US" sz="1200" dirty="0">
              <a:solidFill>
                <a:srgbClr val="FF0000"/>
              </a:solidFill>
            </a:endParaRPr>
          </a:p>
        </p:txBody>
      </p:sp>
      <p:sp>
        <p:nvSpPr>
          <p:cNvPr id="22"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2073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11314"/>
            <a:ext cx="8839200" cy="1015663"/>
          </a:xfrm>
          <a:prstGeom prst="rect">
            <a:avLst/>
          </a:prstGeom>
          <a:solidFill>
            <a:srgbClr val="FFFFCC"/>
          </a:solidFill>
        </p:spPr>
        <p:txBody>
          <a:bodyPr wrap="square" rtlCol="0">
            <a:spAutoFit/>
          </a:bodyPr>
          <a:lstStyle/>
          <a:p>
            <a:pPr algn="just"/>
            <a:r>
              <a:rPr lang="en-US" sz="2000" dirty="0">
                <a:solidFill>
                  <a:srgbClr val="FF0000"/>
                </a:solidFill>
                <a:cs typeface="Arial" panose="020B0604020202020204" pitchFamily="34" charset="0"/>
              </a:rPr>
              <a:t>4. </a:t>
            </a:r>
            <a:r>
              <a:rPr lang="vi-VN" sz="2000" dirty="0">
                <a:solidFill>
                  <a:srgbClr val="FF0000"/>
                </a:solidFill>
                <a:cs typeface="Arial" panose="020B0604020202020204" pitchFamily="34" charset="0"/>
              </a:rPr>
              <a:t>Bổ sung thêm đối tượng được nhận hỗ trợ từ quỹ BHTN</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việc</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bổ</a:t>
            </a:r>
            <a:r>
              <a:rPr lang="en-US" sz="2000" dirty="0">
                <a:solidFill>
                  <a:srgbClr val="FF0000"/>
                </a:solidFill>
                <a:cs typeface="Arial" panose="020B0604020202020204" pitchFamily="34" charset="0"/>
              </a:rPr>
              <a:t> sung </a:t>
            </a:r>
            <a:r>
              <a:rPr lang="en-US" sz="2000" dirty="0" err="1">
                <a:solidFill>
                  <a:srgbClr val="FF0000"/>
                </a:solidFill>
                <a:cs typeface="Arial" panose="020B0604020202020204" pitchFamily="34" charset="0"/>
              </a:rPr>
              <a:t>thêm</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quỹ</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hỗ</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trợ</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trong</a:t>
            </a:r>
            <a:r>
              <a:rPr lang="en-US" sz="2000" dirty="0">
                <a:solidFill>
                  <a:srgbClr val="FF0000"/>
                </a:solidFill>
                <a:cs typeface="Arial" panose="020B0604020202020204" pitchFamily="34" charset="0"/>
              </a:rPr>
              <a:t> BHXH </a:t>
            </a:r>
            <a:r>
              <a:rPr lang="en-US" sz="2000" dirty="0" err="1">
                <a:solidFill>
                  <a:srgbClr val="FF0000"/>
                </a:solidFill>
                <a:cs typeface="Arial" panose="020B0604020202020204" pitchFamily="34" charset="0"/>
              </a:rPr>
              <a:t>và</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trích</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kinh</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phí</a:t>
            </a:r>
            <a:r>
              <a:rPr lang="en-US" sz="2000" dirty="0">
                <a:solidFill>
                  <a:srgbClr val="FF0000"/>
                </a:solidFill>
                <a:cs typeface="Arial" panose="020B0604020202020204" pitchFamily="34" charset="0"/>
              </a:rPr>
              <a:t> </a:t>
            </a:r>
            <a:r>
              <a:rPr lang="vi-VN" sz="2000" dirty="0">
                <a:solidFill>
                  <a:srgbClr val="FF0000"/>
                </a:solidFill>
                <a:cs typeface="Arial" panose="020B0604020202020204" pitchFamily="34" charset="0"/>
              </a:rPr>
              <a:t>từ quỹ BHTN cho các hoạt động không thuộc phạm vi hỗ trợ của Quỹ</a:t>
            </a:r>
          </a:p>
        </p:txBody>
      </p:sp>
      <p:sp>
        <p:nvSpPr>
          <p:cNvPr id="7" name="Rectangle 2"/>
          <p:cNvSpPr>
            <a:spLocks noGrp="1" noChangeArrowheads="1"/>
          </p:cNvSpPr>
          <p:nvPr>
            <p:ph type="title"/>
          </p:nvPr>
        </p:nvSpPr>
        <p:spPr>
          <a:xfrm>
            <a:off x="838200" y="0"/>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10" name="Rectangle 9"/>
          <p:cNvSpPr/>
          <p:nvPr/>
        </p:nvSpPr>
        <p:spPr>
          <a:xfrm>
            <a:off x="63471" y="2580382"/>
            <a:ext cx="5176168" cy="738664"/>
          </a:xfrm>
          <a:prstGeom prst="rect">
            <a:avLst/>
          </a:prstGeom>
        </p:spPr>
        <p:txBody>
          <a:bodyPr wrap="square">
            <a:spAutoFit/>
          </a:bodyPr>
          <a:lstStyle/>
          <a:p>
            <a:pPr algn="just"/>
            <a:r>
              <a:rPr lang="en-US" sz="1400" dirty="0" smtClean="0"/>
              <a:t> + </a:t>
            </a:r>
            <a:r>
              <a:rPr lang="en-US" sz="1400" dirty="0" err="1" smtClean="0"/>
              <a:t>Đối</a:t>
            </a:r>
            <a:r>
              <a:rPr lang="en-US" sz="1400" dirty="0" smtClean="0"/>
              <a:t> </a:t>
            </a:r>
            <a:r>
              <a:rPr lang="en-US" sz="1400" dirty="0" err="1"/>
              <a:t>tượng</a:t>
            </a:r>
            <a:r>
              <a:rPr lang="en-US" sz="1400" dirty="0"/>
              <a:t> </a:t>
            </a:r>
            <a:r>
              <a:rPr lang="en-US" sz="1400" dirty="0" err="1"/>
              <a:t>được</a:t>
            </a:r>
            <a:r>
              <a:rPr lang="en-US" sz="1400" dirty="0"/>
              <a:t> </a:t>
            </a:r>
            <a:r>
              <a:rPr lang="en-US" sz="1400" dirty="0" err="1"/>
              <a:t>hưởng</a:t>
            </a:r>
            <a:r>
              <a:rPr lang="en-US" sz="1400" dirty="0"/>
              <a:t> </a:t>
            </a:r>
            <a:r>
              <a:rPr lang="en-US" sz="1400" dirty="0" err="1"/>
              <a:t>hỗ</a:t>
            </a:r>
            <a:r>
              <a:rPr lang="en-US" sz="1400" dirty="0"/>
              <a:t> </a:t>
            </a:r>
            <a:r>
              <a:rPr lang="en-US" sz="1400" dirty="0" err="1"/>
              <a:t>trợ</a:t>
            </a:r>
            <a:r>
              <a:rPr lang="en-US" sz="1400" dirty="0"/>
              <a:t> </a:t>
            </a:r>
            <a:r>
              <a:rPr lang="en-US" sz="1400" dirty="0" err="1"/>
              <a:t>từ</a:t>
            </a:r>
            <a:r>
              <a:rPr lang="en-US" sz="1400" dirty="0"/>
              <a:t> BHTN </a:t>
            </a:r>
            <a:r>
              <a:rPr lang="en-US" sz="1400" dirty="0" smtClean="0"/>
              <a:t>(</a:t>
            </a:r>
            <a:r>
              <a:rPr lang="en-US" sz="1400" dirty="0" err="1" smtClean="0"/>
              <a:t>như</a:t>
            </a:r>
            <a:r>
              <a:rPr lang="en-US" sz="1400" dirty="0" smtClean="0"/>
              <a:t> HS, SV, </a:t>
            </a:r>
            <a:r>
              <a:rPr lang="en-US" sz="1400" dirty="0" err="1"/>
              <a:t>thanh</a:t>
            </a:r>
            <a:r>
              <a:rPr lang="en-US" sz="1400" dirty="0"/>
              <a:t> </a:t>
            </a:r>
            <a:r>
              <a:rPr lang="en-US" sz="1400" dirty="0" err="1"/>
              <a:t>niên</a:t>
            </a:r>
            <a:r>
              <a:rPr lang="en-US" sz="1400" dirty="0"/>
              <a:t> </a:t>
            </a:r>
            <a:r>
              <a:rPr lang="en-US" sz="1400" dirty="0" err="1"/>
              <a:t>hoàn</a:t>
            </a:r>
            <a:r>
              <a:rPr lang="en-US" sz="1400" dirty="0"/>
              <a:t> </a:t>
            </a:r>
            <a:r>
              <a:rPr lang="en-US" sz="1400" dirty="0" err="1"/>
              <a:t>thành</a:t>
            </a:r>
            <a:r>
              <a:rPr lang="en-US" sz="1400" dirty="0"/>
              <a:t> </a:t>
            </a:r>
            <a:r>
              <a:rPr lang="en-US" sz="1400" dirty="0" err="1"/>
              <a:t>nghĩa</a:t>
            </a:r>
            <a:r>
              <a:rPr lang="en-US" sz="1400" dirty="0"/>
              <a:t> </a:t>
            </a:r>
            <a:r>
              <a:rPr lang="en-US" sz="1400" dirty="0" err="1"/>
              <a:t>vụ</a:t>
            </a:r>
            <a:r>
              <a:rPr lang="en-US" sz="1400" dirty="0"/>
              <a:t> </a:t>
            </a:r>
            <a:r>
              <a:rPr lang="en-US" sz="1400" dirty="0" err="1"/>
              <a:t>quân</a:t>
            </a:r>
            <a:r>
              <a:rPr lang="en-US" sz="1400" dirty="0"/>
              <a:t> </a:t>
            </a:r>
            <a:r>
              <a:rPr lang="en-US" sz="1400" dirty="0" err="1" smtClean="0"/>
              <a:t>sự</a:t>
            </a:r>
            <a:r>
              <a:rPr lang="en-US" sz="1400" dirty="0"/>
              <a:t>, NLĐ </a:t>
            </a:r>
            <a:r>
              <a:rPr lang="en-US" sz="1400" dirty="0" err="1"/>
              <a:t>khi</a:t>
            </a:r>
            <a:r>
              <a:rPr lang="en-US" sz="1400" dirty="0"/>
              <a:t> </a:t>
            </a:r>
            <a:r>
              <a:rPr lang="en-US" sz="1400" dirty="0" err="1"/>
              <a:t>làm</a:t>
            </a:r>
            <a:r>
              <a:rPr lang="en-US" sz="1400" dirty="0"/>
              <a:t> </a:t>
            </a:r>
            <a:r>
              <a:rPr lang="en-US" sz="1400" dirty="0" err="1"/>
              <a:t>việc</a:t>
            </a:r>
            <a:r>
              <a:rPr lang="en-US" sz="1400" dirty="0"/>
              <a:t> ở </a:t>
            </a:r>
            <a:r>
              <a:rPr lang="en-US" sz="1400" dirty="0" err="1"/>
              <a:t>nước</a:t>
            </a:r>
            <a:r>
              <a:rPr lang="en-US" sz="1400" dirty="0"/>
              <a:t> </a:t>
            </a:r>
            <a:r>
              <a:rPr lang="en-US" sz="1400" dirty="0" err="1"/>
              <a:t>ngoài</a:t>
            </a:r>
            <a:r>
              <a:rPr lang="en-US" sz="1400" dirty="0"/>
              <a:t>, NSDLĐ </a:t>
            </a:r>
            <a:r>
              <a:rPr lang="en-US" sz="1400" dirty="0" err="1"/>
              <a:t>khi</a:t>
            </a:r>
            <a:r>
              <a:rPr lang="en-US" sz="1400" dirty="0"/>
              <a:t> </a:t>
            </a:r>
            <a:r>
              <a:rPr lang="en-US" sz="1400" dirty="0" err="1"/>
              <a:t>sử</a:t>
            </a:r>
            <a:r>
              <a:rPr lang="en-US" sz="1400" dirty="0"/>
              <a:t> </a:t>
            </a:r>
            <a:r>
              <a:rPr lang="en-US" sz="1400" dirty="0" err="1"/>
              <a:t>dụng</a:t>
            </a:r>
            <a:r>
              <a:rPr lang="en-US" sz="1400" dirty="0"/>
              <a:t> NLĐ </a:t>
            </a:r>
            <a:r>
              <a:rPr lang="en-US" sz="1400" dirty="0" err="1"/>
              <a:t>là</a:t>
            </a:r>
            <a:r>
              <a:rPr lang="en-US" sz="1400" dirty="0"/>
              <a:t> </a:t>
            </a:r>
            <a:r>
              <a:rPr lang="en-US" sz="1400" dirty="0" err="1"/>
              <a:t>người</a:t>
            </a:r>
            <a:r>
              <a:rPr lang="en-US" sz="1400" dirty="0"/>
              <a:t> </a:t>
            </a:r>
            <a:r>
              <a:rPr lang="en-US" sz="1400" dirty="0" err="1"/>
              <a:t>khuyết</a:t>
            </a:r>
            <a:r>
              <a:rPr lang="en-US" sz="1400" dirty="0"/>
              <a:t> </a:t>
            </a:r>
            <a:r>
              <a:rPr lang="en-US" sz="1400" dirty="0" err="1"/>
              <a:t>tật</a:t>
            </a:r>
            <a:r>
              <a:rPr lang="en-US" sz="1400" dirty="0"/>
              <a:t>, ….)</a:t>
            </a:r>
          </a:p>
        </p:txBody>
      </p:sp>
      <p:sp>
        <p:nvSpPr>
          <p:cNvPr id="20" name="Rectangle 19"/>
          <p:cNvSpPr/>
          <p:nvPr/>
        </p:nvSpPr>
        <p:spPr>
          <a:xfrm>
            <a:off x="63471" y="5791200"/>
            <a:ext cx="9142176" cy="954107"/>
          </a:xfrm>
          <a:prstGeom prst="rect">
            <a:avLst/>
          </a:prstGeom>
          <a:solidFill>
            <a:schemeClr val="bg1"/>
          </a:solidFill>
        </p:spPr>
        <p:txBody>
          <a:bodyPr wrap="square">
            <a:spAutoFit/>
          </a:bodyPr>
          <a:lstStyle/>
          <a:p>
            <a:pPr algn="ctr"/>
            <a:r>
              <a:rPr lang="vi-VN" sz="1400" b="1" dirty="0">
                <a:solidFill>
                  <a:srgbClr val="0000FF"/>
                </a:solidFill>
              </a:rPr>
              <a:t>Bỏ các  quy định trên này hoặc quy định rõ về việc lấy kinh phí từ nguồn ngân sách nhà nước cho các đối tượng/ hoạt động nêu trên bởi BHTN cũng  là 1 trong các loại BH trong hệ thống BHXH nên là phải theo nguyên tắc chung của BHXH và được quy định duy nhất, thống nhất trong Luật BHXH. Quy định riêng về quản lý nhà nước và Quỹ sẽ gây chồng chéo, cồng kềnh và kém hiệu quả</a:t>
            </a:r>
            <a:endParaRPr lang="en-US" sz="1400" b="1" dirty="0">
              <a:solidFill>
                <a:srgbClr val="0000FF"/>
              </a:solidFill>
            </a:endParaRPr>
          </a:p>
        </p:txBody>
      </p:sp>
      <p:sp>
        <p:nvSpPr>
          <p:cNvPr id="21" name="Rectangle 20"/>
          <p:cNvSpPr/>
          <p:nvPr/>
        </p:nvSpPr>
        <p:spPr>
          <a:xfrm>
            <a:off x="41700" y="1564989"/>
            <a:ext cx="5176168" cy="738664"/>
          </a:xfrm>
          <a:prstGeom prst="rect">
            <a:avLst/>
          </a:prstGeom>
        </p:spPr>
        <p:txBody>
          <a:bodyPr wrap="square">
            <a:spAutoFit/>
          </a:bodyPr>
          <a:lstStyle/>
          <a:p>
            <a:pPr marL="115888" indent="-115888" algn="just">
              <a:buFontTx/>
              <a:buChar char="-"/>
            </a:pPr>
            <a:r>
              <a:rPr lang="en-US" sz="1400" dirty="0" err="1" smtClean="0"/>
              <a:t>Việc</a:t>
            </a:r>
            <a:r>
              <a:rPr lang="en-US" sz="1400" dirty="0" smtClean="0"/>
              <a:t> </a:t>
            </a:r>
            <a:r>
              <a:rPr lang="en-US" sz="1400" dirty="0" err="1" smtClean="0"/>
              <a:t>bổ</a:t>
            </a:r>
            <a:r>
              <a:rPr lang="en-US" sz="1400" dirty="0" smtClean="0"/>
              <a:t> sung:</a:t>
            </a:r>
          </a:p>
          <a:p>
            <a:pPr algn="just"/>
            <a:r>
              <a:rPr lang="en-US" sz="1400" dirty="0" smtClean="0"/>
              <a:t> + </a:t>
            </a:r>
            <a:r>
              <a:rPr lang="en-US" sz="1400" dirty="0" err="1" smtClean="0"/>
              <a:t>Nhiều</a:t>
            </a:r>
            <a:r>
              <a:rPr lang="en-US" sz="1400" dirty="0" smtClean="0"/>
              <a:t> </a:t>
            </a:r>
            <a:r>
              <a:rPr lang="en-US" sz="1400" dirty="0" err="1" smtClean="0"/>
              <a:t>định</a:t>
            </a:r>
            <a:r>
              <a:rPr lang="en-US" sz="1400" dirty="0" smtClean="0"/>
              <a:t> </a:t>
            </a:r>
            <a:r>
              <a:rPr lang="en-US" sz="1400" dirty="0" err="1" smtClean="0"/>
              <a:t>nghĩa</a:t>
            </a:r>
            <a:r>
              <a:rPr lang="en-US" sz="1400" dirty="0" smtClean="0"/>
              <a:t>: </a:t>
            </a:r>
            <a:r>
              <a:rPr lang="en-US" sz="1400" dirty="0" err="1" smtClean="0"/>
              <a:t>người</a:t>
            </a:r>
            <a:r>
              <a:rPr lang="en-US" sz="1400" dirty="0" smtClean="0"/>
              <a:t> </a:t>
            </a:r>
            <a:r>
              <a:rPr lang="en-US" sz="1400" dirty="0" err="1" smtClean="0"/>
              <a:t>có</a:t>
            </a:r>
            <a:r>
              <a:rPr lang="en-US" sz="1400" dirty="0" smtClean="0"/>
              <a:t> </a:t>
            </a:r>
            <a:r>
              <a:rPr lang="en-US" sz="1400" dirty="0" err="1" smtClean="0"/>
              <a:t>việc</a:t>
            </a:r>
            <a:r>
              <a:rPr lang="en-US" sz="1400" dirty="0" smtClean="0"/>
              <a:t> </a:t>
            </a:r>
            <a:r>
              <a:rPr lang="en-US" sz="1400" dirty="0" err="1" smtClean="0"/>
              <a:t>làm</a:t>
            </a:r>
            <a:r>
              <a:rPr lang="en-US" sz="1400" dirty="0" smtClean="0"/>
              <a:t>, </a:t>
            </a:r>
            <a:r>
              <a:rPr lang="en-US" sz="1400" dirty="0" err="1" smtClean="0"/>
              <a:t>người</a:t>
            </a:r>
            <a:r>
              <a:rPr lang="en-US" sz="1400" dirty="0" smtClean="0"/>
              <a:t> </a:t>
            </a:r>
            <a:r>
              <a:rPr lang="en-US" sz="1400" dirty="0" err="1" smtClean="0"/>
              <a:t>thất</a:t>
            </a:r>
            <a:r>
              <a:rPr lang="en-US" sz="1400" dirty="0" smtClean="0"/>
              <a:t> </a:t>
            </a:r>
            <a:r>
              <a:rPr lang="en-US" sz="1400" dirty="0" err="1" smtClean="0"/>
              <a:t>nghiệp</a:t>
            </a:r>
            <a:r>
              <a:rPr lang="en-US" sz="1400" dirty="0" smtClean="0"/>
              <a:t>… </a:t>
            </a:r>
            <a:r>
              <a:rPr lang="en-US" sz="1400" dirty="0" err="1" smtClean="0"/>
              <a:t>để</a:t>
            </a:r>
            <a:r>
              <a:rPr lang="en-US" sz="1400" dirty="0" smtClean="0"/>
              <a:t> </a:t>
            </a:r>
            <a:r>
              <a:rPr lang="en-US" sz="1400" dirty="0" err="1" smtClean="0"/>
              <a:t>nhà</a:t>
            </a:r>
            <a:r>
              <a:rPr lang="en-US" sz="1400" dirty="0" smtClean="0"/>
              <a:t> </a:t>
            </a:r>
            <a:r>
              <a:rPr lang="en-US" sz="1400" dirty="0" err="1" smtClean="0"/>
              <a:t>nước</a:t>
            </a:r>
            <a:r>
              <a:rPr lang="en-US" sz="1400" dirty="0" smtClean="0"/>
              <a:t> </a:t>
            </a:r>
            <a:r>
              <a:rPr lang="en-US" sz="1400" dirty="0" err="1" smtClean="0"/>
              <a:t>có</a:t>
            </a:r>
            <a:r>
              <a:rPr lang="en-US" sz="1400" dirty="0" smtClean="0"/>
              <a:t> </a:t>
            </a:r>
            <a:r>
              <a:rPr lang="en-US" sz="1400" dirty="0" err="1" smtClean="0"/>
              <a:t>chính</a:t>
            </a:r>
            <a:r>
              <a:rPr lang="en-US" sz="1400" dirty="0" smtClean="0"/>
              <a:t> </a:t>
            </a:r>
            <a:r>
              <a:rPr lang="en-US" sz="1400" dirty="0" err="1" smtClean="0"/>
              <a:t>sách</a:t>
            </a:r>
            <a:r>
              <a:rPr lang="en-US" sz="1400" dirty="0" smtClean="0"/>
              <a:t> </a:t>
            </a:r>
            <a:r>
              <a:rPr lang="en-US" sz="1400" dirty="0" err="1" smtClean="0"/>
              <a:t>liên</a:t>
            </a:r>
            <a:r>
              <a:rPr lang="en-US" sz="1400" dirty="0" smtClean="0"/>
              <a:t> </a:t>
            </a:r>
            <a:r>
              <a:rPr lang="en-US" sz="1400" dirty="0" err="1" smtClean="0"/>
              <a:t>quan</a:t>
            </a:r>
            <a:r>
              <a:rPr lang="en-US" sz="1400" dirty="0" smtClean="0"/>
              <a:t> </a:t>
            </a:r>
            <a:r>
              <a:rPr lang="en-US" sz="1400" dirty="0" err="1" smtClean="0"/>
              <a:t>đếan</a:t>
            </a:r>
            <a:r>
              <a:rPr lang="en-US" sz="1400" dirty="0" smtClean="0"/>
              <a:t> </a:t>
            </a:r>
            <a:r>
              <a:rPr lang="en-US" sz="1400" dirty="0" err="1" smtClean="0"/>
              <a:t>việc</a:t>
            </a:r>
            <a:r>
              <a:rPr lang="en-US" sz="1400" dirty="0" smtClean="0"/>
              <a:t> </a:t>
            </a:r>
            <a:r>
              <a:rPr lang="en-US" sz="1400" dirty="0" err="1" smtClean="0"/>
              <a:t>làm</a:t>
            </a:r>
            <a:endParaRPr lang="en-US" sz="1400" dirty="0"/>
          </a:p>
        </p:txBody>
      </p:sp>
      <p:cxnSp>
        <p:nvCxnSpPr>
          <p:cNvPr id="22" name="Straight Arrow Connector 21"/>
          <p:cNvCxnSpPr/>
          <p:nvPr/>
        </p:nvCxnSpPr>
        <p:spPr>
          <a:xfrm>
            <a:off x="5105399" y="2413966"/>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613559" y="1630740"/>
            <a:ext cx="3378041" cy="1169551"/>
          </a:xfrm>
          <a:prstGeom prst="rect">
            <a:avLst/>
          </a:prstGeom>
        </p:spPr>
        <p:txBody>
          <a:bodyPr wrap="square">
            <a:spAutoFit/>
          </a:bodyPr>
          <a:lstStyle/>
          <a:p>
            <a:pPr algn="just"/>
            <a:r>
              <a:rPr lang="en-US" sz="1400" dirty="0" err="1"/>
              <a:t>Đây</a:t>
            </a:r>
            <a:r>
              <a:rPr lang="en-US" sz="1400" dirty="0"/>
              <a:t> </a:t>
            </a:r>
            <a:r>
              <a:rPr lang="en-US" sz="1400" dirty="0" err="1"/>
              <a:t>là</a:t>
            </a:r>
            <a:r>
              <a:rPr lang="en-US" sz="1400" dirty="0"/>
              <a:t> </a:t>
            </a:r>
            <a:r>
              <a:rPr lang="en-US" sz="1400" dirty="0" err="1"/>
              <a:t>chính</a:t>
            </a:r>
            <a:r>
              <a:rPr lang="en-US" sz="1400" dirty="0"/>
              <a:t> </a:t>
            </a:r>
            <a:r>
              <a:rPr lang="en-US" sz="1400" dirty="0" err="1"/>
              <a:t>sách</a:t>
            </a:r>
            <a:r>
              <a:rPr lang="en-US" sz="1400" dirty="0"/>
              <a:t> </a:t>
            </a:r>
            <a:r>
              <a:rPr lang="en-US" sz="1400" dirty="0" err="1"/>
              <a:t>rất</a:t>
            </a:r>
            <a:r>
              <a:rPr lang="en-US" sz="1400" dirty="0"/>
              <a:t> </a:t>
            </a:r>
            <a:r>
              <a:rPr lang="en-US" sz="1400" dirty="0" err="1"/>
              <a:t>tốt</a:t>
            </a:r>
            <a:r>
              <a:rPr lang="en-US" sz="1400" dirty="0"/>
              <a:t>, </a:t>
            </a:r>
            <a:r>
              <a:rPr lang="en-US" sz="1400" dirty="0" err="1"/>
              <a:t>tuy</a:t>
            </a:r>
            <a:r>
              <a:rPr lang="en-US" sz="1400" dirty="0"/>
              <a:t> </a:t>
            </a:r>
            <a:r>
              <a:rPr lang="en-US" sz="1400" dirty="0" err="1"/>
              <a:t>nhiên</a:t>
            </a:r>
            <a:r>
              <a:rPr lang="en-US" sz="1400" dirty="0"/>
              <a:t> </a:t>
            </a:r>
            <a:r>
              <a:rPr lang="en-US" sz="1400" dirty="0" err="1"/>
              <a:t>cần</a:t>
            </a:r>
            <a:r>
              <a:rPr lang="en-US" sz="1400" dirty="0"/>
              <a:t> </a:t>
            </a:r>
            <a:r>
              <a:rPr lang="en-US" sz="1400" dirty="0" err="1"/>
              <a:t>quy</a:t>
            </a:r>
            <a:r>
              <a:rPr lang="en-US" sz="1400" dirty="0"/>
              <a:t> </a:t>
            </a:r>
            <a:r>
              <a:rPr lang="en-US" sz="1400" dirty="0" err="1"/>
              <a:t>định</a:t>
            </a:r>
            <a:r>
              <a:rPr lang="en-US" sz="1400" dirty="0"/>
              <a:t> </a:t>
            </a:r>
            <a:r>
              <a:rPr lang="en-US" sz="1400" dirty="0" err="1"/>
              <a:t>rõ</a:t>
            </a:r>
            <a:r>
              <a:rPr lang="en-US" sz="1400" dirty="0"/>
              <a:t> </a:t>
            </a:r>
            <a:r>
              <a:rPr lang="en-US" sz="1400" dirty="0" err="1"/>
              <a:t>quỹ</a:t>
            </a:r>
            <a:r>
              <a:rPr lang="en-US" sz="1400" dirty="0"/>
              <a:t> BHTN </a:t>
            </a:r>
            <a:r>
              <a:rPr lang="en-US" sz="1400" dirty="0" err="1"/>
              <a:t>là</a:t>
            </a:r>
            <a:r>
              <a:rPr lang="en-US" sz="1400" dirty="0"/>
              <a:t> </a:t>
            </a:r>
            <a:r>
              <a:rPr lang="en-US" sz="1400" dirty="0" err="1"/>
              <a:t>để</a:t>
            </a:r>
            <a:r>
              <a:rPr lang="en-US" sz="1400" dirty="0"/>
              <a:t> </a:t>
            </a:r>
            <a:r>
              <a:rPr lang="en-US" sz="1400" dirty="0" err="1"/>
              <a:t>hỗ</a:t>
            </a:r>
            <a:r>
              <a:rPr lang="en-US" sz="1400" dirty="0"/>
              <a:t> </a:t>
            </a:r>
            <a:r>
              <a:rPr lang="en-US" sz="1400" dirty="0" err="1"/>
              <a:t>trợ</a:t>
            </a:r>
            <a:r>
              <a:rPr lang="en-US" sz="1400" dirty="0"/>
              <a:t> </a:t>
            </a:r>
            <a:r>
              <a:rPr lang="en-US" sz="1400" dirty="0" err="1"/>
              <a:t>cho</a:t>
            </a:r>
            <a:r>
              <a:rPr lang="en-US" sz="1400" dirty="0"/>
              <a:t> </a:t>
            </a:r>
            <a:r>
              <a:rPr lang="en-US" sz="1400" dirty="0" err="1"/>
              <a:t>đối</a:t>
            </a:r>
            <a:r>
              <a:rPr lang="en-US" sz="1400" dirty="0"/>
              <a:t> </a:t>
            </a:r>
            <a:r>
              <a:rPr lang="en-US" sz="1400" dirty="0" err="1"/>
              <a:t>tượng</a:t>
            </a:r>
            <a:r>
              <a:rPr lang="en-US" sz="1400" dirty="0"/>
              <a:t> </a:t>
            </a:r>
            <a:r>
              <a:rPr lang="en-US" sz="1400" dirty="0" err="1"/>
              <a:t>đóng</a:t>
            </a:r>
            <a:r>
              <a:rPr lang="en-US" sz="1400" dirty="0"/>
              <a:t> </a:t>
            </a:r>
            <a:r>
              <a:rPr lang="en-US" sz="1400" dirty="0" smtClean="0"/>
              <a:t>BHTN, </a:t>
            </a:r>
            <a:r>
              <a:rPr lang="en-US" sz="1400" dirty="0" err="1"/>
              <a:t>còn</a:t>
            </a:r>
            <a:r>
              <a:rPr lang="en-US" sz="1400" dirty="0"/>
              <a:t> </a:t>
            </a:r>
            <a:r>
              <a:rPr lang="en-US" sz="1400" dirty="0" err="1"/>
              <a:t>những</a:t>
            </a:r>
            <a:r>
              <a:rPr lang="en-US" sz="1400" dirty="0"/>
              <a:t> </a:t>
            </a:r>
            <a:r>
              <a:rPr lang="en-US" sz="1400" dirty="0" err="1"/>
              <a:t>đối</a:t>
            </a:r>
            <a:r>
              <a:rPr lang="en-US" sz="1400" dirty="0"/>
              <a:t> </a:t>
            </a:r>
            <a:r>
              <a:rPr lang="en-US" sz="1400" dirty="0" err="1"/>
              <a:t>tượng</a:t>
            </a:r>
            <a:r>
              <a:rPr lang="en-US" sz="1400" dirty="0"/>
              <a:t> </a:t>
            </a:r>
            <a:r>
              <a:rPr lang="en-US" sz="1400" dirty="0" err="1"/>
              <a:t>khác</a:t>
            </a:r>
            <a:r>
              <a:rPr lang="en-US" sz="1400" dirty="0"/>
              <a:t> </a:t>
            </a:r>
            <a:r>
              <a:rPr lang="en-US" sz="1400" dirty="0" err="1"/>
              <a:t>mà</a:t>
            </a:r>
            <a:r>
              <a:rPr lang="en-US" sz="1400" dirty="0"/>
              <a:t> </a:t>
            </a:r>
            <a:r>
              <a:rPr lang="en-US" sz="1400" dirty="0" err="1"/>
              <a:t>nhà</a:t>
            </a:r>
            <a:r>
              <a:rPr lang="en-US" sz="1400" dirty="0"/>
              <a:t> </a:t>
            </a:r>
            <a:r>
              <a:rPr lang="en-US" sz="1400" dirty="0" err="1"/>
              <a:t>nước</a:t>
            </a:r>
            <a:r>
              <a:rPr lang="en-US" sz="1400" dirty="0"/>
              <a:t> </a:t>
            </a:r>
            <a:r>
              <a:rPr lang="en-US" sz="1400" dirty="0" err="1"/>
              <a:t>có</a:t>
            </a:r>
            <a:r>
              <a:rPr lang="en-US" sz="1400" dirty="0"/>
              <a:t> </a:t>
            </a:r>
            <a:r>
              <a:rPr lang="en-US" sz="1400" dirty="0" err="1"/>
              <a:t>chính</a:t>
            </a:r>
            <a:r>
              <a:rPr lang="en-US" sz="1400" dirty="0"/>
              <a:t> </a:t>
            </a:r>
            <a:r>
              <a:rPr lang="en-US" sz="1400" dirty="0" err="1"/>
              <a:t>sách</a:t>
            </a:r>
            <a:r>
              <a:rPr lang="en-US" sz="1400" dirty="0"/>
              <a:t> </a:t>
            </a:r>
            <a:r>
              <a:rPr lang="en-US" sz="1400" dirty="0" err="1"/>
              <a:t>hỗ</a:t>
            </a:r>
            <a:r>
              <a:rPr lang="en-US" sz="1400" dirty="0"/>
              <a:t> </a:t>
            </a:r>
            <a:r>
              <a:rPr lang="en-US" sz="1400" dirty="0" err="1"/>
              <a:t>trợ</a:t>
            </a:r>
            <a:r>
              <a:rPr lang="en-US" sz="1400" dirty="0"/>
              <a:t> </a:t>
            </a:r>
            <a:r>
              <a:rPr lang="en-US" sz="1400" dirty="0" err="1"/>
              <a:t>thì</a:t>
            </a:r>
            <a:r>
              <a:rPr lang="en-US" sz="1400" dirty="0"/>
              <a:t> </a:t>
            </a:r>
            <a:r>
              <a:rPr lang="en-US" sz="1400" dirty="0" err="1"/>
              <a:t>sẽ</a:t>
            </a:r>
            <a:r>
              <a:rPr lang="en-US" sz="1400" dirty="0"/>
              <a:t> </a:t>
            </a:r>
            <a:r>
              <a:rPr lang="en-US" sz="1400" dirty="0" err="1"/>
              <a:t>lấy</a:t>
            </a:r>
            <a:r>
              <a:rPr lang="en-US" sz="1400" dirty="0"/>
              <a:t> </a:t>
            </a:r>
            <a:r>
              <a:rPr lang="en-US" sz="1400" dirty="0" err="1"/>
              <a:t>từ</a:t>
            </a:r>
            <a:r>
              <a:rPr lang="en-US" sz="1400" dirty="0"/>
              <a:t> </a:t>
            </a:r>
            <a:r>
              <a:rPr lang="en-US" sz="1400" dirty="0" err="1"/>
              <a:t>ngân</a:t>
            </a:r>
            <a:r>
              <a:rPr lang="en-US" sz="1400" dirty="0"/>
              <a:t> </a:t>
            </a:r>
            <a:r>
              <a:rPr lang="en-US" sz="1400" dirty="0" err="1"/>
              <a:t>sách</a:t>
            </a:r>
            <a:r>
              <a:rPr lang="en-US" sz="1400" dirty="0"/>
              <a:t> </a:t>
            </a:r>
            <a:r>
              <a:rPr lang="en-US" sz="1400" dirty="0" err="1"/>
              <a:t>nhà</a:t>
            </a:r>
            <a:r>
              <a:rPr lang="en-US" sz="1400" dirty="0"/>
              <a:t> </a:t>
            </a:r>
            <a:r>
              <a:rPr lang="en-US" sz="1400" dirty="0" err="1"/>
              <a:t>nước</a:t>
            </a:r>
            <a:endParaRPr lang="en-US" sz="1400" dirty="0"/>
          </a:p>
        </p:txBody>
      </p:sp>
      <p:sp>
        <p:nvSpPr>
          <p:cNvPr id="24" name="Rectangle 23"/>
          <p:cNvSpPr/>
          <p:nvPr/>
        </p:nvSpPr>
        <p:spPr>
          <a:xfrm>
            <a:off x="74357" y="3276600"/>
            <a:ext cx="5139900" cy="984885"/>
          </a:xfrm>
          <a:prstGeom prst="rect">
            <a:avLst/>
          </a:prstGeom>
        </p:spPr>
        <p:txBody>
          <a:bodyPr wrap="square">
            <a:spAutoFit/>
          </a:bodyPr>
          <a:lstStyle/>
          <a:p>
            <a:pPr algn="just"/>
            <a:r>
              <a:rPr lang="en-US" sz="1600" dirty="0" smtClean="0"/>
              <a:t>- </a:t>
            </a:r>
            <a:r>
              <a:rPr lang="en-US" sz="1400" dirty="0" err="1"/>
              <a:t>Việc</a:t>
            </a:r>
            <a:r>
              <a:rPr lang="en-US" sz="1400" dirty="0"/>
              <a:t> </a:t>
            </a:r>
            <a:r>
              <a:rPr lang="en-US" sz="1400" dirty="0" err="1" smtClean="0"/>
              <a:t>bổ</a:t>
            </a:r>
            <a:r>
              <a:rPr lang="en-US" sz="1400" dirty="0" smtClean="0"/>
              <a:t> sung </a:t>
            </a:r>
            <a:r>
              <a:rPr lang="en-US" sz="1400" dirty="0" err="1" smtClean="0"/>
              <a:t>thêm</a:t>
            </a:r>
            <a:r>
              <a:rPr lang="en-US" sz="1400" dirty="0" smtClean="0"/>
              <a:t> </a:t>
            </a:r>
            <a:r>
              <a:rPr lang="en-US" sz="1400" dirty="0" err="1" smtClean="0"/>
              <a:t>quỹ</a:t>
            </a:r>
            <a:r>
              <a:rPr lang="en-US" sz="1400" dirty="0" smtClean="0"/>
              <a:t> </a:t>
            </a:r>
            <a:r>
              <a:rPr lang="en-US" sz="1400" dirty="0" err="1" smtClean="0"/>
              <a:t>hỗ</a:t>
            </a:r>
            <a:r>
              <a:rPr lang="en-US" sz="1400" dirty="0" smtClean="0"/>
              <a:t> </a:t>
            </a:r>
            <a:r>
              <a:rPr lang="en-US" sz="1400" dirty="0" err="1" smtClean="0"/>
              <a:t>trợ</a:t>
            </a:r>
            <a:r>
              <a:rPr lang="en-US" sz="1400" dirty="0" smtClean="0"/>
              <a:t> </a:t>
            </a:r>
            <a:r>
              <a:rPr lang="en-US" sz="1400" dirty="0" err="1" smtClean="0"/>
              <a:t>cho</a:t>
            </a:r>
            <a:r>
              <a:rPr lang="en-US" sz="1400" dirty="0" smtClean="0"/>
              <a:t> </a:t>
            </a:r>
            <a:r>
              <a:rPr lang="en-US" sz="1400" dirty="0" err="1"/>
              <a:t>các</a:t>
            </a:r>
            <a:r>
              <a:rPr lang="en-US" sz="1400" dirty="0"/>
              <a:t> </a:t>
            </a:r>
            <a:r>
              <a:rPr lang="en-US" sz="1400" dirty="0" err="1"/>
              <a:t>hoạt</a:t>
            </a:r>
            <a:r>
              <a:rPr lang="en-US" sz="1400" dirty="0"/>
              <a:t> </a:t>
            </a:r>
            <a:r>
              <a:rPr lang="en-US" sz="1400" dirty="0" err="1"/>
              <a:t>động</a:t>
            </a:r>
            <a:r>
              <a:rPr lang="en-US" sz="1400" dirty="0"/>
              <a:t> </a:t>
            </a:r>
            <a:r>
              <a:rPr lang="en-US" sz="1400" dirty="0" err="1"/>
              <a:t>hỗ</a:t>
            </a:r>
            <a:r>
              <a:rPr lang="en-US" sz="1400" dirty="0"/>
              <a:t> </a:t>
            </a:r>
            <a:r>
              <a:rPr lang="en-US" sz="1400" dirty="0" err="1"/>
              <a:t>trợ</a:t>
            </a:r>
            <a:r>
              <a:rPr lang="en-US" sz="1400" dirty="0"/>
              <a:t> </a:t>
            </a:r>
            <a:r>
              <a:rPr lang="en-US" sz="1400" dirty="0" err="1"/>
              <a:t>những</a:t>
            </a:r>
            <a:r>
              <a:rPr lang="en-US" sz="1400" dirty="0"/>
              <a:t> </a:t>
            </a:r>
            <a:r>
              <a:rPr lang="en-US" sz="1400" dirty="0" err="1"/>
              <a:t>đối</a:t>
            </a:r>
            <a:r>
              <a:rPr lang="en-US" sz="1400" dirty="0"/>
              <a:t> </a:t>
            </a:r>
            <a:r>
              <a:rPr lang="en-US" sz="1400" dirty="0" err="1"/>
              <a:t>tượng</a:t>
            </a:r>
            <a:r>
              <a:rPr lang="en-US" sz="1400" dirty="0"/>
              <a:t> </a:t>
            </a:r>
            <a:r>
              <a:rPr lang="en-US" sz="1400" dirty="0" err="1"/>
              <a:t>không</a:t>
            </a:r>
            <a:r>
              <a:rPr lang="en-US" sz="1400" dirty="0"/>
              <a:t> </a:t>
            </a:r>
            <a:r>
              <a:rPr lang="en-US" sz="1400" dirty="0" err="1"/>
              <a:t>đóng</a:t>
            </a:r>
            <a:r>
              <a:rPr lang="en-US" sz="1400" dirty="0"/>
              <a:t> </a:t>
            </a:r>
            <a:r>
              <a:rPr lang="en-US" sz="1400" dirty="0" err="1" smtClean="0"/>
              <a:t>vào</a:t>
            </a:r>
            <a:r>
              <a:rPr lang="en-US" sz="1400" dirty="0" smtClean="0"/>
              <a:t> </a:t>
            </a:r>
            <a:r>
              <a:rPr lang="en-US" sz="1400" dirty="0" err="1" smtClean="0"/>
              <a:t>quỹ</a:t>
            </a:r>
            <a:r>
              <a:rPr lang="en-US" sz="1400" dirty="0" smtClean="0"/>
              <a:t> </a:t>
            </a:r>
            <a:r>
              <a:rPr lang="en-US" sz="1400" dirty="0" err="1" smtClean="0"/>
              <a:t>này</a:t>
            </a:r>
            <a:r>
              <a:rPr lang="en-US" sz="1400" dirty="0" smtClean="0"/>
              <a:t> </a:t>
            </a:r>
            <a:r>
              <a:rPr lang="en-US" sz="1400" dirty="0" err="1"/>
              <a:t>tham</a:t>
            </a:r>
            <a:r>
              <a:rPr lang="en-US" sz="1400" dirty="0"/>
              <a:t> </a:t>
            </a:r>
            <a:r>
              <a:rPr lang="en-US" sz="1400" dirty="0" err="1"/>
              <a:t>gia</a:t>
            </a:r>
            <a:r>
              <a:rPr lang="en-US" sz="1400" dirty="0"/>
              <a:t> </a:t>
            </a:r>
            <a:r>
              <a:rPr lang="en-US" sz="1400" dirty="0" err="1"/>
              <a:t>đào</a:t>
            </a:r>
            <a:r>
              <a:rPr lang="en-US" sz="1400" dirty="0"/>
              <a:t> </a:t>
            </a:r>
            <a:r>
              <a:rPr lang="en-US" sz="1400" dirty="0" err="1"/>
              <a:t>tạo</a:t>
            </a:r>
            <a:r>
              <a:rPr lang="en-US" sz="1400" dirty="0"/>
              <a:t>, </a:t>
            </a:r>
            <a:r>
              <a:rPr lang="en-US" sz="1400" dirty="0" err="1"/>
              <a:t>bồi</a:t>
            </a:r>
            <a:r>
              <a:rPr lang="en-US" sz="1400" dirty="0"/>
              <a:t> </a:t>
            </a:r>
            <a:r>
              <a:rPr lang="en-US" sz="1400" dirty="0" err="1"/>
              <a:t>dưỡng</a:t>
            </a:r>
            <a:r>
              <a:rPr lang="en-US" sz="1400" dirty="0"/>
              <a:t> </a:t>
            </a:r>
            <a:r>
              <a:rPr lang="en-US" sz="1400" dirty="0" err="1"/>
              <a:t>nâng</a:t>
            </a:r>
            <a:r>
              <a:rPr lang="en-US" sz="1400" dirty="0"/>
              <a:t> </a:t>
            </a:r>
            <a:r>
              <a:rPr lang="en-US" sz="1400" dirty="0" err="1"/>
              <a:t>cao</a:t>
            </a:r>
            <a:r>
              <a:rPr lang="en-US" sz="1400" dirty="0"/>
              <a:t> </a:t>
            </a:r>
            <a:r>
              <a:rPr lang="en-US" sz="1400" dirty="0" err="1"/>
              <a:t>trình</a:t>
            </a:r>
            <a:r>
              <a:rPr lang="en-US" sz="1400" dirty="0"/>
              <a:t> </a:t>
            </a:r>
            <a:r>
              <a:rPr lang="en-US" sz="1400" dirty="0" err="1"/>
              <a:t>độ</a:t>
            </a:r>
            <a:r>
              <a:rPr lang="en-US" sz="1400" dirty="0"/>
              <a:t> </a:t>
            </a:r>
            <a:r>
              <a:rPr lang="en-US" sz="1400" dirty="0" err="1"/>
              <a:t>tay</a:t>
            </a:r>
            <a:r>
              <a:rPr lang="en-US" sz="1400" dirty="0"/>
              <a:t> </a:t>
            </a:r>
            <a:r>
              <a:rPr lang="en-US" sz="1400" dirty="0" err="1"/>
              <a:t>nghề</a:t>
            </a:r>
            <a:r>
              <a:rPr lang="en-US" sz="1400" dirty="0"/>
              <a:t>, </a:t>
            </a:r>
            <a:r>
              <a:rPr lang="en-US" sz="1400" dirty="0" err="1"/>
              <a:t>hướng</a:t>
            </a:r>
            <a:r>
              <a:rPr lang="en-US" sz="1400" dirty="0"/>
              <a:t> </a:t>
            </a:r>
            <a:r>
              <a:rPr lang="en-US" sz="1400" dirty="0" err="1"/>
              <a:t>nghiệp</a:t>
            </a:r>
            <a:r>
              <a:rPr lang="en-US" sz="1400" dirty="0"/>
              <a:t>, </a:t>
            </a:r>
            <a:r>
              <a:rPr lang="en-US" sz="1400" dirty="0" err="1"/>
              <a:t>tư</a:t>
            </a:r>
            <a:r>
              <a:rPr lang="en-US" sz="1400" dirty="0"/>
              <a:t> </a:t>
            </a:r>
            <a:r>
              <a:rPr lang="en-US" sz="1400" dirty="0" err="1"/>
              <a:t>vấn</a:t>
            </a:r>
            <a:r>
              <a:rPr lang="en-US" sz="1400" dirty="0"/>
              <a:t> </a:t>
            </a:r>
            <a:r>
              <a:rPr lang="en-US" sz="1400" dirty="0" err="1"/>
              <a:t>giới</a:t>
            </a:r>
            <a:r>
              <a:rPr lang="en-US" sz="1400" dirty="0"/>
              <a:t> </a:t>
            </a:r>
            <a:r>
              <a:rPr lang="en-US" sz="1400" dirty="0" err="1"/>
              <a:t>thiệu</a:t>
            </a:r>
            <a:r>
              <a:rPr lang="en-US" sz="1400" dirty="0"/>
              <a:t> </a:t>
            </a:r>
            <a:r>
              <a:rPr lang="en-US" sz="1400" dirty="0" err="1"/>
              <a:t>việc</a:t>
            </a:r>
            <a:r>
              <a:rPr lang="en-US" sz="1400" dirty="0"/>
              <a:t> </a:t>
            </a:r>
            <a:r>
              <a:rPr lang="en-US" sz="1400" dirty="0" err="1"/>
              <a:t>làm</a:t>
            </a:r>
            <a:r>
              <a:rPr lang="en-US" sz="1400" dirty="0"/>
              <a:t>, </a:t>
            </a:r>
            <a:r>
              <a:rPr lang="en-US" sz="1400" dirty="0" err="1"/>
              <a:t>sàn</a:t>
            </a:r>
            <a:r>
              <a:rPr lang="en-US" sz="1400" dirty="0"/>
              <a:t> </a:t>
            </a:r>
            <a:r>
              <a:rPr lang="en-US" sz="1400" dirty="0" err="1"/>
              <a:t>giao</a:t>
            </a:r>
            <a:r>
              <a:rPr lang="en-US" sz="1400" dirty="0"/>
              <a:t> </a:t>
            </a:r>
            <a:r>
              <a:rPr lang="en-US" sz="1400" dirty="0" err="1"/>
              <a:t>dịch</a:t>
            </a:r>
            <a:r>
              <a:rPr lang="en-US" sz="1400" dirty="0"/>
              <a:t> </a:t>
            </a:r>
            <a:r>
              <a:rPr lang="en-US" sz="1400" dirty="0" err="1"/>
              <a:t>điện</a:t>
            </a:r>
            <a:r>
              <a:rPr lang="en-US" sz="1400" dirty="0"/>
              <a:t> </a:t>
            </a:r>
            <a:r>
              <a:rPr lang="en-US" sz="1400" dirty="0" err="1"/>
              <a:t>tử</a:t>
            </a:r>
            <a:r>
              <a:rPr lang="en-US" sz="1400" dirty="0"/>
              <a:t>…, </a:t>
            </a:r>
          </a:p>
        </p:txBody>
      </p:sp>
      <p:sp>
        <p:nvSpPr>
          <p:cNvPr id="25" name="Rectangle 24"/>
          <p:cNvSpPr/>
          <p:nvPr/>
        </p:nvSpPr>
        <p:spPr>
          <a:xfrm>
            <a:off x="5638800" y="3287861"/>
            <a:ext cx="3254858" cy="523220"/>
          </a:xfrm>
          <a:prstGeom prst="rect">
            <a:avLst/>
          </a:prstGeom>
        </p:spPr>
        <p:txBody>
          <a:bodyPr wrap="square">
            <a:spAutoFit/>
          </a:bodyPr>
          <a:lstStyle/>
          <a:p>
            <a:pPr algn="just"/>
            <a:r>
              <a:rPr lang="en-US" sz="1400" dirty="0" err="1"/>
              <a:t>Trái</a:t>
            </a:r>
            <a:r>
              <a:rPr lang="en-US" sz="1400" dirty="0"/>
              <a:t> </a:t>
            </a:r>
            <a:r>
              <a:rPr lang="en-US" sz="1400" dirty="0" err="1"/>
              <a:t>với</a:t>
            </a:r>
            <a:r>
              <a:rPr lang="en-US" sz="1400" dirty="0"/>
              <a:t> </a:t>
            </a:r>
            <a:r>
              <a:rPr lang="en-US" sz="1400" dirty="0" err="1"/>
              <a:t>nguyên</a:t>
            </a:r>
            <a:r>
              <a:rPr lang="en-US" sz="1400" dirty="0"/>
              <a:t> </a:t>
            </a:r>
            <a:r>
              <a:rPr lang="en-US" sz="1400" dirty="0" err="1"/>
              <a:t>tắc</a:t>
            </a:r>
            <a:r>
              <a:rPr lang="en-US" sz="1400" dirty="0"/>
              <a:t> "</a:t>
            </a:r>
            <a:r>
              <a:rPr lang="en-US" sz="1400" dirty="0" err="1"/>
              <a:t>Đóng</a:t>
            </a:r>
            <a:r>
              <a:rPr lang="en-US" sz="1400" dirty="0"/>
              <a:t> - </a:t>
            </a:r>
            <a:r>
              <a:rPr lang="en-US" sz="1400" dirty="0" err="1"/>
              <a:t>hưởng</a:t>
            </a:r>
            <a:r>
              <a:rPr lang="en-US" sz="1400" dirty="0"/>
              <a:t> " </a:t>
            </a:r>
            <a:r>
              <a:rPr lang="en-US" sz="1400" dirty="0" err="1"/>
              <a:t>của</a:t>
            </a:r>
            <a:r>
              <a:rPr lang="en-US" sz="1400" dirty="0"/>
              <a:t> BHXH</a:t>
            </a:r>
          </a:p>
        </p:txBody>
      </p:sp>
      <p:cxnSp>
        <p:nvCxnSpPr>
          <p:cNvPr id="14" name="Straight Arrow Connector 13"/>
          <p:cNvCxnSpPr/>
          <p:nvPr/>
        </p:nvCxnSpPr>
        <p:spPr>
          <a:xfrm>
            <a:off x="5105399" y="3546673"/>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1700" y="4549854"/>
            <a:ext cx="5139900" cy="769441"/>
          </a:xfrm>
          <a:prstGeom prst="rect">
            <a:avLst/>
          </a:prstGeom>
        </p:spPr>
        <p:txBody>
          <a:bodyPr wrap="square">
            <a:spAutoFit/>
          </a:bodyPr>
          <a:lstStyle/>
          <a:p>
            <a:pPr algn="just"/>
            <a:r>
              <a:rPr lang="en-US" sz="1600" dirty="0" smtClean="0"/>
              <a:t>- </a:t>
            </a:r>
            <a:r>
              <a:rPr lang="en-US" sz="1400" dirty="0" err="1"/>
              <a:t>Việc</a:t>
            </a:r>
            <a:r>
              <a:rPr lang="en-US" sz="1400" dirty="0"/>
              <a:t> </a:t>
            </a:r>
            <a:r>
              <a:rPr lang="en-US" sz="1400" dirty="0" err="1"/>
              <a:t>sử</a:t>
            </a:r>
            <a:r>
              <a:rPr lang="en-US" sz="1400" dirty="0"/>
              <a:t> </a:t>
            </a:r>
            <a:r>
              <a:rPr lang="en-US" sz="1400" dirty="0" err="1"/>
              <a:t>dụng</a:t>
            </a:r>
            <a:r>
              <a:rPr lang="en-US" sz="1400" dirty="0"/>
              <a:t> </a:t>
            </a:r>
            <a:r>
              <a:rPr lang="en-US" sz="1400" dirty="0" err="1"/>
              <a:t>quỹ</a:t>
            </a:r>
            <a:r>
              <a:rPr lang="en-US" sz="1400" dirty="0"/>
              <a:t> BHTN  </a:t>
            </a:r>
            <a:r>
              <a:rPr lang="en-US" sz="1400" dirty="0" err="1"/>
              <a:t>cho</a:t>
            </a:r>
            <a:r>
              <a:rPr lang="en-US" sz="1400" dirty="0"/>
              <a:t> Chi </a:t>
            </a:r>
            <a:r>
              <a:rPr lang="en-US" sz="1400" dirty="0" err="1"/>
              <a:t>phí</a:t>
            </a:r>
            <a:r>
              <a:rPr lang="en-US" sz="1400" dirty="0"/>
              <a:t> </a:t>
            </a:r>
            <a:r>
              <a:rPr lang="en-US" sz="1400" dirty="0" err="1"/>
              <a:t>quản</a:t>
            </a:r>
            <a:r>
              <a:rPr lang="en-US" sz="1400" dirty="0"/>
              <a:t> </a:t>
            </a:r>
            <a:r>
              <a:rPr lang="en-US" sz="1400" dirty="0" err="1"/>
              <a:t>lý</a:t>
            </a:r>
            <a:r>
              <a:rPr lang="en-US" sz="1400" dirty="0"/>
              <a:t> BHTN </a:t>
            </a:r>
            <a:r>
              <a:rPr lang="en-US" sz="1400" dirty="0" err="1"/>
              <a:t>như</a:t>
            </a:r>
            <a:r>
              <a:rPr lang="en-US" sz="1400" dirty="0"/>
              <a:t> </a:t>
            </a:r>
            <a:r>
              <a:rPr lang="en-US" sz="1400" dirty="0" err="1"/>
              <a:t>tuyên</a:t>
            </a:r>
            <a:r>
              <a:rPr lang="en-US" sz="1400" dirty="0"/>
              <a:t> </a:t>
            </a:r>
            <a:r>
              <a:rPr lang="en-US" sz="1400" dirty="0" err="1"/>
              <a:t>truyền</a:t>
            </a:r>
            <a:r>
              <a:rPr lang="en-US" sz="1400" dirty="0"/>
              <a:t>, </a:t>
            </a:r>
            <a:r>
              <a:rPr lang="en-US" sz="1400" dirty="0" err="1"/>
              <a:t>phổ</a:t>
            </a:r>
            <a:r>
              <a:rPr lang="en-US" sz="1400" dirty="0"/>
              <a:t> </a:t>
            </a:r>
            <a:r>
              <a:rPr lang="en-US" sz="1400" dirty="0" err="1"/>
              <a:t>biến</a:t>
            </a:r>
            <a:r>
              <a:rPr lang="en-US" sz="1400" dirty="0"/>
              <a:t> </a:t>
            </a:r>
            <a:r>
              <a:rPr lang="en-US" sz="1400" dirty="0" err="1"/>
              <a:t>chính</a:t>
            </a:r>
            <a:r>
              <a:rPr lang="en-US" sz="1400" dirty="0"/>
              <a:t> </a:t>
            </a:r>
            <a:r>
              <a:rPr lang="en-US" sz="1400" dirty="0" err="1"/>
              <a:t>sách</a:t>
            </a:r>
            <a:r>
              <a:rPr lang="en-US" sz="1400" dirty="0"/>
              <a:t>, </a:t>
            </a:r>
            <a:r>
              <a:rPr lang="en-US" sz="1400" dirty="0" err="1"/>
              <a:t>tập</a:t>
            </a:r>
            <a:r>
              <a:rPr lang="en-US" sz="1400" dirty="0"/>
              <a:t> </a:t>
            </a:r>
            <a:r>
              <a:rPr lang="en-US" sz="1400" dirty="0" err="1"/>
              <a:t>huấn</a:t>
            </a:r>
            <a:r>
              <a:rPr lang="en-US" sz="1400" dirty="0"/>
              <a:t>, </a:t>
            </a:r>
            <a:r>
              <a:rPr lang="en-US" sz="1400" dirty="0" err="1"/>
              <a:t>quản</a:t>
            </a:r>
            <a:r>
              <a:rPr lang="en-US" sz="1400" dirty="0"/>
              <a:t> </a:t>
            </a:r>
            <a:r>
              <a:rPr lang="en-US" sz="1400" dirty="0" err="1"/>
              <a:t>lý</a:t>
            </a:r>
            <a:r>
              <a:rPr lang="en-US" sz="1400" dirty="0"/>
              <a:t> </a:t>
            </a:r>
            <a:r>
              <a:rPr lang="en-US" sz="1400" dirty="0" err="1"/>
              <a:t>vận</a:t>
            </a:r>
            <a:r>
              <a:rPr lang="en-US" sz="1400" dirty="0"/>
              <a:t> </a:t>
            </a:r>
            <a:r>
              <a:rPr lang="en-US" sz="1400" dirty="0" err="1"/>
              <a:t>hành</a:t>
            </a:r>
            <a:r>
              <a:rPr lang="en-US" sz="1400" dirty="0"/>
              <a:t> </a:t>
            </a:r>
            <a:r>
              <a:rPr lang="en-US" sz="1400" dirty="0" err="1"/>
              <a:t>trang</a:t>
            </a:r>
            <a:r>
              <a:rPr lang="en-US" sz="1400" dirty="0"/>
              <a:t> </a:t>
            </a:r>
            <a:r>
              <a:rPr lang="en-US" sz="1400" dirty="0" err="1"/>
              <a:t>thiết</a:t>
            </a:r>
            <a:r>
              <a:rPr lang="en-US" sz="1400" dirty="0"/>
              <a:t> </a:t>
            </a:r>
            <a:r>
              <a:rPr lang="en-US" sz="1400" dirty="0" err="1"/>
              <a:t>bị</a:t>
            </a:r>
            <a:r>
              <a:rPr lang="en-US" sz="1400" dirty="0"/>
              <a:t>, </a:t>
            </a:r>
            <a:r>
              <a:rPr lang="en-US" sz="1400" dirty="0" err="1"/>
              <a:t>có</a:t>
            </a:r>
            <a:r>
              <a:rPr lang="en-US" sz="1400" dirty="0"/>
              <a:t> </a:t>
            </a:r>
            <a:r>
              <a:rPr lang="en-US" sz="1400" dirty="0" err="1"/>
              <a:t>sở</a:t>
            </a:r>
            <a:r>
              <a:rPr lang="en-US" sz="1400" dirty="0"/>
              <a:t> </a:t>
            </a:r>
            <a:r>
              <a:rPr lang="en-US" sz="1400" dirty="0" err="1"/>
              <a:t>vật</a:t>
            </a:r>
            <a:r>
              <a:rPr lang="en-US" sz="1400" dirty="0"/>
              <a:t> </a:t>
            </a:r>
            <a:r>
              <a:rPr lang="en-US" sz="1400" dirty="0" err="1"/>
              <a:t>chất</a:t>
            </a:r>
            <a:r>
              <a:rPr lang="en-US" sz="1400" dirty="0"/>
              <a:t>...  hay </a:t>
            </a:r>
            <a:r>
              <a:rPr lang="en-US" sz="1400" dirty="0" err="1"/>
              <a:t>các</a:t>
            </a:r>
            <a:r>
              <a:rPr lang="en-US" sz="1400" dirty="0"/>
              <a:t> </a:t>
            </a:r>
            <a:r>
              <a:rPr lang="en-US" sz="1400" dirty="0" err="1"/>
              <a:t>hỗ</a:t>
            </a:r>
            <a:r>
              <a:rPr lang="en-US" sz="1400" dirty="0"/>
              <a:t> </a:t>
            </a:r>
            <a:r>
              <a:rPr lang="en-US" sz="1400" dirty="0" err="1"/>
              <a:t>trợ</a:t>
            </a:r>
            <a:r>
              <a:rPr lang="en-US" sz="1400" dirty="0"/>
              <a:t> </a:t>
            </a:r>
            <a:r>
              <a:rPr lang="en-US" sz="1400" dirty="0" err="1"/>
              <a:t>khác</a:t>
            </a:r>
            <a:r>
              <a:rPr lang="en-US" sz="1400" dirty="0"/>
              <a:t> </a:t>
            </a:r>
          </a:p>
        </p:txBody>
      </p:sp>
      <p:sp>
        <p:nvSpPr>
          <p:cNvPr id="16" name="Rectangle 15"/>
          <p:cNvSpPr/>
          <p:nvPr/>
        </p:nvSpPr>
        <p:spPr>
          <a:xfrm>
            <a:off x="5638800" y="4520241"/>
            <a:ext cx="3254858" cy="738664"/>
          </a:xfrm>
          <a:prstGeom prst="rect">
            <a:avLst/>
          </a:prstGeom>
        </p:spPr>
        <p:txBody>
          <a:bodyPr wrap="square">
            <a:spAutoFit/>
          </a:bodyPr>
          <a:lstStyle/>
          <a:p>
            <a:pPr algn="just"/>
            <a:r>
              <a:rPr lang="en-US" sz="1400" dirty="0" smtClean="0"/>
              <a:t>C</a:t>
            </a:r>
            <a:r>
              <a:rPr lang="vi-VN" sz="1400" dirty="0" smtClean="0"/>
              <a:t>hi </a:t>
            </a:r>
            <a:r>
              <a:rPr lang="vi-VN" sz="1400" dirty="0"/>
              <a:t>sai mục đích ban đầu của Quỹ BHTN, đi trái với nguyên tắc "Đóng-hưởng" của BHXH</a:t>
            </a:r>
            <a:endParaRPr lang="en-US" sz="1400" dirty="0"/>
          </a:p>
        </p:txBody>
      </p:sp>
      <p:cxnSp>
        <p:nvCxnSpPr>
          <p:cNvPr id="17" name="Straight Arrow Connector 16"/>
          <p:cNvCxnSpPr/>
          <p:nvPr/>
        </p:nvCxnSpPr>
        <p:spPr>
          <a:xfrm>
            <a:off x="5055407" y="4809961"/>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Down Arrow 18"/>
          <p:cNvSpPr/>
          <p:nvPr/>
        </p:nvSpPr>
        <p:spPr>
          <a:xfrm>
            <a:off x="4609449" y="5198830"/>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TextBox 25"/>
          <p:cNvSpPr txBox="1"/>
          <p:nvPr/>
        </p:nvSpPr>
        <p:spPr>
          <a:xfrm>
            <a:off x="4443383" y="5410125"/>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27" name="TextBox 26"/>
          <p:cNvSpPr txBox="1"/>
          <p:nvPr/>
        </p:nvSpPr>
        <p:spPr>
          <a:xfrm>
            <a:off x="4191000" y="1371600"/>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Tree>
    <p:extLst>
      <p:ext uri="{BB962C8B-B14F-4D97-AF65-F5344CB8AC3E}">
        <p14:creationId xmlns:p14="http://schemas.microsoft.com/office/powerpoint/2010/main" val="3995864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558918"/>
            <a:ext cx="8839200" cy="400110"/>
          </a:xfrm>
          <a:prstGeom prst="rect">
            <a:avLst/>
          </a:prstGeom>
          <a:solidFill>
            <a:srgbClr val="FFFFCC"/>
          </a:solidFill>
        </p:spPr>
        <p:txBody>
          <a:bodyPr wrap="square" rtlCol="0">
            <a:spAutoFit/>
          </a:bodyPr>
          <a:lstStyle/>
          <a:p>
            <a:pPr algn="just"/>
            <a:r>
              <a:rPr lang="en-US" sz="2000" dirty="0" smtClean="0">
                <a:solidFill>
                  <a:srgbClr val="FF0000"/>
                </a:solidFill>
                <a:cs typeface="Arial" panose="020B0604020202020204" pitchFamily="34" charset="0"/>
              </a:rPr>
              <a:t>5. </a:t>
            </a:r>
            <a:r>
              <a:rPr lang="en-US" sz="2000" dirty="0" err="1" smtClean="0">
                <a:solidFill>
                  <a:srgbClr val="FF0000"/>
                </a:solidFill>
                <a:cs typeface="Arial" panose="020B0604020202020204" pitchFamily="34" charset="0"/>
              </a:rPr>
              <a:t>Tỷ</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lệ</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đóng</a:t>
            </a:r>
            <a:r>
              <a:rPr lang="en-US" sz="2000" dirty="0" smtClean="0">
                <a:solidFill>
                  <a:srgbClr val="FF0000"/>
                </a:solidFill>
                <a:cs typeface="Arial" panose="020B0604020202020204" pitchFamily="34" charset="0"/>
              </a:rPr>
              <a:t> BHTN </a:t>
            </a:r>
            <a:r>
              <a:rPr lang="en-US" sz="2000" dirty="0" err="1" smtClean="0">
                <a:solidFill>
                  <a:srgbClr val="FF0000"/>
                </a:solidFill>
                <a:cs typeface="Arial" panose="020B0604020202020204" pitchFamily="34" charset="0"/>
              </a:rPr>
              <a:t>cho</a:t>
            </a:r>
            <a:r>
              <a:rPr lang="en-US" sz="2000" dirty="0" smtClean="0">
                <a:solidFill>
                  <a:srgbClr val="FF0000"/>
                </a:solidFill>
                <a:cs typeface="Arial" panose="020B0604020202020204" pitchFamily="34" charset="0"/>
              </a:rPr>
              <a:t> NSDLĐ </a:t>
            </a:r>
            <a:r>
              <a:rPr lang="en-US" sz="2000" dirty="0" err="1" smtClean="0">
                <a:solidFill>
                  <a:srgbClr val="FF0000"/>
                </a:solidFill>
                <a:cs typeface="Arial" panose="020B0604020202020204" pitchFamily="34" charset="0"/>
              </a:rPr>
              <a:t>và</a:t>
            </a:r>
            <a:r>
              <a:rPr lang="en-US" sz="2000" dirty="0" smtClean="0">
                <a:solidFill>
                  <a:srgbClr val="FF0000"/>
                </a:solidFill>
                <a:cs typeface="Arial" panose="020B0604020202020204" pitchFamily="34" charset="0"/>
              </a:rPr>
              <a:t> NLĐ </a:t>
            </a:r>
            <a:r>
              <a:rPr lang="en-US" sz="2000" dirty="0" err="1" smtClean="0">
                <a:solidFill>
                  <a:srgbClr val="FF0000"/>
                </a:solidFill>
                <a:cs typeface="Arial" panose="020B0604020202020204" pitchFamily="34" charset="0"/>
              </a:rPr>
              <a:t>vẫn</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cao</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tối</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đa</a:t>
            </a:r>
            <a:r>
              <a:rPr lang="en-US" sz="2000" dirty="0" smtClean="0">
                <a:solidFill>
                  <a:srgbClr val="FF0000"/>
                </a:solidFill>
                <a:cs typeface="Arial" panose="020B0604020202020204" pitchFamily="34" charset="0"/>
              </a:rPr>
              <a:t> 1% </a:t>
            </a:r>
            <a:r>
              <a:rPr lang="en-US" sz="2000" dirty="0" err="1" smtClean="0">
                <a:solidFill>
                  <a:srgbClr val="FF0000"/>
                </a:solidFill>
                <a:cs typeface="Arial" panose="020B0604020202020204" pitchFamily="34" charset="0"/>
              </a:rPr>
              <a:t>tiền</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lương</a:t>
            </a:r>
            <a:r>
              <a:rPr lang="en-US" sz="2000" dirty="0" smtClean="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tháng</a:t>
            </a:r>
            <a:endParaRPr lang="en-US" sz="2000" dirty="0" smtClean="0">
              <a:solidFill>
                <a:srgbClr val="FF0000"/>
              </a:solidFill>
              <a:cs typeface="Arial" panose="020B0604020202020204" pitchFamily="34" charset="0"/>
            </a:endParaRPr>
          </a:p>
        </p:txBody>
      </p:sp>
      <p:sp>
        <p:nvSpPr>
          <p:cNvPr id="10" name="TextBox 9"/>
          <p:cNvSpPr txBox="1"/>
          <p:nvPr/>
        </p:nvSpPr>
        <p:spPr>
          <a:xfrm>
            <a:off x="4343400" y="1066800"/>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11" name="Down Arrow 10"/>
          <p:cNvSpPr/>
          <p:nvPr/>
        </p:nvSpPr>
        <p:spPr>
          <a:xfrm>
            <a:off x="4038599" y="4167055"/>
            <a:ext cx="762000" cy="334578"/>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p:cNvSpPr txBox="1"/>
          <p:nvPr/>
        </p:nvSpPr>
        <p:spPr>
          <a:xfrm>
            <a:off x="3859991" y="4419600"/>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13" name="Rectangle 12"/>
          <p:cNvSpPr/>
          <p:nvPr/>
        </p:nvSpPr>
        <p:spPr>
          <a:xfrm>
            <a:off x="56243" y="4715485"/>
            <a:ext cx="8839200" cy="646331"/>
          </a:xfrm>
          <a:prstGeom prst="rect">
            <a:avLst/>
          </a:prstGeom>
          <a:solidFill>
            <a:schemeClr val="bg1"/>
          </a:solidFill>
        </p:spPr>
        <p:txBody>
          <a:bodyPr wrap="square">
            <a:spAutoFit/>
          </a:bodyPr>
          <a:lstStyle/>
          <a:p>
            <a:r>
              <a:rPr lang="en-US" b="1" dirty="0" smtClean="0">
                <a:solidFill>
                  <a:srgbClr val="0000FF"/>
                </a:solidFill>
              </a:rPr>
              <a:t>- </a:t>
            </a:r>
            <a:r>
              <a:rPr lang="en-US" b="1" dirty="0" err="1" smtClean="0">
                <a:solidFill>
                  <a:srgbClr val="0000FF"/>
                </a:solidFill>
              </a:rPr>
              <a:t>Điều</a:t>
            </a:r>
            <a:r>
              <a:rPr lang="en-US" b="1" dirty="0" smtClean="0">
                <a:solidFill>
                  <a:srgbClr val="0000FF"/>
                </a:solidFill>
              </a:rPr>
              <a:t> </a:t>
            </a:r>
            <a:r>
              <a:rPr lang="en-US" b="1" dirty="0" err="1">
                <a:solidFill>
                  <a:srgbClr val="0000FF"/>
                </a:solidFill>
              </a:rPr>
              <a:t>chỉnh</a:t>
            </a:r>
            <a:r>
              <a:rPr lang="en-US" b="1" dirty="0">
                <a:solidFill>
                  <a:srgbClr val="0000FF"/>
                </a:solidFill>
              </a:rPr>
              <a:t> </a:t>
            </a:r>
            <a:r>
              <a:rPr lang="en-US" b="1" dirty="0" err="1">
                <a:solidFill>
                  <a:srgbClr val="0000FF"/>
                </a:solidFill>
              </a:rPr>
              <a:t>giảm</a:t>
            </a:r>
            <a:r>
              <a:rPr lang="en-US" b="1" dirty="0">
                <a:solidFill>
                  <a:srgbClr val="0000FF"/>
                </a:solidFill>
              </a:rPr>
              <a:t> </a:t>
            </a:r>
            <a:r>
              <a:rPr lang="en-US" b="1" dirty="0" err="1">
                <a:solidFill>
                  <a:srgbClr val="0000FF"/>
                </a:solidFill>
              </a:rPr>
              <a:t>tỷ</a:t>
            </a:r>
            <a:r>
              <a:rPr lang="en-US" b="1" dirty="0">
                <a:solidFill>
                  <a:srgbClr val="0000FF"/>
                </a:solidFill>
              </a:rPr>
              <a:t> </a:t>
            </a:r>
            <a:r>
              <a:rPr lang="en-US" b="1" dirty="0" err="1">
                <a:solidFill>
                  <a:srgbClr val="0000FF"/>
                </a:solidFill>
              </a:rPr>
              <a:t>lệ</a:t>
            </a:r>
            <a:r>
              <a:rPr lang="en-US" b="1" dirty="0">
                <a:solidFill>
                  <a:srgbClr val="0000FF"/>
                </a:solidFill>
              </a:rPr>
              <a:t> </a:t>
            </a:r>
            <a:r>
              <a:rPr lang="en-US" b="1" dirty="0" err="1">
                <a:solidFill>
                  <a:srgbClr val="0000FF"/>
                </a:solidFill>
              </a:rPr>
              <a:t>đóng</a:t>
            </a:r>
            <a:r>
              <a:rPr lang="en-US" b="1" dirty="0">
                <a:solidFill>
                  <a:srgbClr val="0000FF"/>
                </a:solidFill>
              </a:rPr>
              <a:t> BHTN </a:t>
            </a:r>
            <a:r>
              <a:rPr lang="en-US" b="1" dirty="0" err="1">
                <a:solidFill>
                  <a:srgbClr val="0000FF"/>
                </a:solidFill>
              </a:rPr>
              <a:t>của</a:t>
            </a:r>
            <a:r>
              <a:rPr lang="en-US" b="1" dirty="0">
                <a:solidFill>
                  <a:srgbClr val="0000FF"/>
                </a:solidFill>
              </a:rPr>
              <a:t> NSDLĐ </a:t>
            </a:r>
            <a:r>
              <a:rPr lang="en-US" b="1" dirty="0" err="1">
                <a:solidFill>
                  <a:srgbClr val="0000FF"/>
                </a:solidFill>
              </a:rPr>
              <a:t>và</a:t>
            </a:r>
            <a:r>
              <a:rPr lang="en-US" b="1" dirty="0">
                <a:solidFill>
                  <a:srgbClr val="0000FF"/>
                </a:solidFill>
              </a:rPr>
              <a:t> NLĐ </a:t>
            </a:r>
            <a:r>
              <a:rPr lang="en-US" b="1" dirty="0" err="1">
                <a:solidFill>
                  <a:srgbClr val="0000FF"/>
                </a:solidFill>
              </a:rPr>
              <a:t>xuống</a:t>
            </a:r>
            <a:r>
              <a:rPr lang="en-US" b="1" dirty="0">
                <a:solidFill>
                  <a:srgbClr val="0000FF"/>
                </a:solidFill>
              </a:rPr>
              <a:t> </a:t>
            </a:r>
            <a:r>
              <a:rPr lang="en-US" b="1" dirty="0" err="1">
                <a:solidFill>
                  <a:srgbClr val="0000FF"/>
                </a:solidFill>
              </a:rPr>
              <a:t>còn</a:t>
            </a:r>
            <a:r>
              <a:rPr lang="en-US" b="1" dirty="0">
                <a:solidFill>
                  <a:srgbClr val="0000FF"/>
                </a:solidFill>
              </a:rPr>
              <a:t> 0.5% </a:t>
            </a:r>
            <a:r>
              <a:rPr lang="en-US" b="1" dirty="0" err="1">
                <a:solidFill>
                  <a:srgbClr val="0000FF"/>
                </a:solidFill>
              </a:rPr>
              <a:t>và</a:t>
            </a:r>
            <a:r>
              <a:rPr lang="en-US" b="1" dirty="0">
                <a:solidFill>
                  <a:srgbClr val="0000FF"/>
                </a:solidFill>
              </a:rPr>
              <a:t> </a:t>
            </a:r>
            <a:r>
              <a:rPr lang="en-US" b="1" dirty="0" err="1">
                <a:solidFill>
                  <a:srgbClr val="0000FF"/>
                </a:solidFill>
              </a:rPr>
              <a:t>điều</a:t>
            </a:r>
            <a:r>
              <a:rPr lang="en-US" b="1" dirty="0">
                <a:solidFill>
                  <a:srgbClr val="0000FF"/>
                </a:solidFill>
              </a:rPr>
              <a:t> </a:t>
            </a:r>
            <a:r>
              <a:rPr lang="en-US" b="1" dirty="0" err="1">
                <a:solidFill>
                  <a:srgbClr val="0000FF"/>
                </a:solidFill>
              </a:rPr>
              <a:t>chỉnh</a:t>
            </a:r>
            <a:r>
              <a:rPr lang="en-US" b="1" dirty="0">
                <a:solidFill>
                  <a:srgbClr val="0000FF"/>
                </a:solidFill>
              </a:rPr>
              <a:t> </a:t>
            </a:r>
            <a:r>
              <a:rPr lang="en-US" b="1" dirty="0" err="1">
                <a:solidFill>
                  <a:srgbClr val="0000FF"/>
                </a:solidFill>
              </a:rPr>
              <a:t>tỷ</a:t>
            </a:r>
            <a:r>
              <a:rPr lang="en-US" b="1" dirty="0">
                <a:solidFill>
                  <a:srgbClr val="0000FF"/>
                </a:solidFill>
              </a:rPr>
              <a:t> </a:t>
            </a:r>
            <a:r>
              <a:rPr lang="en-US" b="1" dirty="0" err="1">
                <a:solidFill>
                  <a:srgbClr val="0000FF"/>
                </a:solidFill>
              </a:rPr>
              <a:t>lệ</a:t>
            </a:r>
            <a:r>
              <a:rPr lang="en-US" b="1" dirty="0">
                <a:solidFill>
                  <a:srgbClr val="0000FF"/>
                </a:solidFill>
              </a:rPr>
              <a:t> </a:t>
            </a:r>
            <a:r>
              <a:rPr lang="en-US" b="1" dirty="0" err="1">
                <a:solidFill>
                  <a:srgbClr val="0000FF"/>
                </a:solidFill>
              </a:rPr>
              <a:t>đóng</a:t>
            </a:r>
            <a:r>
              <a:rPr lang="en-US" b="1" dirty="0">
                <a:solidFill>
                  <a:srgbClr val="0000FF"/>
                </a:solidFill>
              </a:rPr>
              <a:t> BHTN </a:t>
            </a:r>
            <a:r>
              <a:rPr lang="en-US" b="1" dirty="0" err="1">
                <a:solidFill>
                  <a:srgbClr val="0000FF"/>
                </a:solidFill>
              </a:rPr>
              <a:t>trong</a:t>
            </a:r>
            <a:r>
              <a:rPr lang="en-US" b="1" dirty="0">
                <a:solidFill>
                  <a:srgbClr val="0000FF"/>
                </a:solidFill>
              </a:rPr>
              <a:t> </a:t>
            </a:r>
            <a:r>
              <a:rPr lang="en-US" b="1" dirty="0" err="1">
                <a:solidFill>
                  <a:srgbClr val="0000FF"/>
                </a:solidFill>
              </a:rPr>
              <a:t>Luật</a:t>
            </a:r>
            <a:r>
              <a:rPr lang="en-US" b="1" dirty="0">
                <a:solidFill>
                  <a:srgbClr val="0000FF"/>
                </a:solidFill>
              </a:rPr>
              <a:t> BHXH </a:t>
            </a:r>
            <a:r>
              <a:rPr lang="en-US" b="1" dirty="0" err="1">
                <a:solidFill>
                  <a:srgbClr val="0000FF"/>
                </a:solidFill>
              </a:rPr>
              <a:t>theo</a:t>
            </a:r>
            <a:r>
              <a:rPr lang="en-US" b="1" dirty="0">
                <a:solidFill>
                  <a:srgbClr val="0000FF"/>
                </a:solidFill>
              </a:rPr>
              <a:t> </a:t>
            </a:r>
            <a:r>
              <a:rPr lang="en-US" b="1" dirty="0" err="1">
                <a:solidFill>
                  <a:srgbClr val="0000FF"/>
                </a:solidFill>
              </a:rPr>
              <a:t>quy</a:t>
            </a:r>
            <a:r>
              <a:rPr lang="en-US" b="1" dirty="0">
                <a:solidFill>
                  <a:srgbClr val="0000FF"/>
                </a:solidFill>
              </a:rPr>
              <a:t> </a:t>
            </a:r>
            <a:r>
              <a:rPr lang="en-US" b="1" dirty="0" err="1">
                <a:solidFill>
                  <a:srgbClr val="0000FF"/>
                </a:solidFill>
              </a:rPr>
              <a:t>định</a:t>
            </a:r>
            <a:r>
              <a:rPr lang="en-US" b="1" dirty="0">
                <a:solidFill>
                  <a:srgbClr val="0000FF"/>
                </a:solidFill>
              </a:rPr>
              <a:t> </a:t>
            </a:r>
            <a:r>
              <a:rPr lang="en-US" b="1" dirty="0" err="1">
                <a:solidFill>
                  <a:srgbClr val="0000FF"/>
                </a:solidFill>
              </a:rPr>
              <a:t>này</a:t>
            </a:r>
            <a:r>
              <a:rPr lang="en-US" b="1" dirty="0">
                <a:solidFill>
                  <a:srgbClr val="0000FF"/>
                </a:solidFill>
              </a:rPr>
              <a:t>. </a:t>
            </a:r>
            <a:endParaRPr lang="en-US" b="1" dirty="0" smtClean="0">
              <a:solidFill>
                <a:srgbClr val="0000FF"/>
              </a:solidFill>
            </a:endParaRPr>
          </a:p>
        </p:txBody>
      </p:sp>
      <p:sp>
        <p:nvSpPr>
          <p:cNvPr id="14" name="Explosion 1 13"/>
          <p:cNvSpPr/>
          <p:nvPr/>
        </p:nvSpPr>
        <p:spPr>
          <a:xfrm>
            <a:off x="7467600" y="885977"/>
            <a:ext cx="1676400"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Sửa</a:t>
            </a:r>
            <a:r>
              <a:rPr lang="en-US" sz="1200" dirty="0" smtClean="0">
                <a:solidFill>
                  <a:schemeClr val="tx1"/>
                </a:solidFill>
              </a:rPr>
              <a:t> </a:t>
            </a:r>
            <a:r>
              <a:rPr lang="en-US" sz="1200" dirty="0" smtClean="0">
                <a:solidFill>
                  <a:srgbClr val="FF0000"/>
                </a:solidFill>
              </a:rPr>
              <a:t>+ </a:t>
            </a:r>
            <a:r>
              <a:rPr lang="en-US" sz="1200" dirty="0" err="1" smtClean="0">
                <a:solidFill>
                  <a:srgbClr val="FF0000"/>
                </a:solidFill>
              </a:rPr>
              <a:t>Mới</a:t>
            </a:r>
            <a:endParaRPr lang="en-US" sz="1200" dirty="0">
              <a:solidFill>
                <a:srgbClr val="FF0000"/>
              </a:solidFill>
            </a:endParaRPr>
          </a:p>
        </p:txBody>
      </p:sp>
      <p:sp>
        <p:nvSpPr>
          <p:cNvPr id="15" name="Rectangle 14"/>
          <p:cNvSpPr/>
          <p:nvPr/>
        </p:nvSpPr>
        <p:spPr>
          <a:xfrm>
            <a:off x="-18143" y="1288020"/>
            <a:ext cx="3810000" cy="830997"/>
          </a:xfrm>
          <a:prstGeom prst="rect">
            <a:avLst/>
          </a:prstGeom>
        </p:spPr>
        <p:txBody>
          <a:bodyPr wrap="square">
            <a:spAutoFit/>
          </a:bodyPr>
          <a:lstStyle/>
          <a:p>
            <a:pPr marL="115888" indent="-115888" algn="just">
              <a:buFontTx/>
              <a:buChar char="-"/>
            </a:pPr>
            <a:r>
              <a:rPr lang="en-US" sz="1600" dirty="0" err="1" smtClean="0"/>
              <a:t>Linh</a:t>
            </a:r>
            <a:r>
              <a:rPr lang="en-US" sz="1600" dirty="0" smtClean="0"/>
              <a:t> </a:t>
            </a:r>
            <a:r>
              <a:rPr lang="en-US" sz="1600" dirty="0" err="1" smtClean="0"/>
              <a:t>hoạt</a:t>
            </a:r>
            <a:r>
              <a:rPr lang="en-US" sz="1600" dirty="0" smtClean="0"/>
              <a:t> </a:t>
            </a:r>
            <a:r>
              <a:rPr lang="en-US" sz="1600" dirty="0" err="1" smtClean="0"/>
              <a:t>tỷ</a:t>
            </a:r>
            <a:r>
              <a:rPr lang="en-US" sz="1600" dirty="0" smtClean="0"/>
              <a:t> </a:t>
            </a:r>
            <a:r>
              <a:rPr lang="en-US" sz="1600" dirty="0" err="1" smtClean="0"/>
              <a:t>lệ</a:t>
            </a:r>
            <a:r>
              <a:rPr lang="en-US" sz="1600" dirty="0" smtClean="0"/>
              <a:t> </a:t>
            </a:r>
            <a:r>
              <a:rPr lang="en-US" sz="1600" dirty="0" err="1" smtClean="0"/>
              <a:t>đóng</a:t>
            </a:r>
            <a:r>
              <a:rPr lang="en-US" sz="1600" dirty="0" smtClean="0"/>
              <a:t> BHTN</a:t>
            </a:r>
          </a:p>
          <a:p>
            <a:pPr algn="just"/>
            <a:r>
              <a:rPr lang="en-US" sz="1600" dirty="0" smtClean="0"/>
              <a:t>+ NSDLĐ </a:t>
            </a:r>
            <a:r>
              <a:rPr lang="en-US" sz="1600" dirty="0" err="1" smtClean="0"/>
              <a:t>đóng</a:t>
            </a:r>
            <a:r>
              <a:rPr lang="en-US" sz="1600" dirty="0" smtClean="0"/>
              <a:t> </a:t>
            </a:r>
            <a:r>
              <a:rPr lang="en-US" sz="1600" dirty="0" err="1" smtClean="0">
                <a:solidFill>
                  <a:srgbClr val="FF0000"/>
                </a:solidFill>
              </a:rPr>
              <a:t>tối</a:t>
            </a:r>
            <a:r>
              <a:rPr lang="en-US" sz="1600" dirty="0" smtClean="0">
                <a:solidFill>
                  <a:srgbClr val="FF0000"/>
                </a:solidFill>
              </a:rPr>
              <a:t> </a:t>
            </a:r>
            <a:r>
              <a:rPr lang="en-US" sz="1600" dirty="0" err="1" smtClean="0">
                <a:solidFill>
                  <a:srgbClr val="FF0000"/>
                </a:solidFill>
              </a:rPr>
              <a:t>đa</a:t>
            </a:r>
            <a:r>
              <a:rPr lang="en-US" sz="1600" dirty="0" smtClean="0">
                <a:solidFill>
                  <a:srgbClr val="FF0000"/>
                </a:solidFill>
              </a:rPr>
              <a:t> </a:t>
            </a:r>
            <a:r>
              <a:rPr lang="en-US" sz="1600" dirty="0" smtClean="0"/>
              <a:t>1%</a:t>
            </a:r>
          </a:p>
          <a:p>
            <a:pPr algn="just"/>
            <a:r>
              <a:rPr lang="en-US" sz="1600" dirty="0" smtClean="0"/>
              <a:t>+ </a:t>
            </a:r>
            <a:r>
              <a:rPr lang="en-US" sz="1600" dirty="0"/>
              <a:t>NLĐ </a:t>
            </a:r>
            <a:r>
              <a:rPr lang="en-US" sz="1600" dirty="0" err="1"/>
              <a:t>đóng</a:t>
            </a:r>
            <a:r>
              <a:rPr lang="en-US" sz="1600" dirty="0"/>
              <a:t> </a:t>
            </a:r>
            <a:r>
              <a:rPr lang="en-US" sz="1600" dirty="0" err="1">
                <a:solidFill>
                  <a:srgbClr val="FF0000"/>
                </a:solidFill>
              </a:rPr>
              <a:t>tối</a:t>
            </a:r>
            <a:r>
              <a:rPr lang="en-US" sz="1600" dirty="0">
                <a:solidFill>
                  <a:srgbClr val="FF0000"/>
                </a:solidFill>
              </a:rPr>
              <a:t> </a:t>
            </a:r>
            <a:r>
              <a:rPr lang="en-US" sz="1600" dirty="0" err="1">
                <a:solidFill>
                  <a:srgbClr val="FF0000"/>
                </a:solidFill>
              </a:rPr>
              <a:t>đa</a:t>
            </a:r>
            <a:r>
              <a:rPr lang="en-US" sz="1600" dirty="0">
                <a:solidFill>
                  <a:srgbClr val="FF0000"/>
                </a:solidFill>
              </a:rPr>
              <a:t> </a:t>
            </a:r>
            <a:r>
              <a:rPr lang="en-US" sz="1600" dirty="0"/>
              <a:t>1</a:t>
            </a:r>
            <a:r>
              <a:rPr lang="en-US" sz="1600" dirty="0" smtClean="0"/>
              <a:t>%</a:t>
            </a:r>
            <a:endParaRPr lang="en-US" sz="1600" dirty="0"/>
          </a:p>
        </p:txBody>
      </p:sp>
      <p:cxnSp>
        <p:nvCxnSpPr>
          <p:cNvPr id="16" name="Straight Arrow Connector 15"/>
          <p:cNvCxnSpPr/>
          <p:nvPr/>
        </p:nvCxnSpPr>
        <p:spPr>
          <a:xfrm>
            <a:off x="2819400" y="1676400"/>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332844" y="1093433"/>
            <a:ext cx="5562599" cy="3046988"/>
          </a:xfrm>
          <a:prstGeom prst="rect">
            <a:avLst/>
          </a:prstGeom>
        </p:spPr>
        <p:txBody>
          <a:bodyPr wrap="square">
            <a:spAutoFit/>
          </a:bodyPr>
          <a:lstStyle/>
          <a:p>
            <a:pPr algn="just"/>
            <a:endParaRPr lang="en-US" sz="1600" dirty="0" smtClean="0"/>
          </a:p>
          <a:p>
            <a:pPr algn="just"/>
            <a:r>
              <a:rPr lang="en-US" sz="1600" dirty="0" err="1" smtClean="0"/>
              <a:t>Việc</a:t>
            </a:r>
            <a:r>
              <a:rPr lang="en-US" sz="1600" dirty="0" smtClean="0"/>
              <a:t> </a:t>
            </a:r>
            <a:r>
              <a:rPr lang="en-US" sz="1600" dirty="0" err="1" smtClean="0"/>
              <a:t>linh</a:t>
            </a:r>
            <a:r>
              <a:rPr lang="en-US" sz="1600" dirty="0" smtClean="0"/>
              <a:t> </a:t>
            </a:r>
            <a:r>
              <a:rPr lang="en-US" sz="1600" dirty="0" err="1" smtClean="0"/>
              <a:t>hoạt</a:t>
            </a:r>
            <a:r>
              <a:rPr lang="en-US" sz="1600" dirty="0" smtClean="0"/>
              <a:t> </a:t>
            </a:r>
            <a:r>
              <a:rPr lang="en-US" sz="1600" dirty="0" err="1" smtClean="0"/>
              <a:t>tỷ</a:t>
            </a:r>
            <a:r>
              <a:rPr lang="en-US" sz="1600" dirty="0" smtClean="0"/>
              <a:t> </a:t>
            </a:r>
            <a:r>
              <a:rPr lang="en-US" sz="1600" dirty="0" err="1" smtClean="0"/>
              <a:t>lệ</a:t>
            </a:r>
            <a:r>
              <a:rPr lang="en-US" sz="1600" dirty="0" smtClean="0"/>
              <a:t> </a:t>
            </a:r>
            <a:r>
              <a:rPr lang="en-US" sz="1600" dirty="0" err="1" smtClean="0"/>
              <a:t>đóng</a:t>
            </a:r>
            <a:r>
              <a:rPr lang="en-US" sz="1600" dirty="0" smtClean="0"/>
              <a:t> BHTN </a:t>
            </a:r>
            <a:r>
              <a:rPr lang="en-US" sz="1600" dirty="0" err="1" smtClean="0"/>
              <a:t>là</a:t>
            </a:r>
            <a:r>
              <a:rPr lang="en-US" sz="1600" dirty="0" smtClean="0"/>
              <a:t> 1 </a:t>
            </a:r>
            <a:r>
              <a:rPr lang="en-US" sz="1600" dirty="0" err="1" smtClean="0"/>
              <a:t>trong</a:t>
            </a:r>
            <a:r>
              <a:rPr lang="en-US" sz="1600" dirty="0" smtClean="0"/>
              <a:t> </a:t>
            </a:r>
            <a:r>
              <a:rPr lang="en-US" sz="1600" dirty="0" err="1" smtClean="0"/>
              <a:t>những</a:t>
            </a:r>
            <a:r>
              <a:rPr lang="en-US" sz="1600" dirty="0" smtClean="0"/>
              <a:t> </a:t>
            </a:r>
            <a:r>
              <a:rPr lang="en-US" sz="1600" dirty="0" err="1" smtClean="0"/>
              <a:t>giải</a:t>
            </a:r>
            <a:r>
              <a:rPr lang="en-US" sz="1600" dirty="0" smtClean="0"/>
              <a:t> </a:t>
            </a:r>
            <a:r>
              <a:rPr lang="en-US" sz="1600" dirty="0" err="1" smtClean="0"/>
              <a:t>pháp</a:t>
            </a:r>
            <a:r>
              <a:rPr lang="en-US" sz="1600" dirty="0" smtClean="0"/>
              <a:t> </a:t>
            </a:r>
            <a:r>
              <a:rPr lang="en-US" sz="1600" dirty="0" err="1" smtClean="0"/>
              <a:t>để</a:t>
            </a:r>
            <a:r>
              <a:rPr lang="en-US" sz="1600" dirty="0" smtClean="0"/>
              <a:t> </a:t>
            </a:r>
            <a:r>
              <a:rPr lang="en-US" sz="1600" dirty="0" err="1" smtClean="0"/>
              <a:t>tránh</a:t>
            </a:r>
            <a:r>
              <a:rPr lang="en-US" sz="1600" dirty="0" smtClean="0"/>
              <a:t> </a:t>
            </a:r>
            <a:r>
              <a:rPr lang="en-US" sz="1600" dirty="0" err="1" smtClean="0"/>
              <a:t>cho</a:t>
            </a:r>
            <a:r>
              <a:rPr lang="en-US" sz="1600" dirty="0" smtClean="0"/>
              <a:t> </a:t>
            </a:r>
            <a:r>
              <a:rPr lang="en-US" sz="1600" dirty="0" err="1" smtClean="0"/>
              <a:t>quỹ</a:t>
            </a:r>
            <a:r>
              <a:rPr lang="en-US" sz="1600" dirty="0" smtClean="0"/>
              <a:t> BHTN </a:t>
            </a:r>
            <a:r>
              <a:rPr lang="en-US" sz="1600" dirty="0" err="1" smtClean="0"/>
              <a:t>kết</a:t>
            </a:r>
            <a:r>
              <a:rPr lang="en-US" sz="1600" dirty="0" smtClean="0"/>
              <a:t> </a:t>
            </a:r>
            <a:r>
              <a:rPr lang="en-US" sz="1600" dirty="0" err="1" smtClean="0"/>
              <a:t>dư</a:t>
            </a:r>
            <a:r>
              <a:rPr lang="en-US" sz="1600" dirty="0" smtClean="0"/>
              <a:t> </a:t>
            </a:r>
            <a:r>
              <a:rPr lang="en-US" sz="1600" dirty="0" err="1" smtClean="0"/>
              <a:t>quá</a:t>
            </a:r>
            <a:r>
              <a:rPr lang="en-US" sz="1600" dirty="0" smtClean="0"/>
              <a:t> </a:t>
            </a:r>
            <a:r>
              <a:rPr lang="en-US" sz="1600" dirty="0" err="1" smtClean="0"/>
              <a:t>nhiều</a:t>
            </a:r>
            <a:r>
              <a:rPr lang="en-US" sz="1600" dirty="0" smtClean="0"/>
              <a:t>. </a:t>
            </a:r>
          </a:p>
          <a:p>
            <a:pPr algn="just"/>
            <a:r>
              <a:rPr lang="en-US" sz="1600" dirty="0" err="1" smtClean="0"/>
              <a:t>Tuy</a:t>
            </a:r>
            <a:r>
              <a:rPr lang="en-US" sz="1600" dirty="0" smtClean="0"/>
              <a:t> </a:t>
            </a:r>
            <a:r>
              <a:rPr lang="en-US" sz="1600" dirty="0" err="1" smtClean="0"/>
              <a:t>nhiên</a:t>
            </a:r>
            <a:r>
              <a:rPr lang="en-US" sz="1600" dirty="0" smtClean="0"/>
              <a:t> </a:t>
            </a:r>
            <a:r>
              <a:rPr lang="en-US" sz="1600" dirty="0" err="1" smtClean="0"/>
              <a:t>nhiều</a:t>
            </a:r>
            <a:r>
              <a:rPr lang="en-US" sz="1600" dirty="0" smtClean="0"/>
              <a:t> </a:t>
            </a:r>
            <a:r>
              <a:rPr lang="en-US" sz="1600" dirty="0" err="1" smtClean="0"/>
              <a:t>chính</a:t>
            </a:r>
            <a:r>
              <a:rPr lang="en-US" sz="1600" dirty="0" smtClean="0"/>
              <a:t> </a:t>
            </a:r>
            <a:r>
              <a:rPr lang="en-US" sz="1600" dirty="0" err="1" smtClean="0"/>
              <a:t>sách</a:t>
            </a:r>
            <a:r>
              <a:rPr lang="en-US" sz="1600" dirty="0" smtClean="0"/>
              <a:t> </a:t>
            </a:r>
            <a:r>
              <a:rPr lang="en-US" sz="1600" dirty="0" err="1" smtClean="0"/>
              <a:t>hiện</a:t>
            </a:r>
            <a:r>
              <a:rPr lang="en-US" sz="1600" dirty="0" smtClean="0"/>
              <a:t> nay </a:t>
            </a:r>
            <a:r>
              <a:rPr lang="en-US" sz="1600" dirty="0" err="1" smtClean="0"/>
              <a:t>của</a:t>
            </a:r>
            <a:r>
              <a:rPr lang="en-US" sz="1600" dirty="0" smtClean="0"/>
              <a:t> BHTN </a:t>
            </a:r>
            <a:r>
              <a:rPr lang="en-US" sz="1600" dirty="0" err="1" smtClean="0"/>
              <a:t>chưa</a:t>
            </a:r>
            <a:r>
              <a:rPr lang="en-US" sz="1600" dirty="0" smtClean="0"/>
              <a:t> </a:t>
            </a:r>
            <a:r>
              <a:rPr lang="en-US" sz="1600" dirty="0" err="1" smtClean="0"/>
              <a:t>phù</a:t>
            </a:r>
            <a:r>
              <a:rPr lang="en-US" sz="1600" dirty="0" smtClean="0"/>
              <a:t> </a:t>
            </a:r>
            <a:r>
              <a:rPr lang="en-US" sz="1600" dirty="0" err="1" smtClean="0"/>
              <a:t>hợp</a:t>
            </a:r>
            <a:r>
              <a:rPr lang="en-US" sz="1600" dirty="0" smtClean="0"/>
              <a:t> </a:t>
            </a:r>
            <a:r>
              <a:rPr lang="en-US" sz="1600" dirty="0" err="1" smtClean="0"/>
              <a:t>với</a:t>
            </a:r>
            <a:r>
              <a:rPr lang="en-US" sz="1600" dirty="0" smtClean="0"/>
              <a:t> </a:t>
            </a:r>
            <a:r>
              <a:rPr lang="en-US" sz="1600" dirty="0" err="1" smtClean="0"/>
              <a:t>tình</a:t>
            </a:r>
            <a:r>
              <a:rPr lang="en-US" sz="1600" dirty="0" smtClean="0"/>
              <a:t> </a:t>
            </a:r>
            <a:r>
              <a:rPr lang="en-US" sz="1600" dirty="0" err="1" smtClean="0"/>
              <a:t>hình</a:t>
            </a:r>
            <a:r>
              <a:rPr lang="en-US" sz="1600" dirty="0" smtClean="0"/>
              <a:t> </a:t>
            </a:r>
            <a:r>
              <a:rPr lang="en-US" sz="1600" dirty="0" err="1" smtClean="0"/>
              <a:t>hiện</a:t>
            </a:r>
            <a:r>
              <a:rPr lang="en-US" sz="1600" dirty="0" smtClean="0"/>
              <a:t> </a:t>
            </a:r>
            <a:r>
              <a:rPr lang="en-US" sz="1600" dirty="0" err="1" smtClean="0"/>
              <a:t>tại</a:t>
            </a:r>
            <a:r>
              <a:rPr lang="en-US" sz="1600" dirty="0" smtClean="0"/>
              <a:t> </a:t>
            </a:r>
            <a:r>
              <a:rPr lang="en-US" sz="1600" dirty="0" err="1" smtClean="0"/>
              <a:t>là</a:t>
            </a:r>
            <a:r>
              <a:rPr lang="en-US" sz="1600" dirty="0" smtClean="0"/>
              <a:t> 1 </a:t>
            </a:r>
            <a:r>
              <a:rPr lang="en-US" sz="1600" dirty="0" err="1" smtClean="0"/>
              <a:t>trong</a:t>
            </a:r>
            <a:r>
              <a:rPr lang="en-US" sz="1600" dirty="0" smtClean="0"/>
              <a:t> </a:t>
            </a:r>
            <a:r>
              <a:rPr lang="en-US" sz="1600" dirty="0" err="1" smtClean="0"/>
              <a:t>những</a:t>
            </a:r>
            <a:r>
              <a:rPr lang="en-US" sz="1600" dirty="0" smtClean="0"/>
              <a:t> </a:t>
            </a:r>
            <a:r>
              <a:rPr lang="en-US" sz="1600" dirty="0" err="1" smtClean="0"/>
              <a:t>nguyên</a:t>
            </a:r>
            <a:r>
              <a:rPr lang="en-US" sz="1600" dirty="0" smtClean="0"/>
              <a:t> </a:t>
            </a:r>
            <a:r>
              <a:rPr lang="en-US" sz="1600" dirty="0" err="1" smtClean="0"/>
              <a:t>nhân</a:t>
            </a:r>
            <a:r>
              <a:rPr lang="en-US" sz="1600" dirty="0" smtClean="0"/>
              <a:t> </a:t>
            </a:r>
            <a:r>
              <a:rPr lang="en-US" sz="1600" dirty="0" err="1" smtClean="0"/>
              <a:t>dẫn</a:t>
            </a:r>
            <a:r>
              <a:rPr lang="en-US" sz="1600" dirty="0" smtClean="0"/>
              <a:t> </a:t>
            </a:r>
            <a:r>
              <a:rPr lang="en-US" sz="1600" dirty="0" err="1" smtClean="0"/>
              <a:t>đến</a:t>
            </a:r>
            <a:r>
              <a:rPr lang="en-US" sz="1600" dirty="0" smtClean="0"/>
              <a:t> </a:t>
            </a:r>
            <a:r>
              <a:rPr lang="en-US" sz="1600" dirty="0" err="1" smtClean="0"/>
              <a:t>việc</a:t>
            </a:r>
            <a:r>
              <a:rPr lang="en-US" sz="1600" dirty="0" smtClean="0"/>
              <a:t> </a:t>
            </a:r>
            <a:r>
              <a:rPr lang="en-US" sz="1600" dirty="0" err="1" smtClean="0"/>
              <a:t>kết</a:t>
            </a:r>
            <a:r>
              <a:rPr lang="en-US" sz="1600" dirty="0" smtClean="0"/>
              <a:t> </a:t>
            </a:r>
            <a:r>
              <a:rPr lang="en-US" sz="1600" dirty="0" err="1" smtClean="0"/>
              <a:t>dư</a:t>
            </a:r>
            <a:r>
              <a:rPr lang="en-US" sz="1600" dirty="0" smtClean="0"/>
              <a:t> </a:t>
            </a:r>
            <a:r>
              <a:rPr lang="en-US" sz="1600" dirty="0" err="1" smtClean="0"/>
              <a:t>này</a:t>
            </a:r>
            <a:r>
              <a:rPr lang="en-US" sz="1600" dirty="0" smtClean="0"/>
              <a:t>, </a:t>
            </a:r>
            <a:r>
              <a:rPr lang="en-US" sz="1600" dirty="0" err="1" smtClean="0"/>
              <a:t>vd</a:t>
            </a:r>
            <a:r>
              <a:rPr lang="en-US" sz="1600" dirty="0" smtClean="0"/>
              <a:t> </a:t>
            </a:r>
            <a:r>
              <a:rPr lang="en-US" sz="1600" dirty="0" err="1" smtClean="0"/>
              <a:t>như</a:t>
            </a:r>
            <a:r>
              <a:rPr lang="en-US" sz="1600" dirty="0" smtClean="0"/>
              <a:t>:</a:t>
            </a:r>
          </a:p>
          <a:p>
            <a:pPr algn="just"/>
            <a:r>
              <a:rPr lang="en-US" sz="1600" dirty="0" smtClean="0"/>
              <a:t>+ </a:t>
            </a:r>
            <a:r>
              <a:rPr lang="en-US" sz="1600" dirty="0" err="1" smtClean="0"/>
              <a:t>Quỹ</a:t>
            </a:r>
            <a:r>
              <a:rPr lang="en-US" sz="1600" dirty="0" smtClean="0"/>
              <a:t> </a:t>
            </a:r>
            <a:r>
              <a:rPr lang="en-US" sz="1600" dirty="0" err="1"/>
              <a:t>hỗ</a:t>
            </a:r>
            <a:r>
              <a:rPr lang="en-US" sz="1600" dirty="0"/>
              <a:t> </a:t>
            </a:r>
            <a:r>
              <a:rPr lang="en-US" sz="1600" dirty="0" err="1"/>
              <a:t>trợ</a:t>
            </a:r>
            <a:r>
              <a:rPr lang="en-US" sz="1600" dirty="0"/>
              <a:t> </a:t>
            </a:r>
            <a:r>
              <a:rPr lang="en-US" sz="1600" dirty="0" err="1"/>
              <a:t>về</a:t>
            </a:r>
            <a:r>
              <a:rPr lang="en-US" sz="1600" dirty="0"/>
              <a:t> </a:t>
            </a:r>
            <a:r>
              <a:rPr lang="en-US" sz="1600" dirty="0" err="1"/>
              <a:t>thu</a:t>
            </a:r>
            <a:r>
              <a:rPr lang="en-US" sz="1600" dirty="0"/>
              <a:t> </a:t>
            </a:r>
            <a:r>
              <a:rPr lang="en-US" sz="1600" dirty="0" err="1"/>
              <a:t>nhập</a:t>
            </a:r>
            <a:r>
              <a:rPr lang="en-US" sz="1600" dirty="0"/>
              <a:t> </a:t>
            </a:r>
            <a:r>
              <a:rPr lang="en-US" sz="1600" dirty="0" err="1"/>
              <a:t>cho</a:t>
            </a:r>
            <a:r>
              <a:rPr lang="en-US" sz="1600" dirty="0"/>
              <a:t> NLĐ </a:t>
            </a:r>
            <a:r>
              <a:rPr lang="en-US" sz="1600" dirty="0" err="1"/>
              <a:t>bị</a:t>
            </a:r>
            <a:r>
              <a:rPr lang="en-US" sz="1600" dirty="0"/>
              <a:t> </a:t>
            </a:r>
            <a:r>
              <a:rPr lang="en-US" sz="1600" dirty="0" err="1"/>
              <a:t>thất</a:t>
            </a:r>
            <a:r>
              <a:rPr lang="en-US" sz="1600" dirty="0"/>
              <a:t> </a:t>
            </a:r>
            <a:r>
              <a:rPr lang="en-US" sz="1600" dirty="0" err="1"/>
              <a:t>nghiệp</a:t>
            </a:r>
            <a:r>
              <a:rPr lang="en-US" sz="1600" dirty="0"/>
              <a:t>, </a:t>
            </a:r>
            <a:r>
              <a:rPr lang="en-US" sz="1600" dirty="0" err="1"/>
              <a:t>nhưng</a:t>
            </a:r>
            <a:r>
              <a:rPr lang="en-US" sz="1600" dirty="0"/>
              <a:t> </a:t>
            </a:r>
            <a:r>
              <a:rPr lang="en-US" sz="1600" dirty="0" err="1"/>
              <a:t>hiện</a:t>
            </a:r>
            <a:r>
              <a:rPr lang="en-US" sz="1600" dirty="0"/>
              <a:t> nay </a:t>
            </a:r>
            <a:r>
              <a:rPr lang="en-US" sz="1600" dirty="0" err="1"/>
              <a:t>nhu</a:t>
            </a:r>
            <a:r>
              <a:rPr lang="en-US" sz="1600" dirty="0"/>
              <a:t> </a:t>
            </a:r>
            <a:r>
              <a:rPr lang="en-US" sz="1600" dirty="0" err="1"/>
              <a:t>cầu</a:t>
            </a:r>
            <a:r>
              <a:rPr lang="en-US" sz="1600" dirty="0"/>
              <a:t> </a:t>
            </a:r>
            <a:r>
              <a:rPr lang="en-US" sz="1600" dirty="0" err="1"/>
              <a:t>tuyển</a:t>
            </a:r>
            <a:r>
              <a:rPr lang="en-US" sz="1600" dirty="0"/>
              <a:t> </a:t>
            </a:r>
            <a:r>
              <a:rPr lang="en-US" sz="1600" dirty="0" err="1"/>
              <a:t>lao</a:t>
            </a:r>
            <a:r>
              <a:rPr lang="en-US" sz="1600" dirty="0"/>
              <a:t> </a:t>
            </a:r>
            <a:r>
              <a:rPr lang="en-US" sz="1600" dirty="0" err="1"/>
              <a:t>động</a:t>
            </a:r>
            <a:r>
              <a:rPr lang="en-US" sz="1600" dirty="0"/>
              <a:t> </a:t>
            </a:r>
            <a:r>
              <a:rPr lang="en-US" sz="1600" dirty="0" err="1"/>
              <a:t>tại</a:t>
            </a:r>
            <a:r>
              <a:rPr lang="en-US" sz="1600" dirty="0"/>
              <a:t> </a:t>
            </a:r>
            <a:r>
              <a:rPr lang="en-US" sz="1600" dirty="0" err="1"/>
              <a:t>các</a:t>
            </a:r>
            <a:r>
              <a:rPr lang="en-US" sz="1600" dirty="0"/>
              <a:t> DN </a:t>
            </a:r>
            <a:r>
              <a:rPr lang="en-US" sz="1600" dirty="0" err="1"/>
              <a:t>nhiều</a:t>
            </a:r>
            <a:r>
              <a:rPr lang="en-US" sz="1600" dirty="0"/>
              <a:t> </a:t>
            </a:r>
            <a:r>
              <a:rPr lang="en-US" sz="1600" dirty="0" err="1"/>
              <a:t>nên</a:t>
            </a:r>
            <a:r>
              <a:rPr lang="en-US" sz="1600" dirty="0"/>
              <a:t> </a:t>
            </a:r>
            <a:r>
              <a:rPr lang="en-US" sz="1600" dirty="0" err="1"/>
              <a:t>người</a:t>
            </a:r>
            <a:r>
              <a:rPr lang="en-US" sz="1600" dirty="0"/>
              <a:t> NLĐ </a:t>
            </a:r>
            <a:r>
              <a:rPr lang="en-US" sz="1600" dirty="0" err="1"/>
              <a:t>nhanh</a:t>
            </a:r>
            <a:r>
              <a:rPr lang="en-US" sz="1600" dirty="0"/>
              <a:t> </a:t>
            </a:r>
            <a:r>
              <a:rPr lang="en-US" sz="1600" dirty="0" err="1"/>
              <a:t>chóng</a:t>
            </a:r>
            <a:r>
              <a:rPr lang="en-US" sz="1600" dirty="0"/>
              <a:t> </a:t>
            </a:r>
            <a:r>
              <a:rPr lang="en-US" sz="1600" dirty="0" err="1"/>
              <a:t>tìm</a:t>
            </a:r>
            <a:r>
              <a:rPr lang="en-US" sz="1600" dirty="0"/>
              <a:t> </a:t>
            </a:r>
            <a:r>
              <a:rPr lang="en-US" sz="1600" dirty="0" err="1"/>
              <a:t>được</a:t>
            </a:r>
            <a:r>
              <a:rPr lang="en-US" sz="1600" dirty="0"/>
              <a:t> </a:t>
            </a:r>
            <a:r>
              <a:rPr lang="en-US" sz="1600" dirty="0" err="1"/>
              <a:t>việc</a:t>
            </a:r>
            <a:r>
              <a:rPr lang="en-US" sz="1600" dirty="0"/>
              <a:t> </a:t>
            </a:r>
            <a:r>
              <a:rPr lang="en-US" sz="1600" dirty="0" err="1"/>
              <a:t>làm</a:t>
            </a:r>
            <a:r>
              <a:rPr lang="en-US" sz="1600" dirty="0"/>
              <a:t> </a:t>
            </a:r>
            <a:r>
              <a:rPr lang="en-US" sz="1600" dirty="0" err="1"/>
              <a:t>nên</a:t>
            </a:r>
            <a:r>
              <a:rPr lang="en-US" sz="1600" dirty="0"/>
              <a:t> </a:t>
            </a:r>
            <a:r>
              <a:rPr lang="en-US" sz="1600" dirty="0" err="1"/>
              <a:t>cũng</a:t>
            </a:r>
            <a:r>
              <a:rPr lang="en-US" sz="1600" dirty="0"/>
              <a:t> </a:t>
            </a:r>
            <a:r>
              <a:rPr lang="en-US" sz="1600" dirty="0" err="1"/>
              <a:t>không</a:t>
            </a:r>
            <a:r>
              <a:rPr lang="en-US" sz="1600" dirty="0"/>
              <a:t> </a:t>
            </a:r>
            <a:r>
              <a:rPr lang="en-US" sz="1600" dirty="0" err="1"/>
              <a:t>cần</a:t>
            </a:r>
            <a:r>
              <a:rPr lang="en-US" sz="1600" dirty="0"/>
              <a:t> </a:t>
            </a:r>
            <a:r>
              <a:rPr lang="en-US" sz="1600" dirty="0" err="1"/>
              <a:t>quá</a:t>
            </a:r>
            <a:r>
              <a:rPr lang="en-US" sz="1600" dirty="0"/>
              <a:t> </a:t>
            </a:r>
            <a:r>
              <a:rPr lang="en-US" sz="1600" dirty="0" err="1"/>
              <a:t>nhiều</a:t>
            </a:r>
            <a:r>
              <a:rPr lang="en-US" sz="1600" dirty="0"/>
              <a:t> </a:t>
            </a:r>
            <a:r>
              <a:rPr lang="en-US" sz="1600" dirty="0" err="1"/>
              <a:t>sự</a:t>
            </a:r>
            <a:r>
              <a:rPr lang="en-US" sz="1600" dirty="0"/>
              <a:t> </a:t>
            </a:r>
            <a:r>
              <a:rPr lang="en-US" sz="1600" dirty="0" err="1"/>
              <a:t>hỗ</a:t>
            </a:r>
            <a:r>
              <a:rPr lang="en-US" sz="1600" dirty="0"/>
              <a:t> </a:t>
            </a:r>
            <a:r>
              <a:rPr lang="en-US" sz="1600" dirty="0" err="1"/>
              <a:t>trợ</a:t>
            </a:r>
            <a:r>
              <a:rPr lang="en-US" sz="1600" dirty="0"/>
              <a:t> </a:t>
            </a:r>
            <a:r>
              <a:rPr lang="en-US" sz="1600" dirty="0" err="1"/>
              <a:t>từ</a:t>
            </a:r>
            <a:r>
              <a:rPr lang="en-US" sz="1600" dirty="0"/>
              <a:t> </a:t>
            </a:r>
            <a:r>
              <a:rPr lang="en-US" sz="1600" dirty="0" err="1"/>
              <a:t>quỹ</a:t>
            </a:r>
            <a:r>
              <a:rPr lang="en-US" sz="1600" dirty="0"/>
              <a:t> </a:t>
            </a:r>
            <a:endParaRPr lang="en-US" sz="1600" dirty="0" smtClean="0"/>
          </a:p>
          <a:p>
            <a:pPr algn="just"/>
            <a:r>
              <a:rPr lang="en-US" sz="1600" dirty="0" smtClean="0"/>
              <a:t>+ </a:t>
            </a:r>
            <a:r>
              <a:rPr lang="en-US" sz="1600" dirty="0" err="1" smtClean="0"/>
              <a:t>Quỹ</a:t>
            </a:r>
            <a:r>
              <a:rPr lang="en-US" sz="1600" dirty="0" smtClean="0"/>
              <a:t> </a:t>
            </a:r>
            <a:r>
              <a:rPr lang="en-US" sz="1600" dirty="0" err="1" smtClean="0"/>
              <a:t>hỗ</a:t>
            </a:r>
            <a:r>
              <a:rPr lang="en-US" sz="1600" dirty="0" smtClean="0"/>
              <a:t> </a:t>
            </a:r>
            <a:r>
              <a:rPr lang="en-US" sz="1600" dirty="0" err="1" smtClean="0"/>
              <a:t>trợ</a:t>
            </a:r>
            <a:r>
              <a:rPr lang="en-US" sz="1600" dirty="0" smtClean="0"/>
              <a:t> </a:t>
            </a:r>
            <a:r>
              <a:rPr lang="en-US" sz="1600" dirty="0" err="1" smtClean="0"/>
              <a:t>về</a:t>
            </a:r>
            <a:r>
              <a:rPr lang="en-US" sz="1600" dirty="0" smtClean="0"/>
              <a:t> </a:t>
            </a:r>
            <a:r>
              <a:rPr lang="en-US" sz="1600" dirty="0" err="1" smtClean="0"/>
              <a:t>đào</a:t>
            </a:r>
            <a:r>
              <a:rPr lang="en-US" sz="1600" dirty="0" smtClean="0"/>
              <a:t> </a:t>
            </a:r>
            <a:r>
              <a:rPr lang="en-US" sz="1600" dirty="0" err="1" smtClean="0"/>
              <a:t>tạo</a:t>
            </a:r>
            <a:r>
              <a:rPr lang="en-US" sz="1600" dirty="0" smtClean="0"/>
              <a:t> </a:t>
            </a:r>
            <a:r>
              <a:rPr lang="en-US" sz="1600" dirty="0" err="1" smtClean="0"/>
              <a:t>cho</a:t>
            </a:r>
            <a:r>
              <a:rPr lang="en-US" sz="1600" dirty="0" smtClean="0"/>
              <a:t> DN </a:t>
            </a:r>
            <a:r>
              <a:rPr lang="en-US" sz="1600" dirty="0" err="1" smtClean="0"/>
              <a:t>nhưng</a:t>
            </a:r>
            <a:r>
              <a:rPr lang="en-US" sz="1600" dirty="0" smtClean="0"/>
              <a:t> </a:t>
            </a:r>
            <a:r>
              <a:rPr lang="en-US" sz="1600" dirty="0" err="1" smtClean="0"/>
              <a:t>thủ</a:t>
            </a:r>
            <a:r>
              <a:rPr lang="en-US" sz="1600" dirty="0" smtClean="0"/>
              <a:t> </a:t>
            </a:r>
            <a:r>
              <a:rPr lang="en-US" sz="1600" dirty="0" err="1" smtClean="0"/>
              <a:t>tục</a:t>
            </a:r>
            <a:r>
              <a:rPr lang="en-US" sz="1600" dirty="0" smtClean="0"/>
              <a:t> </a:t>
            </a:r>
            <a:r>
              <a:rPr lang="en-US" sz="1600" dirty="0" err="1" smtClean="0"/>
              <a:t>phức</a:t>
            </a:r>
            <a:r>
              <a:rPr lang="en-US" sz="1600" dirty="0" smtClean="0"/>
              <a:t> </a:t>
            </a:r>
            <a:r>
              <a:rPr lang="en-US" sz="1600" dirty="0" err="1" smtClean="0"/>
              <a:t>tạp</a:t>
            </a:r>
            <a:r>
              <a:rPr lang="en-US" sz="1600" dirty="0" smtClean="0"/>
              <a:t> </a:t>
            </a:r>
            <a:r>
              <a:rPr lang="en-US" sz="1600" dirty="0" err="1" smtClean="0"/>
              <a:t>nên</a:t>
            </a:r>
            <a:r>
              <a:rPr lang="en-US" sz="1600" dirty="0" smtClean="0"/>
              <a:t> </a:t>
            </a:r>
            <a:r>
              <a:rPr lang="en-US" sz="1600" dirty="0" err="1" smtClean="0"/>
              <a:t>thực</a:t>
            </a:r>
            <a:r>
              <a:rPr lang="en-US" sz="1600" dirty="0" smtClean="0"/>
              <a:t> </a:t>
            </a:r>
            <a:r>
              <a:rPr lang="en-US" sz="1600" dirty="0" err="1" smtClean="0"/>
              <a:t>tế</a:t>
            </a:r>
            <a:r>
              <a:rPr lang="en-US" sz="1600" dirty="0" smtClean="0"/>
              <a:t> DN </a:t>
            </a:r>
            <a:r>
              <a:rPr lang="en-US" sz="1600" dirty="0" err="1" smtClean="0"/>
              <a:t>cũng</a:t>
            </a:r>
            <a:r>
              <a:rPr lang="en-US" sz="1600" dirty="0" smtClean="0"/>
              <a:t> </a:t>
            </a:r>
            <a:r>
              <a:rPr lang="en-US" sz="1600" dirty="0" err="1" smtClean="0"/>
              <a:t>không</a:t>
            </a:r>
            <a:r>
              <a:rPr lang="en-US" sz="1600" dirty="0" smtClean="0"/>
              <a:t> </a:t>
            </a:r>
            <a:r>
              <a:rPr lang="en-US" sz="1600" dirty="0" err="1" smtClean="0"/>
              <a:t>nhận</a:t>
            </a:r>
            <a:r>
              <a:rPr lang="en-US" sz="1600" dirty="0" smtClean="0"/>
              <a:t> </a:t>
            </a:r>
            <a:r>
              <a:rPr lang="en-US" sz="1600" dirty="0" err="1" smtClean="0"/>
              <a:t>được</a:t>
            </a:r>
            <a:r>
              <a:rPr lang="en-US" sz="1600" dirty="0" smtClean="0"/>
              <a:t> </a:t>
            </a:r>
            <a:r>
              <a:rPr lang="en-US" sz="1600" dirty="0" err="1" smtClean="0"/>
              <a:t>khoản</a:t>
            </a:r>
            <a:r>
              <a:rPr lang="en-US" sz="1600" dirty="0" smtClean="0"/>
              <a:t> </a:t>
            </a:r>
            <a:r>
              <a:rPr lang="en-US" sz="1600" dirty="0" err="1" smtClean="0"/>
              <a:t>hỗ</a:t>
            </a:r>
            <a:r>
              <a:rPr lang="en-US" sz="1600" dirty="0" smtClean="0"/>
              <a:t> </a:t>
            </a:r>
            <a:r>
              <a:rPr lang="en-US" sz="1600" dirty="0" err="1" smtClean="0"/>
              <a:t>trợ</a:t>
            </a:r>
            <a:r>
              <a:rPr lang="en-US" sz="1600" dirty="0" smtClean="0"/>
              <a:t> </a:t>
            </a:r>
            <a:r>
              <a:rPr lang="en-US" sz="1600" dirty="0" err="1" smtClean="0"/>
              <a:t>này</a:t>
            </a:r>
            <a:r>
              <a:rPr lang="en-US" sz="1600" dirty="0" smtClean="0"/>
              <a:t>...</a:t>
            </a:r>
            <a:endParaRPr lang="en-US" sz="1600" dirty="0"/>
          </a:p>
        </p:txBody>
      </p:sp>
      <p:sp>
        <p:nvSpPr>
          <p:cNvPr id="18"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2" name="Rectangle 1"/>
          <p:cNvSpPr/>
          <p:nvPr/>
        </p:nvSpPr>
        <p:spPr>
          <a:xfrm>
            <a:off x="88900" y="5361816"/>
            <a:ext cx="9055100" cy="1600438"/>
          </a:xfrm>
          <a:prstGeom prst="rect">
            <a:avLst/>
          </a:prstGeom>
          <a:solidFill>
            <a:schemeClr val="bg1"/>
          </a:solidFill>
        </p:spPr>
        <p:txBody>
          <a:bodyPr wrap="square">
            <a:spAutoFit/>
          </a:bodyPr>
          <a:lstStyle/>
          <a:p>
            <a:r>
              <a:rPr lang="en-US" sz="1400" dirty="0"/>
              <a:t>[</a:t>
            </a:r>
            <a:r>
              <a:rPr lang="en-US" sz="1400" dirty="0" err="1" smtClean="0"/>
              <a:t>Cách</a:t>
            </a:r>
            <a:r>
              <a:rPr lang="en-US" sz="1400" dirty="0" smtClean="0"/>
              <a:t> </a:t>
            </a:r>
            <a:r>
              <a:rPr lang="en-US" sz="1400" dirty="0" err="1"/>
              <a:t>thức</a:t>
            </a:r>
            <a:r>
              <a:rPr lang="en-US" sz="1400" dirty="0"/>
              <a:t> </a:t>
            </a:r>
            <a:r>
              <a:rPr lang="en-US" sz="1400" dirty="0" err="1"/>
              <a:t>tính</a:t>
            </a:r>
            <a:r>
              <a:rPr lang="en-US" sz="1400" dirty="0"/>
              <a:t> : </a:t>
            </a:r>
            <a:r>
              <a:rPr lang="en-US" sz="1400" dirty="0" err="1"/>
              <a:t>theo</a:t>
            </a:r>
            <a:r>
              <a:rPr lang="en-US" sz="1400" dirty="0"/>
              <a:t> </a:t>
            </a:r>
            <a:r>
              <a:rPr lang="en-US" sz="1400" dirty="0" err="1"/>
              <a:t>số</a:t>
            </a:r>
            <a:r>
              <a:rPr lang="en-US" sz="1400" dirty="0"/>
              <a:t> </a:t>
            </a:r>
            <a:r>
              <a:rPr lang="en-US" sz="1400" dirty="0" err="1"/>
              <a:t>liệu</a:t>
            </a:r>
            <a:r>
              <a:rPr lang="en-US" sz="1400" dirty="0"/>
              <a:t> </a:t>
            </a:r>
            <a:r>
              <a:rPr lang="en-US" sz="1400" dirty="0" err="1"/>
              <a:t>thống</a:t>
            </a:r>
            <a:r>
              <a:rPr lang="en-US" sz="1400" dirty="0"/>
              <a:t> </a:t>
            </a:r>
            <a:r>
              <a:rPr lang="en-US" sz="1400" dirty="0" err="1"/>
              <a:t>kê</a:t>
            </a:r>
            <a:endParaRPr lang="en-US" sz="1400" dirty="0"/>
          </a:p>
          <a:p>
            <a:r>
              <a:rPr lang="en-US" sz="1400" dirty="0"/>
              <a:t> - </a:t>
            </a:r>
            <a:r>
              <a:rPr lang="en-US" sz="1400" dirty="0" err="1"/>
              <a:t>Số</a:t>
            </a:r>
            <a:r>
              <a:rPr lang="en-US" sz="1400" dirty="0"/>
              <a:t> </a:t>
            </a:r>
            <a:r>
              <a:rPr lang="en-US" sz="1400" dirty="0" err="1"/>
              <a:t>tiền</a:t>
            </a:r>
            <a:r>
              <a:rPr lang="en-US" sz="1400" dirty="0"/>
              <a:t> </a:t>
            </a:r>
            <a:r>
              <a:rPr lang="en-US" sz="1400" dirty="0" err="1"/>
              <a:t>thu</a:t>
            </a:r>
            <a:r>
              <a:rPr lang="en-US" sz="1400" dirty="0"/>
              <a:t> </a:t>
            </a:r>
            <a:r>
              <a:rPr lang="en-US" sz="1400" dirty="0" err="1"/>
              <a:t>vào</a:t>
            </a:r>
            <a:r>
              <a:rPr lang="en-US" sz="1400" dirty="0"/>
              <a:t> </a:t>
            </a:r>
            <a:r>
              <a:rPr lang="en-US" sz="1400" dirty="0" err="1"/>
              <a:t>quỹ</a:t>
            </a:r>
            <a:r>
              <a:rPr lang="en-US" sz="1400" dirty="0"/>
              <a:t> BHTN </a:t>
            </a:r>
            <a:r>
              <a:rPr lang="en-US" sz="1400" dirty="0" err="1"/>
              <a:t>hàng</a:t>
            </a:r>
            <a:r>
              <a:rPr lang="en-US" sz="1400" dirty="0"/>
              <a:t> </a:t>
            </a:r>
            <a:r>
              <a:rPr lang="en-US" sz="1400" dirty="0" err="1"/>
              <a:t>năm</a:t>
            </a:r>
            <a:r>
              <a:rPr lang="en-US" sz="1400" dirty="0"/>
              <a:t>: 20 </a:t>
            </a:r>
            <a:r>
              <a:rPr lang="en-US" sz="1400" dirty="0" err="1"/>
              <a:t>tỷ</a:t>
            </a:r>
            <a:r>
              <a:rPr lang="en-US" sz="1400" dirty="0"/>
              <a:t> </a:t>
            </a:r>
          </a:p>
          <a:p>
            <a:r>
              <a:rPr lang="en-US" sz="1400" dirty="0"/>
              <a:t> - </a:t>
            </a:r>
            <a:r>
              <a:rPr lang="en-US" sz="1400" dirty="0" err="1"/>
              <a:t>Số</a:t>
            </a:r>
            <a:r>
              <a:rPr lang="en-US" sz="1400" dirty="0"/>
              <a:t> </a:t>
            </a:r>
            <a:r>
              <a:rPr lang="en-US" sz="1400" dirty="0" err="1"/>
              <a:t>tiền</a:t>
            </a:r>
            <a:r>
              <a:rPr lang="en-US" sz="1400" dirty="0"/>
              <a:t> chi  </a:t>
            </a:r>
            <a:r>
              <a:rPr lang="en-US" sz="1400" dirty="0" err="1"/>
              <a:t>vào</a:t>
            </a:r>
            <a:r>
              <a:rPr lang="en-US" sz="1400" dirty="0"/>
              <a:t> </a:t>
            </a:r>
            <a:r>
              <a:rPr lang="en-US" sz="1400" dirty="0" err="1"/>
              <a:t>quỹ</a:t>
            </a:r>
            <a:r>
              <a:rPr lang="en-US" sz="1400" dirty="0"/>
              <a:t> BHTN </a:t>
            </a:r>
            <a:r>
              <a:rPr lang="en-US" sz="1400" dirty="0" err="1"/>
              <a:t>hàng</a:t>
            </a:r>
            <a:r>
              <a:rPr lang="en-US" sz="1400" dirty="0"/>
              <a:t> </a:t>
            </a:r>
            <a:r>
              <a:rPr lang="en-US" sz="1400" dirty="0" err="1"/>
              <a:t>năm</a:t>
            </a:r>
            <a:r>
              <a:rPr lang="en-US" sz="1400" dirty="0"/>
              <a:t>: 13 </a:t>
            </a:r>
            <a:r>
              <a:rPr lang="en-US" sz="1400" dirty="0" err="1"/>
              <a:t>tỷ</a:t>
            </a:r>
            <a:r>
              <a:rPr lang="en-US" sz="1400" dirty="0"/>
              <a:t> </a:t>
            </a:r>
          </a:p>
          <a:p>
            <a:r>
              <a:rPr lang="en-US" sz="1400" dirty="0"/>
              <a:t>--&gt;</a:t>
            </a:r>
            <a:r>
              <a:rPr lang="en-US" sz="1400" dirty="0" err="1"/>
              <a:t>Vậy</a:t>
            </a:r>
            <a:r>
              <a:rPr lang="en-US" sz="1400" dirty="0"/>
              <a:t> </a:t>
            </a:r>
            <a:r>
              <a:rPr lang="en-US" sz="1400" dirty="0" err="1"/>
              <a:t>để</a:t>
            </a:r>
            <a:r>
              <a:rPr lang="en-US" sz="1400" dirty="0"/>
              <a:t> </a:t>
            </a:r>
            <a:r>
              <a:rPr lang="en-US" sz="1400" dirty="0" err="1"/>
              <a:t>quỹ</a:t>
            </a:r>
            <a:r>
              <a:rPr lang="en-US" sz="1400" dirty="0"/>
              <a:t> </a:t>
            </a:r>
            <a:r>
              <a:rPr lang="en-US" sz="1400" dirty="0" err="1"/>
              <a:t>không</a:t>
            </a:r>
            <a:r>
              <a:rPr lang="en-US" sz="1400" dirty="0"/>
              <a:t> </a:t>
            </a:r>
            <a:r>
              <a:rPr lang="en-US" sz="1400" dirty="0" err="1"/>
              <a:t>kết</a:t>
            </a:r>
            <a:r>
              <a:rPr lang="en-US" sz="1400" dirty="0"/>
              <a:t> </a:t>
            </a:r>
            <a:r>
              <a:rPr lang="en-US" sz="1400" dirty="0" err="1"/>
              <a:t>dư</a:t>
            </a:r>
            <a:r>
              <a:rPr lang="en-US" sz="1400" dirty="0"/>
              <a:t> </a:t>
            </a:r>
            <a:r>
              <a:rPr lang="en-US" sz="1400" dirty="0" err="1"/>
              <a:t>hàng</a:t>
            </a:r>
            <a:r>
              <a:rPr lang="en-US" sz="1400" dirty="0"/>
              <a:t> </a:t>
            </a:r>
            <a:r>
              <a:rPr lang="en-US" sz="1400" dirty="0" err="1"/>
              <a:t>năm</a:t>
            </a:r>
            <a:r>
              <a:rPr lang="en-US" sz="1400" dirty="0"/>
              <a:t> </a:t>
            </a:r>
            <a:r>
              <a:rPr lang="en-US" sz="1400" dirty="0" err="1"/>
              <a:t>thì</a:t>
            </a:r>
            <a:r>
              <a:rPr lang="en-US" sz="1400" dirty="0"/>
              <a:t> </a:t>
            </a:r>
            <a:r>
              <a:rPr lang="en-US" sz="1400" dirty="0" err="1"/>
              <a:t>tỷ</a:t>
            </a:r>
            <a:r>
              <a:rPr lang="en-US" sz="1400" dirty="0"/>
              <a:t> </a:t>
            </a:r>
            <a:r>
              <a:rPr lang="en-US" sz="1400" dirty="0" err="1"/>
              <a:t>lệ</a:t>
            </a:r>
            <a:r>
              <a:rPr lang="en-US" sz="1400" dirty="0"/>
              <a:t> </a:t>
            </a:r>
            <a:r>
              <a:rPr lang="en-US" sz="1400" dirty="0" err="1"/>
              <a:t>đóng</a:t>
            </a:r>
            <a:r>
              <a:rPr lang="en-US" sz="1400" dirty="0"/>
              <a:t> BHTN </a:t>
            </a:r>
            <a:r>
              <a:rPr lang="en-US" sz="1400" dirty="0" err="1"/>
              <a:t>của</a:t>
            </a:r>
            <a:r>
              <a:rPr lang="en-US" sz="1400" dirty="0"/>
              <a:t> NLĐ </a:t>
            </a:r>
            <a:r>
              <a:rPr lang="en-US" sz="1400" dirty="0" err="1"/>
              <a:t>và</a:t>
            </a:r>
            <a:r>
              <a:rPr lang="en-US" sz="1400" dirty="0"/>
              <a:t> NSDLĐ </a:t>
            </a:r>
            <a:r>
              <a:rPr lang="en-US" sz="1400" dirty="0" err="1"/>
              <a:t>là</a:t>
            </a:r>
            <a:r>
              <a:rPr lang="en-US" sz="1400" dirty="0"/>
              <a:t> 0.65% </a:t>
            </a:r>
          </a:p>
          <a:p>
            <a:r>
              <a:rPr lang="en-US" sz="1400" dirty="0" err="1"/>
              <a:t>Tuy</a:t>
            </a:r>
            <a:r>
              <a:rPr lang="en-US" sz="1400" dirty="0"/>
              <a:t> </a:t>
            </a:r>
            <a:r>
              <a:rPr lang="en-US" sz="1400" dirty="0" err="1"/>
              <a:t>nhiên</a:t>
            </a:r>
            <a:r>
              <a:rPr lang="en-US" sz="1400" dirty="0"/>
              <a:t> </a:t>
            </a:r>
            <a:r>
              <a:rPr lang="en-US" sz="1400" dirty="0" err="1"/>
              <a:t>quỹ</a:t>
            </a:r>
            <a:r>
              <a:rPr lang="en-US" sz="1400" dirty="0"/>
              <a:t> </a:t>
            </a:r>
            <a:r>
              <a:rPr lang="en-US" sz="1400" dirty="0" err="1"/>
              <a:t>đang</a:t>
            </a:r>
            <a:r>
              <a:rPr lang="en-US" sz="1400" dirty="0"/>
              <a:t> </a:t>
            </a:r>
            <a:r>
              <a:rPr lang="en-US" sz="1400" dirty="0" err="1"/>
              <a:t>còn</a:t>
            </a:r>
            <a:r>
              <a:rPr lang="en-US" sz="1400" dirty="0"/>
              <a:t> </a:t>
            </a:r>
            <a:r>
              <a:rPr lang="en-US" sz="1400" dirty="0" err="1"/>
              <a:t>kết</a:t>
            </a:r>
            <a:r>
              <a:rPr lang="en-US" sz="1400" dirty="0"/>
              <a:t> </a:t>
            </a:r>
            <a:r>
              <a:rPr lang="en-US" sz="1400" dirty="0" err="1"/>
              <a:t>dư</a:t>
            </a:r>
            <a:r>
              <a:rPr lang="en-US" sz="1400" dirty="0"/>
              <a:t> </a:t>
            </a:r>
            <a:r>
              <a:rPr lang="en-US" sz="1400" dirty="0" err="1"/>
              <a:t>khoảng</a:t>
            </a:r>
            <a:r>
              <a:rPr lang="en-US" sz="1400" dirty="0"/>
              <a:t> 62.4 </a:t>
            </a:r>
            <a:r>
              <a:rPr lang="en-US" sz="1400" dirty="0" err="1"/>
              <a:t>tỷ</a:t>
            </a:r>
            <a:r>
              <a:rPr lang="en-US" sz="1400" dirty="0"/>
              <a:t> </a:t>
            </a:r>
            <a:r>
              <a:rPr lang="en-US" sz="1400" dirty="0" err="1"/>
              <a:t>đến</a:t>
            </a:r>
            <a:r>
              <a:rPr lang="en-US" sz="1400" dirty="0"/>
              <a:t> </a:t>
            </a:r>
            <a:r>
              <a:rPr lang="en-US" sz="1400" dirty="0" err="1"/>
              <a:t>năm</a:t>
            </a:r>
            <a:r>
              <a:rPr lang="en-US" sz="1400" dirty="0"/>
              <a:t> 2023. </a:t>
            </a:r>
            <a:r>
              <a:rPr lang="en-US" sz="1400" dirty="0" err="1"/>
              <a:t>Số</a:t>
            </a:r>
            <a:r>
              <a:rPr lang="en-US" sz="1400" dirty="0"/>
              <a:t> </a:t>
            </a:r>
            <a:r>
              <a:rPr lang="en-US" sz="1400" dirty="0" err="1"/>
              <a:t>tiền</a:t>
            </a:r>
            <a:r>
              <a:rPr lang="en-US" sz="1400" dirty="0"/>
              <a:t> </a:t>
            </a:r>
            <a:r>
              <a:rPr lang="en-US" sz="1400" dirty="0" err="1"/>
              <a:t>này</a:t>
            </a:r>
            <a:r>
              <a:rPr lang="en-US" sz="1400" dirty="0"/>
              <a:t> </a:t>
            </a:r>
            <a:r>
              <a:rPr lang="en-US" sz="1400" dirty="0" err="1"/>
              <a:t>còn</a:t>
            </a:r>
            <a:r>
              <a:rPr lang="en-US" sz="1400" dirty="0"/>
              <a:t> </a:t>
            </a:r>
            <a:r>
              <a:rPr lang="en-US" sz="1400" dirty="0" err="1"/>
              <a:t>có</a:t>
            </a:r>
            <a:r>
              <a:rPr lang="en-US" sz="1400" dirty="0"/>
              <a:t> </a:t>
            </a:r>
            <a:r>
              <a:rPr lang="en-US" sz="1400" dirty="0" err="1"/>
              <a:t>thể</a:t>
            </a:r>
            <a:r>
              <a:rPr lang="en-US" sz="1400" dirty="0"/>
              <a:t> </a:t>
            </a:r>
            <a:r>
              <a:rPr lang="en-US" sz="1400" dirty="0" err="1"/>
              <a:t>sử</a:t>
            </a:r>
            <a:r>
              <a:rPr lang="en-US" sz="1400" dirty="0"/>
              <a:t> </a:t>
            </a:r>
            <a:r>
              <a:rPr lang="en-US" sz="1400" dirty="0" err="1"/>
              <a:t>dụng</a:t>
            </a:r>
            <a:r>
              <a:rPr lang="en-US" sz="1400" dirty="0"/>
              <a:t> </a:t>
            </a:r>
            <a:r>
              <a:rPr lang="en-US" sz="1400" dirty="0" err="1"/>
              <a:t>được</a:t>
            </a:r>
            <a:r>
              <a:rPr lang="en-US" sz="1400" dirty="0"/>
              <a:t> </a:t>
            </a:r>
            <a:r>
              <a:rPr lang="en-US" sz="1400" dirty="0" err="1"/>
              <a:t>gần</a:t>
            </a:r>
            <a:r>
              <a:rPr lang="en-US" sz="1400" dirty="0"/>
              <a:t> 10 </a:t>
            </a:r>
            <a:r>
              <a:rPr lang="en-US" sz="1400" dirty="0" err="1"/>
              <a:t>năm</a:t>
            </a:r>
            <a:r>
              <a:rPr lang="en-US" sz="1400" dirty="0"/>
              <a:t> </a:t>
            </a:r>
            <a:r>
              <a:rPr lang="en-US" sz="1400" dirty="0" err="1"/>
              <a:t>nữa</a:t>
            </a:r>
            <a:r>
              <a:rPr lang="en-US" sz="1400" dirty="0"/>
              <a:t> </a:t>
            </a:r>
            <a:r>
              <a:rPr lang="en-US" sz="1400" dirty="0" err="1"/>
              <a:t>hoặc</a:t>
            </a:r>
            <a:r>
              <a:rPr lang="en-US" sz="1400" dirty="0"/>
              <a:t> </a:t>
            </a:r>
            <a:r>
              <a:rPr lang="en-US" sz="1400" dirty="0" err="1"/>
              <a:t>hơn</a:t>
            </a:r>
            <a:r>
              <a:rPr lang="en-US" sz="1400" dirty="0"/>
              <a:t> </a:t>
            </a:r>
            <a:r>
              <a:rPr lang="en-US" sz="1400" dirty="0" err="1"/>
              <a:t>vì</a:t>
            </a:r>
            <a:r>
              <a:rPr lang="en-US" sz="1400" dirty="0"/>
              <a:t> </a:t>
            </a:r>
            <a:r>
              <a:rPr lang="en-US" sz="1400" dirty="0" err="1"/>
              <a:t>số</a:t>
            </a:r>
            <a:r>
              <a:rPr lang="en-US" sz="1400" dirty="0"/>
              <a:t> </a:t>
            </a:r>
            <a:r>
              <a:rPr lang="en-US" sz="1400" dirty="0" err="1"/>
              <a:t>tiền</a:t>
            </a:r>
            <a:r>
              <a:rPr lang="en-US" sz="1400" dirty="0"/>
              <a:t> </a:t>
            </a:r>
            <a:r>
              <a:rPr lang="en-US" sz="1400" dirty="0" err="1"/>
              <a:t>kết</a:t>
            </a:r>
            <a:r>
              <a:rPr lang="en-US" sz="1400" dirty="0"/>
              <a:t> </a:t>
            </a:r>
            <a:r>
              <a:rPr lang="en-US" sz="1400" dirty="0" err="1"/>
              <a:t>dư</a:t>
            </a:r>
            <a:r>
              <a:rPr lang="en-US" sz="1400" dirty="0"/>
              <a:t> </a:t>
            </a:r>
            <a:r>
              <a:rPr lang="en-US" sz="1400" dirty="0" err="1"/>
              <a:t>còn</a:t>
            </a:r>
            <a:r>
              <a:rPr lang="en-US" sz="1400" dirty="0"/>
              <a:t> </a:t>
            </a:r>
            <a:r>
              <a:rPr lang="en-US" sz="1400" dirty="0" err="1"/>
              <a:t>phát</a:t>
            </a:r>
            <a:r>
              <a:rPr lang="en-US" sz="1400" dirty="0"/>
              <a:t> </a:t>
            </a:r>
            <a:r>
              <a:rPr lang="en-US" sz="1400" dirty="0" err="1"/>
              <a:t>sinh</a:t>
            </a:r>
            <a:r>
              <a:rPr lang="en-US" sz="1400" dirty="0"/>
              <a:t> </a:t>
            </a:r>
            <a:r>
              <a:rPr lang="en-US" sz="1400" dirty="0" err="1"/>
              <a:t>lãi</a:t>
            </a:r>
            <a:r>
              <a:rPr lang="en-US" sz="1400" dirty="0"/>
              <a:t>. Do </a:t>
            </a:r>
            <a:r>
              <a:rPr lang="en-US" sz="1400" dirty="0" err="1"/>
              <a:t>đó</a:t>
            </a:r>
            <a:r>
              <a:rPr lang="en-US" sz="1400" dirty="0"/>
              <a:t>, </a:t>
            </a:r>
            <a:r>
              <a:rPr lang="en-US" sz="1400" dirty="0" err="1"/>
              <a:t>để</a:t>
            </a:r>
            <a:r>
              <a:rPr lang="en-US" sz="1400" dirty="0"/>
              <a:t> </a:t>
            </a:r>
            <a:r>
              <a:rPr lang="en-US" sz="1400" dirty="0" err="1"/>
              <a:t>quỹ</a:t>
            </a:r>
            <a:r>
              <a:rPr lang="en-US" sz="1400" dirty="0"/>
              <a:t> </a:t>
            </a:r>
            <a:r>
              <a:rPr lang="en-US" sz="1400" dirty="0" err="1"/>
              <a:t>không</a:t>
            </a:r>
            <a:r>
              <a:rPr lang="en-US" sz="1400" dirty="0"/>
              <a:t> </a:t>
            </a:r>
            <a:r>
              <a:rPr lang="en-US" sz="1400" dirty="0" err="1"/>
              <a:t>còn</a:t>
            </a:r>
            <a:r>
              <a:rPr lang="en-US" sz="1400" dirty="0"/>
              <a:t> </a:t>
            </a:r>
            <a:r>
              <a:rPr lang="en-US" sz="1400" dirty="0" err="1"/>
              <a:t>kết</a:t>
            </a:r>
            <a:r>
              <a:rPr lang="en-US" sz="1400" dirty="0"/>
              <a:t> </a:t>
            </a:r>
            <a:r>
              <a:rPr lang="en-US" sz="1400" dirty="0" err="1"/>
              <a:t>dư</a:t>
            </a:r>
            <a:r>
              <a:rPr lang="en-US" sz="1400" dirty="0"/>
              <a:t> </a:t>
            </a:r>
            <a:r>
              <a:rPr lang="en-US" sz="1400" dirty="0" err="1"/>
              <a:t>thì</a:t>
            </a:r>
            <a:r>
              <a:rPr lang="en-US" sz="1400" dirty="0"/>
              <a:t> </a:t>
            </a:r>
            <a:r>
              <a:rPr lang="en-US" sz="1400" dirty="0" err="1"/>
              <a:t>chúng</a:t>
            </a:r>
            <a:r>
              <a:rPr lang="en-US" sz="1400" dirty="0"/>
              <a:t> </a:t>
            </a:r>
            <a:r>
              <a:rPr lang="en-US" sz="1400" dirty="0" err="1"/>
              <a:t>tôi</a:t>
            </a:r>
            <a:r>
              <a:rPr lang="en-US" sz="1400" dirty="0"/>
              <a:t> </a:t>
            </a:r>
            <a:r>
              <a:rPr lang="en-US" sz="1400" dirty="0" err="1"/>
              <a:t>đề</a:t>
            </a:r>
            <a:r>
              <a:rPr lang="en-US" sz="1400" dirty="0"/>
              <a:t> </a:t>
            </a:r>
            <a:r>
              <a:rPr lang="en-US" sz="1400" dirty="0" err="1"/>
              <a:t>xuất</a:t>
            </a:r>
            <a:r>
              <a:rPr lang="en-US" sz="1400" dirty="0"/>
              <a:t> </a:t>
            </a:r>
            <a:r>
              <a:rPr lang="en-US" sz="1400" dirty="0" err="1"/>
              <a:t>giảm</a:t>
            </a:r>
            <a:r>
              <a:rPr lang="en-US" sz="1400" dirty="0"/>
              <a:t> </a:t>
            </a:r>
            <a:r>
              <a:rPr lang="en-US" sz="1400" dirty="0" err="1"/>
              <a:t>tỷ</a:t>
            </a:r>
            <a:r>
              <a:rPr lang="en-US" sz="1400" dirty="0"/>
              <a:t> </a:t>
            </a:r>
            <a:r>
              <a:rPr lang="en-US" sz="1400" dirty="0" err="1"/>
              <a:t>lệ</a:t>
            </a:r>
            <a:r>
              <a:rPr lang="en-US" sz="1400" dirty="0"/>
              <a:t> </a:t>
            </a:r>
            <a:r>
              <a:rPr lang="en-US" sz="1400" dirty="0" err="1"/>
              <a:t>đóng</a:t>
            </a:r>
            <a:r>
              <a:rPr lang="en-US" sz="1400" dirty="0"/>
              <a:t> BHTN </a:t>
            </a:r>
            <a:r>
              <a:rPr lang="en-US" sz="1400" dirty="0" err="1"/>
              <a:t>xuống</a:t>
            </a:r>
            <a:r>
              <a:rPr lang="en-US" sz="1400" dirty="0"/>
              <a:t> </a:t>
            </a:r>
            <a:r>
              <a:rPr lang="en-US" sz="1400" dirty="0" err="1"/>
              <a:t>còn</a:t>
            </a:r>
            <a:r>
              <a:rPr lang="en-US" sz="1400" dirty="0"/>
              <a:t> </a:t>
            </a:r>
            <a:r>
              <a:rPr lang="en-US" sz="1400" dirty="0" smtClean="0"/>
              <a:t>0.5%]</a:t>
            </a:r>
            <a:endParaRPr lang="en-US" sz="1400" dirty="0"/>
          </a:p>
        </p:txBody>
      </p:sp>
    </p:spTree>
    <p:extLst>
      <p:ext uri="{BB962C8B-B14F-4D97-AF65-F5344CB8AC3E}">
        <p14:creationId xmlns:p14="http://schemas.microsoft.com/office/powerpoint/2010/main" val="767489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58918"/>
            <a:ext cx="8839200" cy="400110"/>
          </a:xfrm>
          <a:prstGeom prst="rect">
            <a:avLst/>
          </a:prstGeom>
          <a:solidFill>
            <a:srgbClr val="FFFFCC"/>
          </a:solidFill>
        </p:spPr>
        <p:txBody>
          <a:bodyPr wrap="square" rtlCol="0">
            <a:spAutoFit/>
          </a:bodyPr>
          <a:lstStyle/>
          <a:p>
            <a:pPr algn="just"/>
            <a:r>
              <a:rPr lang="en-US" sz="2000" dirty="0">
                <a:solidFill>
                  <a:srgbClr val="FF0000"/>
                </a:solidFill>
                <a:cs typeface="Arial" panose="020B0604020202020204" pitchFamily="34" charset="0"/>
              </a:rPr>
              <a:t>6. </a:t>
            </a:r>
            <a:r>
              <a:rPr lang="en-US" sz="2000" dirty="0" err="1">
                <a:solidFill>
                  <a:srgbClr val="FF0000"/>
                </a:solidFill>
                <a:cs typeface="Arial" panose="020B0604020202020204" pitchFamily="34" charset="0"/>
              </a:rPr>
              <a:t>Bổ</a:t>
            </a:r>
            <a:r>
              <a:rPr lang="en-US" sz="2000" dirty="0">
                <a:solidFill>
                  <a:srgbClr val="FF0000"/>
                </a:solidFill>
                <a:cs typeface="Arial" panose="020B0604020202020204" pitchFamily="34" charset="0"/>
              </a:rPr>
              <a:t> sung </a:t>
            </a:r>
            <a:r>
              <a:rPr lang="en-US" sz="2000" dirty="0" err="1">
                <a:solidFill>
                  <a:srgbClr val="FF0000"/>
                </a:solidFill>
                <a:cs typeface="Arial" panose="020B0604020202020204" pitchFamily="34" charset="0"/>
              </a:rPr>
              <a:t>các</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nội</a:t>
            </a:r>
            <a:r>
              <a:rPr lang="en-US" sz="2000" dirty="0">
                <a:solidFill>
                  <a:srgbClr val="FF0000"/>
                </a:solidFill>
                <a:cs typeface="Arial" panose="020B0604020202020204" pitchFamily="34" charset="0"/>
              </a:rPr>
              <a:t> dung </a:t>
            </a:r>
            <a:r>
              <a:rPr lang="en-US" sz="2000" dirty="0" err="1">
                <a:solidFill>
                  <a:srgbClr val="FF0000"/>
                </a:solidFill>
                <a:cs typeface="Arial" panose="020B0604020202020204" pitchFamily="34" charset="0"/>
              </a:rPr>
              <a:t>liên</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quan</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đến</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phát</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triển</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kỹ</a:t>
            </a:r>
            <a:r>
              <a:rPr lang="en-US" sz="2000" dirty="0">
                <a:solidFill>
                  <a:srgbClr val="FF0000"/>
                </a:solidFill>
                <a:cs typeface="Arial" panose="020B0604020202020204" pitchFamily="34" charset="0"/>
              </a:rPr>
              <a:t> </a:t>
            </a:r>
            <a:r>
              <a:rPr lang="en-US" sz="2000" dirty="0" err="1">
                <a:solidFill>
                  <a:srgbClr val="FF0000"/>
                </a:solidFill>
                <a:cs typeface="Arial" panose="020B0604020202020204" pitchFamily="34" charset="0"/>
              </a:rPr>
              <a:t>năng</a:t>
            </a:r>
            <a:r>
              <a:rPr lang="en-US" sz="2000" dirty="0">
                <a:solidFill>
                  <a:srgbClr val="FF0000"/>
                </a:solidFill>
                <a:cs typeface="Arial" panose="020B0604020202020204" pitchFamily="34" charset="0"/>
              </a:rPr>
              <a:t> </a:t>
            </a:r>
            <a:r>
              <a:rPr lang="en-US" sz="2000" dirty="0" err="1" smtClean="0">
                <a:solidFill>
                  <a:srgbClr val="FF0000"/>
                </a:solidFill>
                <a:cs typeface="Arial" panose="020B0604020202020204" pitchFamily="34" charset="0"/>
              </a:rPr>
              <a:t>nghề</a:t>
            </a:r>
            <a:endParaRPr lang="en-US" sz="2000" dirty="0">
              <a:solidFill>
                <a:srgbClr val="FF0000"/>
              </a:solidFill>
              <a:cs typeface="Arial" panose="020B0604020202020204" pitchFamily="34" charset="0"/>
            </a:endParaRPr>
          </a:p>
        </p:txBody>
      </p:sp>
      <p:sp>
        <p:nvSpPr>
          <p:cNvPr id="7"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9" name="Rectangle 8"/>
          <p:cNvSpPr/>
          <p:nvPr/>
        </p:nvSpPr>
        <p:spPr>
          <a:xfrm>
            <a:off x="0" y="1143000"/>
            <a:ext cx="4953000" cy="369332"/>
          </a:xfrm>
          <a:prstGeom prst="rect">
            <a:avLst/>
          </a:prstGeom>
        </p:spPr>
        <p:txBody>
          <a:bodyPr wrap="square">
            <a:spAutoFit/>
          </a:bodyPr>
          <a:lstStyle/>
          <a:p>
            <a:r>
              <a:rPr lang="en-US" dirty="0" err="1" smtClean="0">
                <a:cs typeface="Arial" panose="020B0604020202020204" pitchFamily="34" charset="0"/>
              </a:rPr>
              <a:t>Bổ</a:t>
            </a:r>
            <a:r>
              <a:rPr lang="en-US" dirty="0" smtClean="0">
                <a:cs typeface="Arial" panose="020B0604020202020204" pitchFamily="34" charset="0"/>
              </a:rPr>
              <a:t> sung </a:t>
            </a:r>
            <a:r>
              <a:rPr lang="en-US" dirty="0" err="1" smtClean="0">
                <a:cs typeface="Arial" panose="020B0604020202020204" pitchFamily="34" charset="0"/>
              </a:rPr>
              <a:t>chương</a:t>
            </a:r>
            <a:r>
              <a:rPr lang="en-US" dirty="0" smtClean="0">
                <a:cs typeface="Arial" panose="020B0604020202020204" pitchFamily="34" charset="0"/>
              </a:rPr>
              <a:t> V:  </a:t>
            </a:r>
            <a:r>
              <a:rPr lang="en-US" dirty="0" err="1" smtClean="0">
                <a:cs typeface="Arial" panose="020B0604020202020204" pitchFamily="34" charset="0"/>
              </a:rPr>
              <a:t>Phát</a:t>
            </a:r>
            <a:r>
              <a:rPr lang="en-US" dirty="0" smtClean="0">
                <a:cs typeface="Arial" panose="020B0604020202020204" pitchFamily="34" charset="0"/>
              </a:rPr>
              <a:t> </a:t>
            </a:r>
            <a:r>
              <a:rPr lang="en-US" dirty="0" err="1">
                <a:cs typeface="Arial" panose="020B0604020202020204" pitchFamily="34" charset="0"/>
              </a:rPr>
              <a:t>triển</a:t>
            </a:r>
            <a:r>
              <a:rPr lang="en-US" dirty="0">
                <a:cs typeface="Arial" panose="020B0604020202020204" pitchFamily="34" charset="0"/>
              </a:rPr>
              <a:t> </a:t>
            </a:r>
            <a:r>
              <a:rPr lang="en-US" dirty="0" err="1">
                <a:cs typeface="Arial" panose="020B0604020202020204" pitchFamily="34" charset="0"/>
              </a:rPr>
              <a:t>kỹ</a:t>
            </a:r>
            <a:r>
              <a:rPr lang="en-US" dirty="0">
                <a:cs typeface="Arial" panose="020B0604020202020204" pitchFamily="34" charset="0"/>
              </a:rPr>
              <a:t> </a:t>
            </a:r>
            <a:r>
              <a:rPr lang="en-US" dirty="0" err="1">
                <a:cs typeface="Arial" panose="020B0604020202020204" pitchFamily="34" charset="0"/>
              </a:rPr>
              <a:t>năng</a:t>
            </a:r>
            <a:r>
              <a:rPr lang="en-US" dirty="0">
                <a:cs typeface="Arial" panose="020B0604020202020204" pitchFamily="34" charset="0"/>
              </a:rPr>
              <a:t> </a:t>
            </a:r>
            <a:r>
              <a:rPr lang="en-US" dirty="0" err="1">
                <a:cs typeface="Arial" panose="020B0604020202020204" pitchFamily="34" charset="0"/>
              </a:rPr>
              <a:t>nghề</a:t>
            </a:r>
            <a:endParaRPr lang="en-US" dirty="0"/>
          </a:p>
        </p:txBody>
      </p:sp>
      <p:sp>
        <p:nvSpPr>
          <p:cNvPr id="10" name="TextBox 9"/>
          <p:cNvSpPr txBox="1"/>
          <p:nvPr/>
        </p:nvSpPr>
        <p:spPr>
          <a:xfrm>
            <a:off x="29029" y="1486932"/>
            <a:ext cx="5152571" cy="3785652"/>
          </a:xfrm>
          <a:prstGeom prst="rect">
            <a:avLst/>
          </a:prstGeom>
          <a:noFill/>
        </p:spPr>
        <p:txBody>
          <a:bodyPr wrap="square" rtlCol="0">
            <a:spAutoFit/>
          </a:bodyPr>
          <a:lstStyle/>
          <a:p>
            <a:pPr algn="just"/>
            <a:r>
              <a:rPr lang="en-US" sz="1600" b="1" dirty="0" err="1" smtClean="0"/>
              <a:t>Mục</a:t>
            </a:r>
            <a:r>
              <a:rPr lang="en-US" sz="1600" b="1" dirty="0" smtClean="0"/>
              <a:t> 1: </a:t>
            </a:r>
            <a:r>
              <a:rPr lang="en-US" sz="1600" b="1" dirty="0" err="1" smtClean="0"/>
              <a:t>Phát</a:t>
            </a:r>
            <a:r>
              <a:rPr lang="en-US" sz="1600" b="1" dirty="0" smtClean="0"/>
              <a:t> </a:t>
            </a:r>
            <a:r>
              <a:rPr lang="en-US" sz="1600" b="1" dirty="0" err="1" smtClean="0"/>
              <a:t>triển</a:t>
            </a:r>
            <a:r>
              <a:rPr lang="en-US" sz="1600" b="1" dirty="0" smtClean="0"/>
              <a:t> </a:t>
            </a:r>
            <a:r>
              <a:rPr lang="en-US" sz="1600" b="1" dirty="0" err="1" smtClean="0"/>
              <a:t>kỹ</a:t>
            </a:r>
            <a:r>
              <a:rPr lang="en-US" sz="1600" b="1" dirty="0" smtClean="0"/>
              <a:t> </a:t>
            </a:r>
            <a:r>
              <a:rPr lang="en-US" sz="1600" b="1" dirty="0" err="1" smtClean="0"/>
              <a:t>năng</a:t>
            </a:r>
            <a:r>
              <a:rPr lang="en-US" sz="1600" b="1" dirty="0" smtClean="0"/>
              <a:t> </a:t>
            </a:r>
            <a:r>
              <a:rPr lang="en-US" sz="1600" b="1" dirty="0" err="1" smtClean="0"/>
              <a:t>nghề</a:t>
            </a:r>
            <a:endParaRPr lang="en-US" sz="1600" b="1" dirty="0" smtClean="0"/>
          </a:p>
          <a:p>
            <a:pPr algn="just"/>
            <a:r>
              <a:rPr lang="en-US" sz="1600" dirty="0"/>
              <a:t> </a:t>
            </a:r>
            <a:r>
              <a:rPr lang="en-US" sz="1600" dirty="0" smtClean="0"/>
              <a:t>+ </a:t>
            </a:r>
            <a:r>
              <a:rPr lang="en-US" sz="1600" dirty="0" err="1" smtClean="0"/>
              <a:t>Mục</a:t>
            </a:r>
            <a:r>
              <a:rPr lang="en-US" sz="1600" dirty="0" smtClean="0"/>
              <a:t> </a:t>
            </a:r>
            <a:r>
              <a:rPr lang="en-US" sz="1600" dirty="0" err="1" smtClean="0"/>
              <a:t>đích</a:t>
            </a:r>
            <a:r>
              <a:rPr lang="en-US" sz="1600" dirty="0" smtClean="0"/>
              <a:t>, </a:t>
            </a:r>
            <a:r>
              <a:rPr lang="en-US" sz="1600" dirty="0" err="1" smtClean="0"/>
              <a:t>nội</a:t>
            </a:r>
            <a:r>
              <a:rPr lang="en-US" sz="1600" dirty="0" smtClean="0"/>
              <a:t> dung</a:t>
            </a:r>
          </a:p>
          <a:p>
            <a:pPr algn="just"/>
            <a:r>
              <a:rPr lang="en-US" sz="1600" dirty="0" smtClean="0"/>
              <a:t>+ </a:t>
            </a:r>
            <a:r>
              <a:rPr lang="en-US" sz="1600" dirty="0" err="1" smtClean="0"/>
              <a:t>Hỗ</a:t>
            </a:r>
            <a:r>
              <a:rPr lang="en-US" sz="1600" dirty="0" smtClean="0"/>
              <a:t> </a:t>
            </a:r>
            <a:r>
              <a:rPr lang="en-US" sz="1600" dirty="0" err="1" smtClean="0"/>
              <a:t>trợ</a:t>
            </a:r>
            <a:r>
              <a:rPr lang="en-US" sz="1600" dirty="0" smtClean="0"/>
              <a:t> </a:t>
            </a:r>
            <a:r>
              <a:rPr lang="en-US" sz="1600" dirty="0" err="1" smtClean="0"/>
              <a:t>phát</a:t>
            </a:r>
            <a:r>
              <a:rPr lang="en-US" sz="1600" dirty="0" smtClean="0"/>
              <a:t> </a:t>
            </a:r>
            <a:r>
              <a:rPr lang="en-US" sz="1600" dirty="0" err="1" smtClean="0"/>
              <a:t>triển</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endParaRPr lang="en-US" sz="1600" dirty="0" smtClean="0"/>
          </a:p>
          <a:p>
            <a:pPr algn="just"/>
            <a:r>
              <a:rPr lang="en-US" sz="1600" dirty="0" smtClean="0"/>
              <a:t>+ </a:t>
            </a:r>
            <a:r>
              <a:rPr lang="en-US" sz="1600" dirty="0" err="1" smtClean="0"/>
              <a:t>Khung</a:t>
            </a:r>
            <a:r>
              <a:rPr lang="en-US" sz="1600" dirty="0" smtClean="0"/>
              <a:t> </a:t>
            </a:r>
            <a:r>
              <a:rPr lang="en-US" sz="1600" dirty="0" err="1" smtClean="0"/>
              <a:t>trình</a:t>
            </a:r>
            <a:r>
              <a:rPr lang="en-US" sz="1600" dirty="0" smtClean="0"/>
              <a:t> </a:t>
            </a:r>
            <a:r>
              <a:rPr lang="en-US" sz="1600" dirty="0" err="1" smtClean="0"/>
              <a:t>độ</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r>
              <a:rPr lang="en-US" sz="1600" dirty="0" smtClean="0"/>
              <a:t> </a:t>
            </a:r>
            <a:r>
              <a:rPr lang="en-US" sz="1600" dirty="0" err="1" smtClean="0"/>
              <a:t>quốc</a:t>
            </a:r>
            <a:r>
              <a:rPr lang="en-US" sz="1600" dirty="0" smtClean="0"/>
              <a:t> </a:t>
            </a:r>
            <a:r>
              <a:rPr lang="en-US" sz="1600" dirty="0" err="1" smtClean="0"/>
              <a:t>gia</a:t>
            </a:r>
            <a:endParaRPr lang="en-US" sz="1600" dirty="0" smtClean="0"/>
          </a:p>
          <a:p>
            <a:pPr algn="just"/>
            <a:r>
              <a:rPr lang="en-US" sz="1600" dirty="0" smtClean="0"/>
              <a:t>+ </a:t>
            </a:r>
            <a:r>
              <a:rPr lang="en-US" sz="1600" dirty="0" err="1" smtClean="0"/>
              <a:t>Xây</a:t>
            </a:r>
            <a:r>
              <a:rPr lang="en-US" sz="1600" dirty="0" smtClean="0"/>
              <a:t> </a:t>
            </a:r>
            <a:r>
              <a:rPr lang="en-US" sz="1600" dirty="0" err="1" smtClean="0"/>
              <a:t>dựng</a:t>
            </a:r>
            <a:r>
              <a:rPr lang="en-US" sz="1600" dirty="0" smtClean="0"/>
              <a:t>, </a:t>
            </a:r>
            <a:r>
              <a:rPr lang="en-US" sz="1600" dirty="0" err="1" smtClean="0"/>
              <a:t>công</a:t>
            </a:r>
            <a:r>
              <a:rPr lang="en-US" sz="1600" dirty="0" smtClean="0"/>
              <a:t> </a:t>
            </a:r>
            <a:r>
              <a:rPr lang="en-US" sz="1600" dirty="0" err="1" smtClean="0"/>
              <a:t>bố</a:t>
            </a:r>
            <a:r>
              <a:rPr lang="en-US" sz="1600" dirty="0" smtClean="0"/>
              <a:t> </a:t>
            </a:r>
            <a:r>
              <a:rPr lang="en-US" sz="1600" dirty="0" err="1" smtClean="0"/>
              <a:t>tiêu</a:t>
            </a:r>
            <a:r>
              <a:rPr lang="en-US" sz="1600" dirty="0" smtClean="0"/>
              <a:t> </a:t>
            </a:r>
            <a:r>
              <a:rPr lang="en-US" sz="1600" dirty="0" err="1" smtClean="0"/>
              <a:t>chuẩn</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r>
              <a:rPr lang="en-US" sz="1600" dirty="0" smtClean="0"/>
              <a:t> QG</a:t>
            </a:r>
          </a:p>
          <a:p>
            <a:pPr algn="just"/>
            <a:r>
              <a:rPr lang="en-US" sz="1600" dirty="0" smtClean="0"/>
              <a:t>+ </a:t>
            </a:r>
            <a:r>
              <a:rPr lang="en-US" sz="1600" dirty="0" err="1" smtClean="0"/>
              <a:t>Hội</a:t>
            </a:r>
            <a:r>
              <a:rPr lang="en-US" sz="1600" dirty="0" smtClean="0"/>
              <a:t> </a:t>
            </a:r>
            <a:r>
              <a:rPr lang="en-US" sz="1600" dirty="0" err="1" smtClean="0"/>
              <a:t>đồng</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endParaRPr lang="en-US" sz="1600" dirty="0" smtClean="0"/>
          </a:p>
          <a:p>
            <a:pPr algn="just"/>
            <a:r>
              <a:rPr lang="en-US" sz="1600" dirty="0" smtClean="0"/>
              <a:t>+ </a:t>
            </a:r>
            <a:r>
              <a:rPr lang="en-US" sz="1600" dirty="0" err="1" smtClean="0"/>
              <a:t>Kỳ</a:t>
            </a:r>
            <a:r>
              <a:rPr lang="en-US" sz="1600" dirty="0" smtClean="0"/>
              <a:t> </a:t>
            </a:r>
            <a:r>
              <a:rPr lang="en-US" sz="1600" dirty="0" err="1" smtClean="0"/>
              <a:t>thi</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endParaRPr lang="en-US" sz="1600" dirty="0" smtClean="0"/>
          </a:p>
          <a:p>
            <a:pPr algn="just"/>
            <a:r>
              <a:rPr lang="en-US" sz="1600" dirty="0" smtClean="0"/>
              <a:t>+ </a:t>
            </a:r>
            <a:r>
              <a:rPr lang="en-US" sz="1600" dirty="0" err="1" smtClean="0"/>
              <a:t>Tôn</a:t>
            </a:r>
            <a:r>
              <a:rPr lang="en-US" sz="1600" dirty="0" smtClean="0"/>
              <a:t> </a:t>
            </a:r>
            <a:r>
              <a:rPr lang="en-US" sz="1600" dirty="0" err="1" smtClean="0"/>
              <a:t>vinh</a:t>
            </a:r>
            <a:r>
              <a:rPr lang="en-US" sz="1600" dirty="0" smtClean="0"/>
              <a:t>, </a:t>
            </a:r>
            <a:r>
              <a:rPr lang="en-US" sz="1600" dirty="0" err="1" smtClean="0"/>
              <a:t>khen</a:t>
            </a:r>
            <a:r>
              <a:rPr lang="en-US" sz="1600" dirty="0" smtClean="0"/>
              <a:t> </a:t>
            </a:r>
            <a:r>
              <a:rPr lang="en-US" sz="1600" dirty="0" err="1" smtClean="0"/>
              <a:t>thưởng</a:t>
            </a:r>
            <a:r>
              <a:rPr lang="en-US" sz="1600" dirty="0" smtClean="0"/>
              <a:t> </a:t>
            </a:r>
            <a:r>
              <a:rPr lang="en-US" sz="1600" dirty="0" err="1" smtClean="0"/>
              <a:t>về</a:t>
            </a:r>
            <a:r>
              <a:rPr lang="en-US" sz="1600" dirty="0" smtClean="0"/>
              <a:t> </a:t>
            </a:r>
            <a:r>
              <a:rPr lang="en-US" sz="1600" dirty="0" err="1" smtClean="0"/>
              <a:t>phát</a:t>
            </a:r>
            <a:r>
              <a:rPr lang="en-US" sz="1600" dirty="0" smtClean="0"/>
              <a:t> </a:t>
            </a:r>
            <a:r>
              <a:rPr lang="en-US" sz="1600" dirty="0" err="1" smtClean="0"/>
              <a:t>triển</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endParaRPr lang="en-US" sz="1600" dirty="0" smtClean="0"/>
          </a:p>
          <a:p>
            <a:pPr algn="just"/>
            <a:r>
              <a:rPr lang="en-US" sz="1600" dirty="0" smtClean="0"/>
              <a:t>+ </a:t>
            </a:r>
            <a:r>
              <a:rPr lang="en-US" sz="1600" dirty="0" err="1" smtClean="0"/>
              <a:t>Kinh</a:t>
            </a:r>
            <a:r>
              <a:rPr lang="en-US" sz="1600" dirty="0" smtClean="0"/>
              <a:t> </a:t>
            </a:r>
            <a:r>
              <a:rPr lang="en-US" sz="1600" dirty="0" err="1" smtClean="0"/>
              <a:t>phí</a:t>
            </a:r>
            <a:r>
              <a:rPr lang="en-US" sz="1600" dirty="0" smtClean="0"/>
              <a:t> </a:t>
            </a:r>
            <a:r>
              <a:rPr lang="en-US" sz="1600" dirty="0" err="1" smtClean="0"/>
              <a:t>hỗ</a:t>
            </a:r>
            <a:r>
              <a:rPr lang="en-US" sz="1600" dirty="0" smtClean="0"/>
              <a:t> </a:t>
            </a:r>
            <a:r>
              <a:rPr lang="en-US" sz="1600" dirty="0" err="1" smtClean="0"/>
              <a:t>trợ</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r>
              <a:rPr lang="en-US" sz="1600" dirty="0" smtClean="0"/>
              <a:t> </a:t>
            </a:r>
          </a:p>
          <a:p>
            <a:pPr algn="just"/>
            <a:endParaRPr lang="en-US" sz="1600" dirty="0" smtClean="0"/>
          </a:p>
          <a:p>
            <a:pPr algn="just"/>
            <a:r>
              <a:rPr lang="en-US" sz="1600" b="1" dirty="0" err="1" smtClean="0"/>
              <a:t>Mục</a:t>
            </a:r>
            <a:r>
              <a:rPr lang="en-US" sz="1600" b="1" dirty="0" smtClean="0"/>
              <a:t> 2: </a:t>
            </a:r>
            <a:r>
              <a:rPr lang="en-US" sz="1600" b="1" dirty="0" err="1" smtClean="0"/>
              <a:t>Đánh</a:t>
            </a:r>
            <a:r>
              <a:rPr lang="en-US" sz="1600" b="1" dirty="0" smtClean="0"/>
              <a:t> </a:t>
            </a:r>
            <a:r>
              <a:rPr lang="en-US" sz="1600" b="1" dirty="0" err="1" smtClean="0"/>
              <a:t>gia</a:t>
            </a:r>
            <a:r>
              <a:rPr lang="en-US" sz="1600" b="1" dirty="0" smtClean="0"/>
              <a:t>, </a:t>
            </a:r>
            <a:r>
              <a:rPr lang="en-US" sz="1600" b="1" dirty="0" err="1" smtClean="0"/>
              <a:t>cấp</a:t>
            </a:r>
            <a:r>
              <a:rPr lang="en-US" sz="1600" b="1" dirty="0" smtClean="0"/>
              <a:t> </a:t>
            </a:r>
            <a:r>
              <a:rPr lang="en-US" sz="1600" b="1" dirty="0" err="1" smtClean="0"/>
              <a:t>chứng</a:t>
            </a:r>
            <a:r>
              <a:rPr lang="en-US" sz="1600" b="1" dirty="0" smtClean="0"/>
              <a:t> </a:t>
            </a:r>
            <a:r>
              <a:rPr lang="en-US" sz="1600" b="1" dirty="0" err="1" smtClean="0"/>
              <a:t>chỉ</a:t>
            </a:r>
            <a:r>
              <a:rPr lang="en-US" sz="1600" b="1" dirty="0" smtClean="0"/>
              <a:t> </a:t>
            </a:r>
            <a:r>
              <a:rPr lang="en-US" sz="1600" b="1" dirty="0" err="1" smtClean="0"/>
              <a:t>kỹ</a:t>
            </a:r>
            <a:r>
              <a:rPr lang="en-US" sz="1600" b="1" dirty="0" smtClean="0"/>
              <a:t> </a:t>
            </a:r>
            <a:r>
              <a:rPr lang="en-US" sz="1600" b="1" dirty="0" err="1" smtClean="0"/>
              <a:t>năng</a:t>
            </a:r>
            <a:r>
              <a:rPr lang="en-US" sz="1600" b="1" dirty="0" smtClean="0"/>
              <a:t> </a:t>
            </a:r>
            <a:r>
              <a:rPr lang="en-US" sz="1600" b="1" dirty="0" err="1" smtClean="0"/>
              <a:t>nghề</a:t>
            </a:r>
            <a:r>
              <a:rPr lang="en-US" sz="1600" b="1" dirty="0" smtClean="0"/>
              <a:t> QG</a:t>
            </a:r>
          </a:p>
          <a:p>
            <a:pPr algn="just"/>
            <a:r>
              <a:rPr lang="en-US" sz="1600" dirty="0" smtClean="0"/>
              <a:t>+ </a:t>
            </a:r>
            <a:r>
              <a:rPr lang="en-US" sz="1600" dirty="0" err="1" smtClean="0"/>
              <a:t>Mục</a:t>
            </a:r>
            <a:r>
              <a:rPr lang="en-US" sz="1600" dirty="0" smtClean="0"/>
              <a:t> </a:t>
            </a:r>
            <a:r>
              <a:rPr lang="en-US" sz="1600" dirty="0" err="1" smtClean="0"/>
              <a:t>đích</a:t>
            </a:r>
            <a:r>
              <a:rPr lang="en-US" sz="1600" dirty="0" smtClean="0"/>
              <a:t>, </a:t>
            </a:r>
            <a:r>
              <a:rPr lang="en-US" sz="1600" dirty="0" err="1" smtClean="0"/>
              <a:t>nguyên</a:t>
            </a:r>
            <a:r>
              <a:rPr lang="en-US" sz="1600" dirty="0" smtClean="0"/>
              <a:t> </a:t>
            </a:r>
            <a:r>
              <a:rPr lang="en-US" sz="1600" dirty="0" err="1" smtClean="0"/>
              <a:t>tắc</a:t>
            </a:r>
            <a:r>
              <a:rPr lang="en-US" sz="1600" dirty="0" smtClean="0"/>
              <a:t>, </a:t>
            </a:r>
            <a:r>
              <a:rPr lang="en-US" sz="1600" dirty="0" err="1" smtClean="0"/>
              <a:t>nội</a:t>
            </a:r>
            <a:r>
              <a:rPr lang="en-US" sz="1600" dirty="0" smtClean="0"/>
              <a:t> dung</a:t>
            </a:r>
          </a:p>
          <a:p>
            <a:pPr algn="just"/>
            <a:r>
              <a:rPr lang="en-US" sz="1600" dirty="0" smtClean="0"/>
              <a:t>+ </a:t>
            </a:r>
            <a:r>
              <a:rPr lang="en-US" sz="1600" dirty="0" err="1" smtClean="0"/>
              <a:t>Tổ</a:t>
            </a:r>
            <a:r>
              <a:rPr lang="en-US" sz="1600" dirty="0" smtClean="0"/>
              <a:t> </a:t>
            </a:r>
            <a:r>
              <a:rPr lang="en-US" sz="1600" dirty="0" err="1" smtClean="0"/>
              <a:t>chức</a:t>
            </a:r>
            <a:r>
              <a:rPr lang="en-US" sz="1600" dirty="0" smtClean="0"/>
              <a:t> </a:t>
            </a:r>
            <a:r>
              <a:rPr lang="en-US" sz="1600" dirty="0" err="1" smtClean="0"/>
              <a:t>đánh</a:t>
            </a:r>
            <a:r>
              <a:rPr lang="en-US" sz="1600" dirty="0" smtClean="0"/>
              <a:t> </a:t>
            </a:r>
            <a:r>
              <a:rPr lang="en-US" sz="1600" dirty="0" err="1" smtClean="0"/>
              <a:t>giá</a:t>
            </a:r>
            <a:r>
              <a:rPr lang="en-US" sz="1600" dirty="0" smtClean="0"/>
              <a:t> </a:t>
            </a:r>
            <a:r>
              <a:rPr lang="en-US" sz="1600" dirty="0" err="1" smtClean="0"/>
              <a:t>kỹ</a:t>
            </a:r>
            <a:r>
              <a:rPr lang="en-US" sz="1600" dirty="0" smtClean="0"/>
              <a:t> </a:t>
            </a:r>
            <a:r>
              <a:rPr lang="en-US" sz="1600" dirty="0" err="1" smtClean="0"/>
              <a:t>năng</a:t>
            </a:r>
            <a:r>
              <a:rPr lang="en-US" sz="1600" dirty="0" smtClean="0"/>
              <a:t> </a:t>
            </a:r>
            <a:r>
              <a:rPr lang="en-US" sz="1600" dirty="0" err="1" smtClean="0"/>
              <a:t>nghề</a:t>
            </a:r>
            <a:r>
              <a:rPr lang="en-US" sz="1600" dirty="0" smtClean="0"/>
              <a:t> QG</a:t>
            </a:r>
          </a:p>
          <a:p>
            <a:pPr algn="just"/>
            <a:r>
              <a:rPr lang="en-US" sz="1600" dirty="0" smtClean="0"/>
              <a:t>+ </a:t>
            </a:r>
            <a:r>
              <a:rPr lang="en-US" sz="1600" dirty="0" err="1" smtClean="0"/>
              <a:t>Hồ</a:t>
            </a:r>
            <a:r>
              <a:rPr lang="en-US" sz="1600" dirty="0" smtClean="0"/>
              <a:t> </a:t>
            </a:r>
            <a:r>
              <a:rPr lang="en-US" sz="1600" dirty="0" err="1" smtClean="0"/>
              <a:t>sơ</a:t>
            </a:r>
            <a:r>
              <a:rPr lang="en-US" sz="1600" dirty="0" smtClean="0"/>
              <a:t> </a:t>
            </a:r>
            <a:r>
              <a:rPr lang="en-US" sz="1600" dirty="0" err="1" smtClean="0"/>
              <a:t>trình</a:t>
            </a:r>
            <a:r>
              <a:rPr lang="en-US" sz="1600" dirty="0" smtClean="0"/>
              <a:t> </a:t>
            </a:r>
            <a:r>
              <a:rPr lang="en-US" sz="1600" dirty="0" err="1" smtClean="0"/>
              <a:t>tự</a:t>
            </a:r>
            <a:r>
              <a:rPr lang="en-US" sz="1600" dirty="0" smtClean="0"/>
              <a:t>, </a:t>
            </a:r>
            <a:r>
              <a:rPr lang="en-US" sz="1600" dirty="0" err="1" smtClean="0"/>
              <a:t>thủ</a:t>
            </a:r>
            <a:r>
              <a:rPr lang="en-US" sz="1600" dirty="0" smtClean="0"/>
              <a:t> </a:t>
            </a:r>
            <a:r>
              <a:rPr lang="en-US" sz="1600" dirty="0" err="1" smtClean="0"/>
              <a:t>tục</a:t>
            </a:r>
            <a:r>
              <a:rPr lang="en-US" sz="1600" dirty="0" smtClean="0"/>
              <a:t>, </a:t>
            </a:r>
            <a:r>
              <a:rPr lang="en-US" sz="1600" dirty="0" err="1" smtClean="0"/>
              <a:t>giấy</a:t>
            </a:r>
            <a:r>
              <a:rPr lang="en-US" sz="1600" dirty="0" smtClean="0"/>
              <a:t> </a:t>
            </a:r>
            <a:r>
              <a:rPr lang="en-US" sz="1600" dirty="0" err="1" smtClean="0"/>
              <a:t>cứng</a:t>
            </a:r>
            <a:r>
              <a:rPr lang="en-US" sz="1600" dirty="0" smtClean="0"/>
              <a:t> </a:t>
            </a:r>
            <a:r>
              <a:rPr lang="en-US" sz="1600" dirty="0" err="1" smtClean="0"/>
              <a:t>nhận</a:t>
            </a:r>
            <a:r>
              <a:rPr lang="en-US" sz="1600" dirty="0" smtClean="0"/>
              <a:t>, </a:t>
            </a:r>
            <a:r>
              <a:rPr lang="en-US" sz="1600" dirty="0" err="1" smtClean="0"/>
              <a:t>điều</a:t>
            </a:r>
            <a:r>
              <a:rPr lang="en-US" sz="1600" dirty="0" smtClean="0"/>
              <a:t> </a:t>
            </a:r>
            <a:r>
              <a:rPr lang="en-US" sz="1600" dirty="0" err="1" smtClean="0"/>
              <a:t>kiên</a:t>
            </a:r>
            <a:r>
              <a:rPr lang="en-US" sz="1600" dirty="0" smtClean="0"/>
              <a:t> </a:t>
            </a:r>
            <a:r>
              <a:rPr lang="en-US" sz="1600" dirty="0" err="1" smtClean="0"/>
              <a:t>tham</a:t>
            </a:r>
            <a:r>
              <a:rPr lang="en-US" sz="1600" dirty="0" smtClean="0"/>
              <a:t> </a:t>
            </a:r>
            <a:r>
              <a:rPr lang="en-US" sz="1600" dirty="0" err="1" smtClean="0"/>
              <a:t>gia</a:t>
            </a:r>
            <a:r>
              <a:rPr lang="en-US" sz="1600" dirty="0" smtClean="0"/>
              <a:t>…</a:t>
            </a:r>
          </a:p>
        </p:txBody>
      </p:sp>
      <p:cxnSp>
        <p:nvCxnSpPr>
          <p:cNvPr id="11" name="Straight Arrow Connector 10"/>
          <p:cNvCxnSpPr/>
          <p:nvPr/>
        </p:nvCxnSpPr>
        <p:spPr>
          <a:xfrm>
            <a:off x="5181600" y="2971800"/>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19801" y="1571587"/>
            <a:ext cx="2819400" cy="608782"/>
          </a:xfrm>
          <a:prstGeom prst="rect">
            <a:avLst/>
          </a:prstGeom>
          <a:noFill/>
        </p:spPr>
        <p:txBody>
          <a:bodyPr wrap="square" rtlCol="0">
            <a:spAutoFit/>
          </a:bodyPr>
          <a:lstStyle/>
          <a:p>
            <a:pPr algn="just"/>
            <a:endParaRPr lang="en-US" sz="1600" dirty="0" smtClean="0"/>
          </a:p>
        </p:txBody>
      </p:sp>
      <p:sp>
        <p:nvSpPr>
          <p:cNvPr id="13" name="Rectangle 12"/>
          <p:cNvSpPr/>
          <p:nvPr/>
        </p:nvSpPr>
        <p:spPr>
          <a:xfrm>
            <a:off x="5820231" y="1753613"/>
            <a:ext cx="3037112" cy="3046988"/>
          </a:xfrm>
          <a:prstGeom prst="rect">
            <a:avLst/>
          </a:prstGeom>
        </p:spPr>
        <p:txBody>
          <a:bodyPr wrap="square">
            <a:spAutoFit/>
          </a:bodyPr>
          <a:lstStyle/>
          <a:p>
            <a:pPr algn="just"/>
            <a:r>
              <a:rPr lang="en-US" sz="1600" dirty="0" smtClean="0"/>
              <a:t>- </a:t>
            </a:r>
            <a:r>
              <a:rPr lang="en-US" sz="1600" dirty="0" err="1" smtClean="0"/>
              <a:t>Hiện</a:t>
            </a:r>
            <a:r>
              <a:rPr lang="en-US" sz="1600" dirty="0" smtClean="0"/>
              <a:t> nay, </a:t>
            </a:r>
            <a:r>
              <a:rPr lang="en-US" sz="1600" dirty="0" err="1"/>
              <a:t>đ</a:t>
            </a:r>
            <a:r>
              <a:rPr lang="en-US" sz="1600" dirty="0" err="1" smtClean="0"/>
              <a:t>ã</a:t>
            </a:r>
            <a:r>
              <a:rPr lang="en-US" sz="1600" dirty="0" smtClean="0"/>
              <a:t> </a:t>
            </a:r>
            <a:r>
              <a:rPr lang="en-US" sz="1600" dirty="0" err="1"/>
              <a:t>có</a:t>
            </a:r>
            <a:r>
              <a:rPr lang="en-US" sz="1600" dirty="0"/>
              <a:t> </a:t>
            </a:r>
            <a:r>
              <a:rPr lang="en-US" sz="1600" dirty="0" err="1"/>
              <a:t>Luật</a:t>
            </a:r>
            <a:r>
              <a:rPr lang="en-US" sz="1600" dirty="0"/>
              <a:t> </a:t>
            </a:r>
            <a:r>
              <a:rPr lang="en-US" sz="1600" dirty="0" err="1"/>
              <a:t>giáo</a:t>
            </a:r>
            <a:r>
              <a:rPr lang="en-US" sz="1600" dirty="0"/>
              <a:t> </a:t>
            </a:r>
            <a:r>
              <a:rPr lang="en-US" sz="1600" dirty="0" err="1"/>
              <a:t>dục</a:t>
            </a:r>
            <a:r>
              <a:rPr lang="en-US" sz="1600" dirty="0"/>
              <a:t> </a:t>
            </a:r>
            <a:r>
              <a:rPr lang="en-US" sz="1600" dirty="0" err="1"/>
              <a:t>nghề</a:t>
            </a:r>
            <a:r>
              <a:rPr lang="en-US" sz="1600" dirty="0"/>
              <a:t> </a:t>
            </a:r>
            <a:r>
              <a:rPr lang="en-US" sz="1600" dirty="0" err="1"/>
              <a:t>nghiệp</a:t>
            </a:r>
            <a:r>
              <a:rPr lang="en-US" sz="1600" dirty="0"/>
              <a:t> </a:t>
            </a:r>
            <a:r>
              <a:rPr lang="en-US" sz="1600" dirty="0" err="1"/>
              <a:t>quy</a:t>
            </a:r>
            <a:r>
              <a:rPr lang="en-US" sz="1600" dirty="0"/>
              <a:t> </a:t>
            </a:r>
            <a:r>
              <a:rPr lang="en-US" sz="1600" dirty="0" err="1"/>
              <a:t>định</a:t>
            </a:r>
            <a:r>
              <a:rPr lang="en-US" sz="1600" dirty="0"/>
              <a:t> </a:t>
            </a:r>
            <a:r>
              <a:rPr lang="en-US" sz="1600" dirty="0" err="1"/>
              <a:t>rất</a:t>
            </a:r>
            <a:r>
              <a:rPr lang="en-US" sz="1600" dirty="0"/>
              <a:t> </a:t>
            </a:r>
            <a:r>
              <a:rPr lang="en-US" sz="1600" dirty="0" err="1"/>
              <a:t>cụ</a:t>
            </a:r>
            <a:r>
              <a:rPr lang="en-US" sz="1600" dirty="0"/>
              <a:t> </a:t>
            </a:r>
            <a:r>
              <a:rPr lang="en-US" sz="1600" dirty="0" err="1"/>
              <a:t>thể</a:t>
            </a:r>
            <a:r>
              <a:rPr lang="en-US" sz="1600" dirty="0"/>
              <a:t> </a:t>
            </a:r>
            <a:r>
              <a:rPr lang="en-US" sz="1600" dirty="0" err="1"/>
              <a:t>liên</a:t>
            </a:r>
            <a:r>
              <a:rPr lang="en-US" sz="1600" dirty="0"/>
              <a:t> </a:t>
            </a:r>
            <a:r>
              <a:rPr lang="en-US" sz="1600" dirty="0" err="1"/>
              <a:t>quan</a:t>
            </a:r>
            <a:r>
              <a:rPr lang="en-US" sz="1600" dirty="0"/>
              <a:t> </a:t>
            </a:r>
            <a:r>
              <a:rPr lang="en-US" sz="1600" dirty="0" err="1"/>
              <a:t>đến</a:t>
            </a:r>
            <a:r>
              <a:rPr lang="en-US" sz="1600" dirty="0"/>
              <a:t> </a:t>
            </a:r>
            <a:r>
              <a:rPr lang="en-US" sz="1600" dirty="0" err="1"/>
              <a:t>phát</a:t>
            </a:r>
            <a:r>
              <a:rPr lang="en-US" sz="1600" dirty="0"/>
              <a:t> </a:t>
            </a:r>
            <a:r>
              <a:rPr lang="en-US" sz="1600" dirty="0" err="1"/>
              <a:t>triển</a:t>
            </a:r>
            <a:r>
              <a:rPr lang="en-US" sz="1600" dirty="0"/>
              <a:t> </a:t>
            </a:r>
            <a:r>
              <a:rPr lang="en-US" sz="1600" dirty="0" err="1"/>
              <a:t>kỹ</a:t>
            </a:r>
            <a:r>
              <a:rPr lang="en-US" sz="1600" dirty="0"/>
              <a:t> </a:t>
            </a:r>
            <a:r>
              <a:rPr lang="en-US" sz="1600" dirty="0" err="1"/>
              <a:t>năng</a:t>
            </a:r>
            <a:r>
              <a:rPr lang="en-US" sz="1600" dirty="0"/>
              <a:t> </a:t>
            </a:r>
            <a:r>
              <a:rPr lang="en-US" sz="1600" dirty="0" err="1"/>
              <a:t>nghề</a:t>
            </a:r>
            <a:r>
              <a:rPr lang="en-US" sz="1600" dirty="0"/>
              <a:t> </a:t>
            </a:r>
            <a:r>
              <a:rPr lang="en-US" sz="1600" dirty="0" err="1"/>
              <a:t>nên</a:t>
            </a:r>
            <a:r>
              <a:rPr lang="en-US" sz="1600" dirty="0"/>
              <a:t> </a:t>
            </a:r>
            <a:r>
              <a:rPr lang="en-US" sz="1600" dirty="0" err="1"/>
              <a:t>việc</a:t>
            </a:r>
            <a:r>
              <a:rPr lang="en-US" sz="1600" dirty="0"/>
              <a:t> </a:t>
            </a:r>
            <a:r>
              <a:rPr lang="en-US" sz="1600" dirty="0" err="1"/>
              <a:t>quy</a:t>
            </a:r>
            <a:r>
              <a:rPr lang="en-US" sz="1600" dirty="0"/>
              <a:t> </a:t>
            </a:r>
            <a:r>
              <a:rPr lang="en-US" sz="1600" dirty="0" err="1"/>
              <a:t>định</a:t>
            </a:r>
            <a:r>
              <a:rPr lang="en-US" sz="1600" dirty="0"/>
              <a:t> </a:t>
            </a:r>
            <a:r>
              <a:rPr lang="en-US" sz="1600" dirty="0" err="1"/>
              <a:t>thêm</a:t>
            </a:r>
            <a:r>
              <a:rPr lang="en-US" sz="1600" dirty="0"/>
              <a:t> </a:t>
            </a:r>
            <a:r>
              <a:rPr lang="en-US" sz="1600" dirty="0" err="1"/>
              <a:t>Phát</a:t>
            </a:r>
            <a:r>
              <a:rPr lang="en-US" sz="1600" dirty="0"/>
              <a:t> </a:t>
            </a:r>
            <a:r>
              <a:rPr lang="en-US" sz="1600" dirty="0" err="1"/>
              <a:t>triển</a:t>
            </a:r>
            <a:r>
              <a:rPr lang="en-US" sz="1600" dirty="0"/>
              <a:t> </a:t>
            </a:r>
            <a:r>
              <a:rPr lang="en-US" sz="1600" dirty="0" err="1"/>
              <a:t>kỹ</a:t>
            </a:r>
            <a:r>
              <a:rPr lang="en-US" sz="1600" dirty="0"/>
              <a:t> </a:t>
            </a:r>
            <a:r>
              <a:rPr lang="en-US" sz="1600" dirty="0" err="1"/>
              <a:t>năng</a:t>
            </a:r>
            <a:r>
              <a:rPr lang="en-US" sz="1600" dirty="0"/>
              <a:t> </a:t>
            </a:r>
            <a:r>
              <a:rPr lang="en-US" sz="1600" dirty="0" err="1"/>
              <a:t>nghề</a:t>
            </a:r>
            <a:r>
              <a:rPr lang="en-US" sz="1600" dirty="0"/>
              <a:t> </a:t>
            </a:r>
            <a:r>
              <a:rPr lang="en-US" sz="1600" dirty="0" err="1"/>
              <a:t>vào</a:t>
            </a:r>
            <a:r>
              <a:rPr lang="en-US" sz="1600" dirty="0"/>
              <a:t> </a:t>
            </a:r>
            <a:r>
              <a:rPr lang="en-US" sz="1600" dirty="0" err="1"/>
              <a:t>Luật</a:t>
            </a:r>
            <a:r>
              <a:rPr lang="en-US" sz="1600" dirty="0"/>
              <a:t> </a:t>
            </a:r>
            <a:r>
              <a:rPr lang="en-US" sz="1600" dirty="0" err="1"/>
              <a:t>việc</a:t>
            </a:r>
            <a:r>
              <a:rPr lang="en-US" sz="1600" dirty="0"/>
              <a:t> </a:t>
            </a:r>
            <a:r>
              <a:rPr lang="en-US" sz="1600" dirty="0" err="1"/>
              <a:t>làm</a:t>
            </a:r>
            <a:r>
              <a:rPr lang="en-US" sz="1600" dirty="0"/>
              <a:t> </a:t>
            </a:r>
            <a:r>
              <a:rPr lang="en-US" sz="1600" dirty="0" err="1"/>
              <a:t>là</a:t>
            </a:r>
            <a:r>
              <a:rPr lang="en-US" sz="1600" dirty="0"/>
              <a:t> </a:t>
            </a:r>
            <a:r>
              <a:rPr lang="en-US" sz="1600" dirty="0" err="1"/>
              <a:t>không</a:t>
            </a:r>
            <a:r>
              <a:rPr lang="en-US" sz="1600" dirty="0"/>
              <a:t> </a:t>
            </a:r>
            <a:r>
              <a:rPr lang="en-US" sz="1600" dirty="0" err="1"/>
              <a:t>cần</a:t>
            </a:r>
            <a:r>
              <a:rPr lang="en-US" sz="1600" dirty="0"/>
              <a:t> </a:t>
            </a:r>
            <a:r>
              <a:rPr lang="en-US" sz="1600" dirty="0" err="1"/>
              <a:t>thiết</a:t>
            </a:r>
            <a:r>
              <a:rPr lang="en-US" sz="1600" dirty="0"/>
              <a:t> </a:t>
            </a:r>
            <a:endParaRPr lang="en-US" sz="1600" dirty="0" smtClean="0"/>
          </a:p>
          <a:p>
            <a:pPr algn="just"/>
            <a:endParaRPr lang="en-US" sz="1600" dirty="0"/>
          </a:p>
          <a:p>
            <a:pPr algn="just"/>
            <a:r>
              <a:rPr lang="en-US" sz="1600" dirty="0" smtClean="0"/>
              <a:t>- </a:t>
            </a:r>
            <a:r>
              <a:rPr lang="en-US" sz="1600" dirty="0" err="1" smtClean="0"/>
              <a:t>Quy</a:t>
            </a:r>
            <a:r>
              <a:rPr lang="en-US" sz="1600" dirty="0" smtClean="0"/>
              <a:t> </a:t>
            </a:r>
            <a:r>
              <a:rPr lang="en-US" sz="1600" dirty="0" err="1"/>
              <a:t>định</a:t>
            </a:r>
            <a:r>
              <a:rPr lang="en-US" sz="1600" dirty="0"/>
              <a:t> </a:t>
            </a:r>
            <a:r>
              <a:rPr lang="en-US" sz="1600" dirty="0" err="1"/>
              <a:t>thêm</a:t>
            </a:r>
            <a:r>
              <a:rPr lang="en-US" sz="1600" dirty="0"/>
              <a:t> </a:t>
            </a:r>
            <a:r>
              <a:rPr lang="en-US" sz="1600" dirty="0" err="1"/>
              <a:t>vào</a:t>
            </a:r>
            <a:r>
              <a:rPr lang="en-US" sz="1600" dirty="0"/>
              <a:t> </a:t>
            </a:r>
            <a:r>
              <a:rPr lang="en-US" sz="1600" dirty="0" err="1"/>
              <a:t>Luật</a:t>
            </a:r>
            <a:r>
              <a:rPr lang="en-US" sz="1600" dirty="0"/>
              <a:t> </a:t>
            </a:r>
            <a:r>
              <a:rPr lang="en-US" sz="1600" dirty="0" err="1"/>
              <a:t>việc</a:t>
            </a:r>
            <a:r>
              <a:rPr lang="en-US" sz="1600" dirty="0"/>
              <a:t> </a:t>
            </a:r>
            <a:r>
              <a:rPr lang="en-US" sz="1600" dirty="0" err="1"/>
              <a:t>làm</a:t>
            </a:r>
            <a:r>
              <a:rPr lang="en-US" sz="1600" dirty="0"/>
              <a:t> </a:t>
            </a:r>
            <a:r>
              <a:rPr lang="en-US" sz="1600" dirty="0" err="1"/>
              <a:t>dẫn</a:t>
            </a:r>
            <a:r>
              <a:rPr lang="en-US" sz="1600" dirty="0"/>
              <a:t> </a:t>
            </a:r>
            <a:r>
              <a:rPr lang="en-US" sz="1600" dirty="0" err="1"/>
              <a:t>đến</a:t>
            </a:r>
            <a:r>
              <a:rPr lang="en-US" sz="1600" dirty="0"/>
              <a:t> </a:t>
            </a:r>
            <a:r>
              <a:rPr lang="en-US" sz="1600" dirty="0" err="1"/>
              <a:t>chồng</a:t>
            </a:r>
            <a:r>
              <a:rPr lang="en-US" sz="1600" dirty="0"/>
              <a:t> </a:t>
            </a:r>
            <a:r>
              <a:rPr lang="en-US" sz="1600" dirty="0" err="1"/>
              <a:t>chéo</a:t>
            </a:r>
            <a:r>
              <a:rPr lang="en-US" sz="1600" dirty="0"/>
              <a:t>, </a:t>
            </a:r>
            <a:r>
              <a:rPr lang="en-US" sz="1600" dirty="0" err="1"/>
              <a:t>mâu</a:t>
            </a:r>
            <a:r>
              <a:rPr lang="en-US" sz="1600" dirty="0"/>
              <a:t> </a:t>
            </a:r>
            <a:r>
              <a:rPr lang="en-US" sz="1600" dirty="0" err="1"/>
              <a:t>thuẫn</a:t>
            </a:r>
            <a:r>
              <a:rPr lang="en-US" sz="1600" dirty="0"/>
              <a:t> </a:t>
            </a:r>
            <a:r>
              <a:rPr lang="en-US" sz="1600" dirty="0" err="1"/>
              <a:t>gây</a:t>
            </a:r>
            <a:r>
              <a:rPr lang="en-US" sz="1600" dirty="0"/>
              <a:t> </a:t>
            </a:r>
            <a:r>
              <a:rPr lang="en-US" sz="1600" dirty="0" err="1"/>
              <a:t>khó</a:t>
            </a:r>
            <a:r>
              <a:rPr lang="en-US" sz="1600" dirty="0"/>
              <a:t> </a:t>
            </a:r>
            <a:r>
              <a:rPr lang="en-US" sz="1600" dirty="0" err="1"/>
              <a:t>khăn</a:t>
            </a:r>
            <a:r>
              <a:rPr lang="en-US" sz="1600" dirty="0"/>
              <a:t> </a:t>
            </a:r>
            <a:r>
              <a:rPr lang="en-US" sz="1600" dirty="0" err="1"/>
              <a:t>trong</a:t>
            </a:r>
            <a:r>
              <a:rPr lang="en-US" sz="1600" dirty="0"/>
              <a:t> </a:t>
            </a:r>
            <a:r>
              <a:rPr lang="en-US" sz="1600" dirty="0" err="1"/>
              <a:t>quá</a:t>
            </a:r>
            <a:r>
              <a:rPr lang="en-US" sz="1600" dirty="0"/>
              <a:t> </a:t>
            </a:r>
            <a:r>
              <a:rPr lang="en-US" sz="1600" dirty="0" err="1"/>
              <a:t>trình</a:t>
            </a:r>
            <a:r>
              <a:rPr lang="en-US" sz="1600" dirty="0"/>
              <a:t> </a:t>
            </a:r>
            <a:r>
              <a:rPr lang="en-US" sz="1600" dirty="0" err="1"/>
              <a:t>thực</a:t>
            </a:r>
            <a:r>
              <a:rPr lang="en-US" sz="1600" dirty="0"/>
              <a:t> </a:t>
            </a:r>
            <a:r>
              <a:rPr lang="en-US" sz="1600" dirty="0" err="1"/>
              <a:t>hiện</a:t>
            </a:r>
            <a:endParaRPr lang="en-US" sz="1600" dirty="0"/>
          </a:p>
        </p:txBody>
      </p:sp>
      <p:sp>
        <p:nvSpPr>
          <p:cNvPr id="14" name="Down Arrow 13"/>
          <p:cNvSpPr/>
          <p:nvPr/>
        </p:nvSpPr>
        <p:spPr>
          <a:xfrm>
            <a:off x="4044042" y="5428701"/>
            <a:ext cx="762000" cy="334578"/>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TextBox 14"/>
          <p:cNvSpPr txBox="1"/>
          <p:nvPr/>
        </p:nvSpPr>
        <p:spPr>
          <a:xfrm>
            <a:off x="3865434" y="5681246"/>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16" name="Rectangle 15"/>
          <p:cNvSpPr/>
          <p:nvPr/>
        </p:nvSpPr>
        <p:spPr>
          <a:xfrm>
            <a:off x="50799" y="5951208"/>
            <a:ext cx="9082314" cy="646331"/>
          </a:xfrm>
          <a:prstGeom prst="rect">
            <a:avLst/>
          </a:prstGeom>
          <a:solidFill>
            <a:schemeClr val="bg1"/>
          </a:solidFill>
        </p:spPr>
        <p:txBody>
          <a:bodyPr wrap="square">
            <a:spAutoFit/>
          </a:bodyPr>
          <a:lstStyle/>
          <a:p>
            <a:pPr algn="ctr"/>
            <a:r>
              <a:rPr lang="en-US" b="1" dirty="0" err="1" smtClean="0">
                <a:solidFill>
                  <a:srgbClr val="0000FF"/>
                </a:solidFill>
              </a:rPr>
              <a:t>Bỏ</a:t>
            </a:r>
            <a:r>
              <a:rPr lang="en-US" b="1" dirty="0" smtClean="0">
                <a:solidFill>
                  <a:srgbClr val="0000FF"/>
                </a:solidFill>
              </a:rPr>
              <a:t> </a:t>
            </a:r>
            <a:r>
              <a:rPr lang="en-US" b="1" dirty="0" err="1">
                <a:solidFill>
                  <a:srgbClr val="0000FF"/>
                </a:solidFill>
              </a:rPr>
              <a:t>các</a:t>
            </a:r>
            <a:r>
              <a:rPr lang="en-US" b="1" dirty="0">
                <a:solidFill>
                  <a:srgbClr val="0000FF"/>
                </a:solidFill>
              </a:rPr>
              <a:t> </a:t>
            </a:r>
            <a:r>
              <a:rPr lang="en-US" b="1" dirty="0" err="1">
                <a:solidFill>
                  <a:srgbClr val="0000FF"/>
                </a:solidFill>
              </a:rPr>
              <a:t>nội</a:t>
            </a:r>
            <a:r>
              <a:rPr lang="en-US" b="1" dirty="0">
                <a:solidFill>
                  <a:srgbClr val="0000FF"/>
                </a:solidFill>
              </a:rPr>
              <a:t> dung </a:t>
            </a:r>
            <a:r>
              <a:rPr lang="en-US" b="1" dirty="0" err="1">
                <a:solidFill>
                  <a:srgbClr val="0000FF"/>
                </a:solidFill>
              </a:rPr>
              <a:t>liên</a:t>
            </a:r>
            <a:r>
              <a:rPr lang="en-US" b="1" dirty="0">
                <a:solidFill>
                  <a:srgbClr val="0000FF"/>
                </a:solidFill>
              </a:rPr>
              <a:t> </a:t>
            </a:r>
            <a:r>
              <a:rPr lang="en-US" b="1" dirty="0" err="1">
                <a:solidFill>
                  <a:srgbClr val="0000FF"/>
                </a:solidFill>
              </a:rPr>
              <a:t>quan</a:t>
            </a:r>
            <a:r>
              <a:rPr lang="en-US" b="1" dirty="0">
                <a:solidFill>
                  <a:srgbClr val="0000FF"/>
                </a:solidFill>
              </a:rPr>
              <a:t> </a:t>
            </a:r>
            <a:r>
              <a:rPr lang="en-US" b="1" dirty="0" err="1">
                <a:solidFill>
                  <a:srgbClr val="0000FF"/>
                </a:solidFill>
              </a:rPr>
              <a:t>đến</a:t>
            </a:r>
            <a:r>
              <a:rPr lang="en-US" b="1" dirty="0">
                <a:solidFill>
                  <a:srgbClr val="0000FF"/>
                </a:solidFill>
              </a:rPr>
              <a:t> </a:t>
            </a:r>
            <a:r>
              <a:rPr lang="en-US" b="1" dirty="0" err="1">
                <a:solidFill>
                  <a:srgbClr val="0000FF"/>
                </a:solidFill>
              </a:rPr>
              <a:t>phát</a:t>
            </a:r>
            <a:r>
              <a:rPr lang="en-US" b="1" dirty="0">
                <a:solidFill>
                  <a:srgbClr val="0000FF"/>
                </a:solidFill>
              </a:rPr>
              <a:t> </a:t>
            </a:r>
            <a:r>
              <a:rPr lang="en-US" b="1" dirty="0" err="1">
                <a:solidFill>
                  <a:srgbClr val="0000FF"/>
                </a:solidFill>
              </a:rPr>
              <a:t>triển</a:t>
            </a:r>
            <a:r>
              <a:rPr lang="en-US" b="1" dirty="0">
                <a:solidFill>
                  <a:srgbClr val="0000FF"/>
                </a:solidFill>
              </a:rPr>
              <a:t> </a:t>
            </a:r>
            <a:r>
              <a:rPr lang="en-US" b="1" dirty="0" err="1">
                <a:solidFill>
                  <a:srgbClr val="0000FF"/>
                </a:solidFill>
              </a:rPr>
              <a:t>ký</a:t>
            </a:r>
            <a:r>
              <a:rPr lang="en-US" b="1" dirty="0">
                <a:solidFill>
                  <a:srgbClr val="0000FF"/>
                </a:solidFill>
              </a:rPr>
              <a:t> </a:t>
            </a:r>
            <a:r>
              <a:rPr lang="en-US" b="1" dirty="0" err="1">
                <a:solidFill>
                  <a:srgbClr val="0000FF"/>
                </a:solidFill>
              </a:rPr>
              <a:t>năng</a:t>
            </a:r>
            <a:r>
              <a:rPr lang="en-US" b="1" dirty="0">
                <a:solidFill>
                  <a:srgbClr val="0000FF"/>
                </a:solidFill>
              </a:rPr>
              <a:t> </a:t>
            </a:r>
            <a:r>
              <a:rPr lang="en-US" b="1" dirty="0" err="1">
                <a:solidFill>
                  <a:srgbClr val="0000FF"/>
                </a:solidFill>
              </a:rPr>
              <a:t>nghề</a:t>
            </a:r>
            <a:r>
              <a:rPr lang="en-US" b="1" dirty="0">
                <a:solidFill>
                  <a:srgbClr val="0000FF"/>
                </a:solidFill>
              </a:rPr>
              <a:t>, </a:t>
            </a:r>
            <a:r>
              <a:rPr lang="en-US" b="1" dirty="0" err="1">
                <a:solidFill>
                  <a:srgbClr val="0000FF"/>
                </a:solidFill>
              </a:rPr>
              <a:t>chứng</a:t>
            </a:r>
            <a:r>
              <a:rPr lang="en-US" b="1" dirty="0">
                <a:solidFill>
                  <a:srgbClr val="0000FF"/>
                </a:solidFill>
              </a:rPr>
              <a:t> </a:t>
            </a:r>
            <a:r>
              <a:rPr lang="en-US" b="1" dirty="0" err="1">
                <a:solidFill>
                  <a:srgbClr val="0000FF"/>
                </a:solidFill>
              </a:rPr>
              <a:t>chỉ</a:t>
            </a:r>
            <a:r>
              <a:rPr lang="en-US" b="1" dirty="0">
                <a:solidFill>
                  <a:srgbClr val="0000FF"/>
                </a:solidFill>
              </a:rPr>
              <a:t> </a:t>
            </a:r>
            <a:r>
              <a:rPr lang="en-US" b="1" dirty="0" err="1">
                <a:solidFill>
                  <a:srgbClr val="0000FF"/>
                </a:solidFill>
              </a:rPr>
              <a:t>kỹ</a:t>
            </a:r>
            <a:r>
              <a:rPr lang="en-US" b="1" dirty="0">
                <a:solidFill>
                  <a:srgbClr val="0000FF"/>
                </a:solidFill>
              </a:rPr>
              <a:t> </a:t>
            </a:r>
            <a:r>
              <a:rPr lang="en-US" b="1" dirty="0" err="1">
                <a:solidFill>
                  <a:srgbClr val="0000FF"/>
                </a:solidFill>
              </a:rPr>
              <a:t>năng</a:t>
            </a:r>
            <a:r>
              <a:rPr lang="en-US" b="1" dirty="0">
                <a:solidFill>
                  <a:srgbClr val="0000FF"/>
                </a:solidFill>
              </a:rPr>
              <a:t> </a:t>
            </a:r>
            <a:r>
              <a:rPr lang="en-US" b="1" dirty="0" err="1">
                <a:solidFill>
                  <a:srgbClr val="0000FF"/>
                </a:solidFill>
              </a:rPr>
              <a:t>nghê</a:t>
            </a:r>
            <a:r>
              <a:rPr lang="en-US" b="1" dirty="0">
                <a:solidFill>
                  <a:srgbClr val="0000FF"/>
                </a:solidFill>
              </a:rPr>
              <a:t>, </a:t>
            </a:r>
            <a:r>
              <a:rPr lang="en-US" b="1" dirty="0" err="1">
                <a:solidFill>
                  <a:srgbClr val="0000FF"/>
                </a:solidFill>
              </a:rPr>
              <a:t>nên</a:t>
            </a:r>
            <a:r>
              <a:rPr lang="en-US" b="1" dirty="0">
                <a:solidFill>
                  <a:srgbClr val="0000FF"/>
                </a:solidFill>
              </a:rPr>
              <a:t> </a:t>
            </a:r>
            <a:r>
              <a:rPr lang="en-US" b="1" dirty="0" err="1">
                <a:solidFill>
                  <a:srgbClr val="0000FF"/>
                </a:solidFill>
              </a:rPr>
              <a:t>quy</a:t>
            </a:r>
            <a:r>
              <a:rPr lang="en-US" b="1" dirty="0">
                <a:solidFill>
                  <a:srgbClr val="0000FF"/>
                </a:solidFill>
              </a:rPr>
              <a:t> </a:t>
            </a:r>
            <a:r>
              <a:rPr lang="en-US" b="1" dirty="0" err="1">
                <a:solidFill>
                  <a:srgbClr val="0000FF"/>
                </a:solidFill>
              </a:rPr>
              <a:t>định</a:t>
            </a:r>
            <a:r>
              <a:rPr lang="en-US" b="1" dirty="0">
                <a:solidFill>
                  <a:srgbClr val="0000FF"/>
                </a:solidFill>
              </a:rPr>
              <a:t> </a:t>
            </a:r>
            <a:r>
              <a:rPr lang="en-US" b="1" dirty="0" err="1">
                <a:solidFill>
                  <a:srgbClr val="0000FF"/>
                </a:solidFill>
              </a:rPr>
              <a:t>thống</a:t>
            </a:r>
            <a:r>
              <a:rPr lang="en-US" b="1" dirty="0">
                <a:solidFill>
                  <a:srgbClr val="0000FF"/>
                </a:solidFill>
              </a:rPr>
              <a:t> </a:t>
            </a:r>
            <a:r>
              <a:rPr lang="en-US" b="1" dirty="0" err="1">
                <a:solidFill>
                  <a:srgbClr val="0000FF"/>
                </a:solidFill>
              </a:rPr>
              <a:t>nhất</a:t>
            </a:r>
            <a:r>
              <a:rPr lang="en-US" b="1" dirty="0">
                <a:solidFill>
                  <a:srgbClr val="0000FF"/>
                </a:solidFill>
              </a:rPr>
              <a:t> </a:t>
            </a:r>
            <a:r>
              <a:rPr lang="en-US" b="1" dirty="0" err="1">
                <a:solidFill>
                  <a:srgbClr val="0000FF"/>
                </a:solidFill>
              </a:rPr>
              <a:t>các</a:t>
            </a:r>
            <a:r>
              <a:rPr lang="en-US" b="1" dirty="0">
                <a:solidFill>
                  <a:srgbClr val="0000FF"/>
                </a:solidFill>
              </a:rPr>
              <a:t> </a:t>
            </a:r>
            <a:r>
              <a:rPr lang="en-US" b="1" dirty="0" err="1">
                <a:solidFill>
                  <a:srgbClr val="0000FF"/>
                </a:solidFill>
              </a:rPr>
              <a:t>nội</a:t>
            </a:r>
            <a:r>
              <a:rPr lang="en-US" b="1" dirty="0">
                <a:solidFill>
                  <a:srgbClr val="0000FF"/>
                </a:solidFill>
              </a:rPr>
              <a:t> dung </a:t>
            </a:r>
            <a:r>
              <a:rPr lang="en-US" b="1" dirty="0" err="1">
                <a:solidFill>
                  <a:srgbClr val="0000FF"/>
                </a:solidFill>
              </a:rPr>
              <a:t>này</a:t>
            </a:r>
            <a:r>
              <a:rPr lang="en-US" b="1" dirty="0">
                <a:solidFill>
                  <a:srgbClr val="0000FF"/>
                </a:solidFill>
              </a:rPr>
              <a:t> </a:t>
            </a:r>
            <a:r>
              <a:rPr lang="en-US" b="1" dirty="0" err="1">
                <a:solidFill>
                  <a:srgbClr val="0000FF"/>
                </a:solidFill>
              </a:rPr>
              <a:t>vào</a:t>
            </a:r>
            <a:r>
              <a:rPr lang="en-US" b="1" dirty="0">
                <a:solidFill>
                  <a:srgbClr val="0000FF"/>
                </a:solidFill>
              </a:rPr>
              <a:t> </a:t>
            </a:r>
            <a:r>
              <a:rPr lang="en-US" b="1" dirty="0" err="1">
                <a:solidFill>
                  <a:srgbClr val="0000FF"/>
                </a:solidFill>
              </a:rPr>
              <a:t>Luật</a:t>
            </a:r>
            <a:r>
              <a:rPr lang="en-US" b="1" dirty="0">
                <a:solidFill>
                  <a:srgbClr val="0000FF"/>
                </a:solidFill>
              </a:rPr>
              <a:t> </a:t>
            </a:r>
            <a:r>
              <a:rPr lang="en-US" b="1" dirty="0" err="1">
                <a:solidFill>
                  <a:srgbClr val="0000FF"/>
                </a:solidFill>
              </a:rPr>
              <a:t>giáo</a:t>
            </a:r>
            <a:r>
              <a:rPr lang="en-US" b="1" dirty="0">
                <a:solidFill>
                  <a:srgbClr val="0000FF"/>
                </a:solidFill>
              </a:rPr>
              <a:t> </a:t>
            </a:r>
            <a:r>
              <a:rPr lang="en-US" b="1" dirty="0" err="1">
                <a:solidFill>
                  <a:srgbClr val="0000FF"/>
                </a:solidFill>
              </a:rPr>
              <a:t>dục</a:t>
            </a:r>
            <a:r>
              <a:rPr lang="en-US" b="1" dirty="0">
                <a:solidFill>
                  <a:srgbClr val="0000FF"/>
                </a:solidFill>
              </a:rPr>
              <a:t> </a:t>
            </a:r>
            <a:r>
              <a:rPr lang="en-US" b="1" dirty="0" err="1">
                <a:solidFill>
                  <a:srgbClr val="0000FF"/>
                </a:solidFill>
              </a:rPr>
              <a:t>nghề</a:t>
            </a:r>
            <a:r>
              <a:rPr lang="en-US" b="1" dirty="0">
                <a:solidFill>
                  <a:srgbClr val="0000FF"/>
                </a:solidFill>
              </a:rPr>
              <a:t> </a:t>
            </a:r>
            <a:r>
              <a:rPr lang="en-US" b="1" dirty="0" err="1" smtClean="0">
                <a:solidFill>
                  <a:srgbClr val="0000FF"/>
                </a:solidFill>
              </a:rPr>
              <a:t>nghiệp</a:t>
            </a:r>
            <a:endParaRPr lang="en-US" b="1" dirty="0">
              <a:solidFill>
                <a:srgbClr val="0000FF"/>
              </a:solidFill>
            </a:endParaRPr>
          </a:p>
        </p:txBody>
      </p:sp>
      <p:sp>
        <p:nvSpPr>
          <p:cNvPr id="17" name="TextBox 16"/>
          <p:cNvSpPr txBox="1"/>
          <p:nvPr/>
        </p:nvSpPr>
        <p:spPr>
          <a:xfrm>
            <a:off x="4076699" y="913278"/>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Tree>
    <p:extLst>
      <p:ext uri="{BB962C8B-B14F-4D97-AF65-F5344CB8AC3E}">
        <p14:creationId xmlns:p14="http://schemas.microsoft.com/office/powerpoint/2010/main" val="3123033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558918"/>
            <a:ext cx="8839200" cy="707886"/>
          </a:xfrm>
          <a:prstGeom prst="rect">
            <a:avLst/>
          </a:prstGeom>
          <a:solidFill>
            <a:srgbClr val="FFFFCC"/>
          </a:solidFill>
        </p:spPr>
        <p:txBody>
          <a:bodyPr wrap="square" rtlCol="0">
            <a:spAutoFit/>
          </a:bodyPr>
          <a:lstStyle/>
          <a:p>
            <a:pPr algn="just"/>
            <a:r>
              <a:rPr lang="en-US" sz="2000" dirty="0" smtClean="0">
                <a:solidFill>
                  <a:srgbClr val="FF0000"/>
                </a:solidFill>
                <a:cs typeface="Arial" panose="020B0604020202020204" pitchFamily="34" charset="0"/>
              </a:rPr>
              <a:t>7. Đ</a:t>
            </a:r>
            <a:r>
              <a:rPr lang="vi-VN" sz="2000" dirty="0" smtClean="0">
                <a:solidFill>
                  <a:srgbClr val="FF0000"/>
                </a:solidFill>
                <a:cs typeface="Arial" panose="020B0604020202020204" pitchFamily="34" charset="0"/>
              </a:rPr>
              <a:t>ối </a:t>
            </a:r>
            <a:r>
              <a:rPr lang="vi-VN" sz="2000" dirty="0">
                <a:solidFill>
                  <a:srgbClr val="FF0000"/>
                </a:solidFill>
                <a:cs typeface="Arial" panose="020B0604020202020204" pitchFamily="34" charset="0"/>
              </a:rPr>
              <a:t>tượng tham gia bảo hiểm thất nghiệp là người quản lý Doanh nghiệp bao gồm người quản lý là người nước ngoài di chuyển nội bộ trong </a:t>
            </a:r>
            <a:r>
              <a:rPr lang="en-US" sz="2000" dirty="0" smtClean="0">
                <a:solidFill>
                  <a:srgbClr val="FF0000"/>
                </a:solidFill>
                <a:cs typeface="Arial" panose="020B0604020202020204" pitchFamily="34" charset="0"/>
              </a:rPr>
              <a:t>DN</a:t>
            </a:r>
            <a:endParaRPr lang="vi-VN" sz="2000" dirty="0">
              <a:solidFill>
                <a:srgbClr val="FF0000"/>
              </a:solidFill>
              <a:cs typeface="Arial" panose="020B0604020202020204" pitchFamily="34" charset="0"/>
            </a:endParaRPr>
          </a:p>
        </p:txBody>
      </p:sp>
      <p:sp>
        <p:nvSpPr>
          <p:cNvPr id="5" name="Explosion 1 4"/>
          <p:cNvSpPr/>
          <p:nvPr/>
        </p:nvSpPr>
        <p:spPr>
          <a:xfrm>
            <a:off x="7850006" y="1194770"/>
            <a:ext cx="989194" cy="673081"/>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rgbClr val="FF0000"/>
                </a:solidFill>
              </a:rPr>
              <a:t>Mới</a:t>
            </a:r>
            <a:endParaRPr lang="en-US" sz="1200" dirty="0">
              <a:solidFill>
                <a:srgbClr val="FF0000"/>
              </a:solidFill>
            </a:endParaRPr>
          </a:p>
        </p:txBody>
      </p:sp>
      <p:sp>
        <p:nvSpPr>
          <p:cNvPr id="2" name="TextBox 1"/>
          <p:cNvSpPr txBox="1"/>
          <p:nvPr/>
        </p:nvSpPr>
        <p:spPr>
          <a:xfrm>
            <a:off x="27272" y="2041944"/>
            <a:ext cx="3249328" cy="584775"/>
          </a:xfrm>
          <a:prstGeom prst="rect">
            <a:avLst/>
          </a:prstGeom>
          <a:noFill/>
        </p:spPr>
        <p:txBody>
          <a:bodyPr wrap="square" rtlCol="0">
            <a:spAutoFit/>
          </a:bodyPr>
          <a:lstStyle/>
          <a:p>
            <a:r>
              <a:rPr lang="en-US" sz="1600" dirty="0" smtClean="0"/>
              <a:t>- </a:t>
            </a:r>
            <a:r>
              <a:rPr lang="en-US" sz="1600" dirty="0" err="1" smtClean="0"/>
              <a:t>Bổ</a:t>
            </a:r>
            <a:r>
              <a:rPr lang="en-US" sz="1600" dirty="0" smtClean="0"/>
              <a:t> sung </a:t>
            </a:r>
            <a:r>
              <a:rPr lang="en-US" sz="1600" dirty="0" err="1" smtClean="0"/>
              <a:t>đối</a:t>
            </a:r>
            <a:r>
              <a:rPr lang="en-US" sz="1600" dirty="0" smtClean="0"/>
              <a:t> </a:t>
            </a:r>
            <a:r>
              <a:rPr lang="en-US" sz="1600" dirty="0" err="1" smtClean="0"/>
              <a:t>tượng</a:t>
            </a:r>
            <a:r>
              <a:rPr lang="en-US" sz="1600" dirty="0" smtClean="0"/>
              <a:t> </a:t>
            </a:r>
            <a:r>
              <a:rPr lang="en-US" sz="1600" dirty="0" err="1" smtClean="0"/>
              <a:t>tham</a:t>
            </a:r>
            <a:r>
              <a:rPr lang="en-US" sz="1600" dirty="0" smtClean="0"/>
              <a:t> </a:t>
            </a:r>
            <a:r>
              <a:rPr lang="en-US" sz="1600" dirty="0" err="1" smtClean="0"/>
              <a:t>gia</a:t>
            </a:r>
            <a:r>
              <a:rPr lang="en-US" sz="1600" dirty="0" smtClean="0"/>
              <a:t> BHTN: </a:t>
            </a:r>
            <a:r>
              <a:rPr lang="en-US" sz="1600" dirty="0" err="1" smtClean="0">
                <a:solidFill>
                  <a:srgbClr val="FF0000"/>
                </a:solidFill>
              </a:rPr>
              <a:t>người</a:t>
            </a:r>
            <a:r>
              <a:rPr lang="en-US" sz="1600" dirty="0" smtClean="0">
                <a:solidFill>
                  <a:srgbClr val="FF0000"/>
                </a:solidFill>
              </a:rPr>
              <a:t> </a:t>
            </a:r>
            <a:r>
              <a:rPr lang="en-US" sz="1600" dirty="0" err="1" smtClean="0">
                <a:solidFill>
                  <a:srgbClr val="FF0000"/>
                </a:solidFill>
              </a:rPr>
              <a:t>quản</a:t>
            </a:r>
            <a:r>
              <a:rPr lang="en-US" sz="1600" dirty="0" smtClean="0">
                <a:solidFill>
                  <a:srgbClr val="FF0000"/>
                </a:solidFill>
              </a:rPr>
              <a:t> </a:t>
            </a:r>
            <a:r>
              <a:rPr lang="en-US" sz="1600" dirty="0" err="1" smtClean="0">
                <a:solidFill>
                  <a:srgbClr val="FF0000"/>
                </a:solidFill>
              </a:rPr>
              <a:t>lý</a:t>
            </a:r>
            <a:r>
              <a:rPr lang="en-US" sz="1600" dirty="0" smtClean="0">
                <a:solidFill>
                  <a:srgbClr val="FF0000"/>
                </a:solidFill>
              </a:rPr>
              <a:t> DN</a:t>
            </a:r>
            <a:endParaRPr lang="en-US" sz="1600" dirty="0">
              <a:solidFill>
                <a:srgbClr val="FF0000"/>
              </a:solidFill>
            </a:endParaRPr>
          </a:p>
        </p:txBody>
      </p:sp>
      <p:sp>
        <p:nvSpPr>
          <p:cNvPr id="7" name="TextBox 6"/>
          <p:cNvSpPr txBox="1"/>
          <p:nvPr/>
        </p:nvSpPr>
        <p:spPr>
          <a:xfrm>
            <a:off x="4114800" y="1638985"/>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cxnSp>
        <p:nvCxnSpPr>
          <p:cNvPr id="10" name="Straight Arrow Connector 9"/>
          <p:cNvCxnSpPr/>
          <p:nvPr/>
        </p:nvCxnSpPr>
        <p:spPr>
          <a:xfrm>
            <a:off x="3276600" y="2362200"/>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733801" y="2026022"/>
            <a:ext cx="5119913" cy="2062103"/>
          </a:xfrm>
          <a:prstGeom prst="rect">
            <a:avLst/>
          </a:prstGeom>
          <a:noFill/>
        </p:spPr>
        <p:txBody>
          <a:bodyPr wrap="square" rtlCol="0">
            <a:spAutoFit/>
          </a:bodyPr>
          <a:lstStyle/>
          <a:p>
            <a:r>
              <a:rPr lang="en-US" sz="1600" dirty="0" err="1" smtClean="0"/>
              <a:t>Người</a:t>
            </a:r>
            <a:r>
              <a:rPr lang="en-US" sz="1600" dirty="0" smtClean="0"/>
              <a:t> </a:t>
            </a:r>
            <a:r>
              <a:rPr lang="en-US" sz="1600" dirty="0" err="1" smtClean="0"/>
              <a:t>quản</a:t>
            </a:r>
            <a:r>
              <a:rPr lang="en-US" sz="1600" dirty="0" smtClean="0"/>
              <a:t> </a:t>
            </a:r>
            <a:r>
              <a:rPr lang="en-US" sz="1600" dirty="0" err="1" smtClean="0"/>
              <a:t>lý</a:t>
            </a:r>
            <a:r>
              <a:rPr lang="en-US" sz="1600" dirty="0" smtClean="0"/>
              <a:t> </a:t>
            </a:r>
            <a:r>
              <a:rPr lang="en-US" sz="1600" dirty="0" err="1" smtClean="0"/>
              <a:t>là</a:t>
            </a:r>
            <a:r>
              <a:rPr lang="en-US" sz="1600" dirty="0" smtClean="0"/>
              <a:t> </a:t>
            </a:r>
            <a:r>
              <a:rPr lang="en-US" sz="1600" dirty="0" err="1" smtClean="0"/>
              <a:t>người</a:t>
            </a:r>
            <a:r>
              <a:rPr lang="en-US" sz="1600" dirty="0" smtClean="0"/>
              <a:t> </a:t>
            </a:r>
            <a:r>
              <a:rPr lang="en-US" sz="1600" dirty="0" err="1" smtClean="0"/>
              <a:t>nước</a:t>
            </a:r>
            <a:r>
              <a:rPr lang="en-US" sz="1600" dirty="0" smtClean="0"/>
              <a:t> </a:t>
            </a:r>
            <a:r>
              <a:rPr lang="en-US" sz="1600" dirty="0" err="1" smtClean="0"/>
              <a:t>ngoài</a:t>
            </a:r>
            <a:r>
              <a:rPr lang="en-US" sz="1600" dirty="0" smtClean="0"/>
              <a:t> di </a:t>
            </a:r>
            <a:r>
              <a:rPr lang="en-US" sz="1600" dirty="0" err="1" smtClean="0"/>
              <a:t>chuyển</a:t>
            </a:r>
            <a:r>
              <a:rPr lang="en-US" sz="1600" dirty="0" smtClean="0"/>
              <a:t> </a:t>
            </a:r>
            <a:r>
              <a:rPr lang="en-US" sz="1600" dirty="0" err="1" smtClean="0"/>
              <a:t>nội</a:t>
            </a:r>
            <a:r>
              <a:rPr lang="en-US" sz="1600" dirty="0" smtClean="0"/>
              <a:t> </a:t>
            </a:r>
            <a:r>
              <a:rPr lang="en-US" sz="1600" dirty="0" err="1" smtClean="0"/>
              <a:t>bộ</a:t>
            </a:r>
            <a:r>
              <a:rPr lang="en-US" sz="1600" dirty="0" smtClean="0"/>
              <a:t> </a:t>
            </a:r>
            <a:r>
              <a:rPr lang="en-US" sz="1600" dirty="0" err="1" smtClean="0"/>
              <a:t>trong</a:t>
            </a:r>
            <a:r>
              <a:rPr lang="en-US" sz="1600" dirty="0" smtClean="0"/>
              <a:t> </a:t>
            </a:r>
            <a:r>
              <a:rPr lang="en-US" sz="1600" dirty="0" err="1" smtClean="0"/>
              <a:t>Doanh</a:t>
            </a:r>
            <a:r>
              <a:rPr lang="en-US" sz="1600" dirty="0" smtClean="0"/>
              <a:t> </a:t>
            </a:r>
            <a:r>
              <a:rPr lang="en-US" sz="1600" dirty="0" err="1" smtClean="0"/>
              <a:t>nghiệp</a:t>
            </a:r>
            <a:r>
              <a:rPr lang="en-US" sz="1600" dirty="0" smtClean="0"/>
              <a:t> </a:t>
            </a:r>
            <a:r>
              <a:rPr lang="en-US" sz="1600" dirty="0" err="1" smtClean="0"/>
              <a:t>chưa</a:t>
            </a:r>
            <a:r>
              <a:rPr lang="en-US" sz="1600" dirty="0" smtClean="0"/>
              <a:t> </a:t>
            </a:r>
            <a:r>
              <a:rPr lang="en-US" sz="1600" dirty="0" err="1" smtClean="0"/>
              <a:t>hợp</a:t>
            </a:r>
            <a:r>
              <a:rPr lang="en-US" sz="1600" dirty="0" smtClean="0"/>
              <a:t> </a:t>
            </a:r>
            <a:r>
              <a:rPr lang="en-US" sz="1600" dirty="0" err="1" smtClean="0"/>
              <a:t>lý</a:t>
            </a:r>
            <a:r>
              <a:rPr lang="en-US" sz="1600" dirty="0" smtClean="0"/>
              <a:t> </a:t>
            </a:r>
            <a:r>
              <a:rPr lang="en-US" sz="1600" dirty="0" err="1" smtClean="0"/>
              <a:t>bởi</a:t>
            </a:r>
            <a:r>
              <a:rPr lang="en-US" sz="1600" dirty="0" smtClean="0"/>
              <a:t>: </a:t>
            </a:r>
          </a:p>
          <a:p>
            <a:r>
              <a:rPr lang="en-US" sz="1600" dirty="0" smtClean="0"/>
              <a:t>  - </a:t>
            </a:r>
            <a:r>
              <a:rPr lang="en-US" sz="1600" dirty="0" err="1"/>
              <a:t>T</a:t>
            </a:r>
            <a:r>
              <a:rPr lang="en-US" sz="1600" dirty="0" err="1" smtClean="0"/>
              <a:t>rái</a:t>
            </a:r>
            <a:r>
              <a:rPr lang="en-US" sz="1600" dirty="0" smtClean="0"/>
              <a:t> </a:t>
            </a:r>
            <a:r>
              <a:rPr lang="en-US" sz="1600" dirty="0" err="1" smtClean="0"/>
              <a:t>với</a:t>
            </a:r>
            <a:r>
              <a:rPr lang="en-US" sz="1600" dirty="0" smtClean="0"/>
              <a:t> </a:t>
            </a:r>
            <a:r>
              <a:rPr lang="en-US" sz="1600" dirty="0" err="1" smtClean="0"/>
              <a:t>quy</a:t>
            </a:r>
            <a:r>
              <a:rPr lang="en-US" sz="1600" dirty="0" smtClean="0"/>
              <a:t> </a:t>
            </a:r>
            <a:r>
              <a:rPr lang="en-US" sz="1600" dirty="0" err="1" smtClean="0"/>
              <a:t>định</a:t>
            </a:r>
            <a:r>
              <a:rPr lang="en-US" sz="1600" dirty="0" smtClean="0"/>
              <a:t> </a:t>
            </a:r>
            <a:r>
              <a:rPr lang="en-US" sz="1600" dirty="0" err="1" smtClean="0"/>
              <a:t>trong</a:t>
            </a:r>
            <a:r>
              <a:rPr lang="en-US" sz="1600" dirty="0" smtClean="0"/>
              <a:t> </a:t>
            </a:r>
            <a:r>
              <a:rPr lang="en-US" sz="1600" dirty="0" err="1" smtClean="0"/>
              <a:t>Luật</a:t>
            </a:r>
            <a:r>
              <a:rPr lang="en-US" sz="1600" dirty="0" smtClean="0"/>
              <a:t> BHXH </a:t>
            </a:r>
            <a:r>
              <a:rPr lang="en-US" sz="1600" dirty="0" err="1" smtClean="0"/>
              <a:t>vì</a:t>
            </a:r>
            <a:r>
              <a:rPr lang="en-US" sz="1600" dirty="0" smtClean="0"/>
              <a:t> </a:t>
            </a:r>
            <a:r>
              <a:rPr lang="en-US" sz="1600" dirty="0" err="1" smtClean="0"/>
              <a:t>đối</a:t>
            </a:r>
            <a:r>
              <a:rPr lang="en-US" sz="1600" dirty="0" smtClean="0"/>
              <a:t> </a:t>
            </a:r>
            <a:r>
              <a:rPr lang="en-US" sz="1600" dirty="0" err="1" smtClean="0"/>
              <a:t>tượng</a:t>
            </a:r>
            <a:r>
              <a:rPr lang="en-US" sz="1600" dirty="0" smtClean="0"/>
              <a:t> </a:t>
            </a:r>
            <a:r>
              <a:rPr lang="en-US" sz="1600" dirty="0" err="1" smtClean="0"/>
              <a:t>này</a:t>
            </a:r>
            <a:r>
              <a:rPr lang="en-US" sz="1600" dirty="0" smtClean="0"/>
              <a:t> </a:t>
            </a:r>
            <a:r>
              <a:rPr lang="en-US" sz="1600" dirty="0" err="1" smtClean="0"/>
              <a:t>không</a:t>
            </a:r>
            <a:r>
              <a:rPr lang="en-US" sz="1600" dirty="0" smtClean="0"/>
              <a:t> </a:t>
            </a:r>
            <a:r>
              <a:rPr lang="en-US" sz="1600" dirty="0" err="1" smtClean="0"/>
              <a:t>phải</a:t>
            </a:r>
            <a:r>
              <a:rPr lang="en-US" sz="1600" dirty="0" smtClean="0"/>
              <a:t> </a:t>
            </a:r>
            <a:r>
              <a:rPr lang="en-US" sz="1600" dirty="0" err="1" smtClean="0"/>
              <a:t>đóng</a:t>
            </a:r>
            <a:r>
              <a:rPr lang="en-US" sz="1600" dirty="0" smtClean="0"/>
              <a:t> BHXH</a:t>
            </a:r>
          </a:p>
          <a:p>
            <a:r>
              <a:rPr lang="en-US" sz="1600" dirty="0" smtClean="0">
                <a:solidFill>
                  <a:srgbClr val="FF0000"/>
                </a:solidFill>
              </a:rPr>
              <a:t> - </a:t>
            </a:r>
            <a:r>
              <a:rPr lang="en-US" sz="1600" dirty="0" err="1"/>
              <a:t>Không</a:t>
            </a:r>
            <a:r>
              <a:rPr lang="en-US" sz="1600" dirty="0"/>
              <a:t> </a:t>
            </a:r>
            <a:r>
              <a:rPr lang="en-US" sz="1600" dirty="0" err="1"/>
              <a:t>phù</a:t>
            </a:r>
            <a:r>
              <a:rPr lang="en-US" sz="1600" dirty="0"/>
              <a:t> </a:t>
            </a:r>
            <a:r>
              <a:rPr lang="en-US" sz="1600" dirty="0" err="1"/>
              <a:t>hợp</a:t>
            </a:r>
            <a:r>
              <a:rPr lang="en-US" sz="1600" dirty="0"/>
              <a:t> </a:t>
            </a:r>
            <a:r>
              <a:rPr lang="en-US" sz="1600" dirty="0" err="1"/>
              <a:t>với</a:t>
            </a:r>
            <a:r>
              <a:rPr lang="en-US" sz="1600" dirty="0"/>
              <a:t> </a:t>
            </a:r>
            <a:r>
              <a:rPr lang="en-US" sz="1600" dirty="0" err="1"/>
              <a:t>thực</a:t>
            </a:r>
            <a:r>
              <a:rPr lang="en-US" sz="1600" dirty="0"/>
              <a:t> </a:t>
            </a:r>
            <a:r>
              <a:rPr lang="en-US" sz="1600" dirty="0" err="1"/>
              <a:t>tế</a:t>
            </a:r>
            <a:r>
              <a:rPr lang="en-US" sz="1600" dirty="0"/>
              <a:t> </a:t>
            </a:r>
            <a:r>
              <a:rPr lang="en-US" sz="1600" dirty="0" err="1"/>
              <a:t>vì</a:t>
            </a:r>
            <a:r>
              <a:rPr lang="en-US" sz="1600" dirty="0"/>
              <a:t>: </a:t>
            </a:r>
            <a:r>
              <a:rPr lang="en-US" sz="1600" dirty="0" err="1"/>
              <a:t>họ</a:t>
            </a:r>
            <a:r>
              <a:rPr lang="en-US" sz="1600" dirty="0"/>
              <a:t> </a:t>
            </a:r>
            <a:r>
              <a:rPr lang="en-US" sz="1600" dirty="0" err="1"/>
              <a:t>sẽ</a:t>
            </a:r>
            <a:r>
              <a:rPr lang="en-US" sz="1600" dirty="0"/>
              <a:t> </a:t>
            </a:r>
            <a:r>
              <a:rPr lang="en-US" sz="1600" dirty="0" err="1"/>
              <a:t>không</a:t>
            </a:r>
            <a:r>
              <a:rPr lang="en-US" sz="1600" dirty="0"/>
              <a:t> </a:t>
            </a:r>
            <a:r>
              <a:rPr lang="en-US" sz="1600" dirty="0" err="1"/>
              <a:t>bao</a:t>
            </a:r>
            <a:r>
              <a:rPr lang="en-US" sz="1600" dirty="0"/>
              <a:t> </a:t>
            </a:r>
            <a:r>
              <a:rPr lang="en-US" sz="1600" dirty="0" err="1"/>
              <a:t>giờ</a:t>
            </a:r>
            <a:r>
              <a:rPr lang="en-US" sz="1600" dirty="0"/>
              <a:t> </a:t>
            </a:r>
            <a:r>
              <a:rPr lang="en-US" sz="1600" dirty="0" err="1"/>
              <a:t>thất</a:t>
            </a:r>
            <a:r>
              <a:rPr lang="en-US" sz="1600" dirty="0"/>
              <a:t> </a:t>
            </a:r>
            <a:r>
              <a:rPr lang="en-US" sz="1600" dirty="0" err="1"/>
              <a:t>nghiệp</a:t>
            </a:r>
            <a:r>
              <a:rPr lang="en-US" sz="1600" dirty="0"/>
              <a:t> </a:t>
            </a:r>
            <a:r>
              <a:rPr lang="en-US" sz="1600" dirty="0" err="1"/>
              <a:t>tại</a:t>
            </a:r>
            <a:r>
              <a:rPr lang="en-US" sz="1600" dirty="0"/>
              <a:t> VN, </a:t>
            </a:r>
            <a:r>
              <a:rPr lang="en-US" sz="1600" dirty="0" err="1"/>
              <a:t>họ</a:t>
            </a:r>
            <a:r>
              <a:rPr lang="en-US" sz="1600" dirty="0"/>
              <a:t> </a:t>
            </a:r>
            <a:r>
              <a:rPr lang="en-US" sz="1600" dirty="0" err="1"/>
              <a:t>được</a:t>
            </a:r>
            <a:r>
              <a:rPr lang="en-US" sz="1600" dirty="0"/>
              <a:t> </a:t>
            </a:r>
            <a:r>
              <a:rPr lang="en-US" sz="1600" dirty="0" err="1"/>
              <a:t>phân</a:t>
            </a:r>
            <a:r>
              <a:rPr lang="en-US" sz="1600" dirty="0"/>
              <a:t> </a:t>
            </a:r>
            <a:r>
              <a:rPr lang="en-US" sz="1600" dirty="0" err="1"/>
              <a:t>công</a:t>
            </a:r>
            <a:r>
              <a:rPr lang="en-US" sz="1600" dirty="0"/>
              <a:t> sang </a:t>
            </a:r>
            <a:r>
              <a:rPr lang="en-US" sz="1600" dirty="0" err="1"/>
              <a:t>công</a:t>
            </a:r>
            <a:r>
              <a:rPr lang="en-US" sz="1600" dirty="0"/>
              <a:t> </a:t>
            </a:r>
            <a:r>
              <a:rPr lang="en-US" sz="1600" dirty="0" err="1"/>
              <a:t>tác</a:t>
            </a:r>
            <a:r>
              <a:rPr lang="en-US" sz="1600" dirty="0"/>
              <a:t> </a:t>
            </a:r>
            <a:r>
              <a:rPr lang="en-US" sz="1600" dirty="0" err="1"/>
              <a:t>tại</a:t>
            </a:r>
            <a:r>
              <a:rPr lang="en-US" sz="1600" dirty="0"/>
              <a:t> </a:t>
            </a:r>
            <a:r>
              <a:rPr lang="en-US" sz="1600" dirty="0" err="1"/>
              <a:t>Việt</a:t>
            </a:r>
            <a:r>
              <a:rPr lang="en-US" sz="1600" dirty="0"/>
              <a:t> Nam, </a:t>
            </a:r>
            <a:r>
              <a:rPr lang="en-US" sz="1600" dirty="0" err="1"/>
              <a:t>sau</a:t>
            </a:r>
            <a:r>
              <a:rPr lang="en-US" sz="1600" dirty="0"/>
              <a:t> </a:t>
            </a:r>
            <a:r>
              <a:rPr lang="en-US" sz="1600" dirty="0" err="1"/>
              <a:t>thời</a:t>
            </a:r>
            <a:r>
              <a:rPr lang="en-US" sz="1600" dirty="0"/>
              <a:t> </a:t>
            </a:r>
            <a:r>
              <a:rPr lang="en-US" sz="1600" dirty="0" err="1"/>
              <a:t>gian</a:t>
            </a:r>
            <a:r>
              <a:rPr lang="en-US" sz="1600" dirty="0"/>
              <a:t> </a:t>
            </a:r>
            <a:r>
              <a:rPr lang="en-US" sz="1600" dirty="0" err="1"/>
              <a:t>này</a:t>
            </a:r>
            <a:r>
              <a:rPr lang="en-US" sz="1600" dirty="0"/>
              <a:t> </a:t>
            </a:r>
            <a:r>
              <a:rPr lang="en-US" sz="1600" dirty="0" err="1"/>
              <a:t>thì</a:t>
            </a:r>
            <a:r>
              <a:rPr lang="en-US" sz="1600" dirty="0"/>
              <a:t> </a:t>
            </a:r>
            <a:r>
              <a:rPr lang="en-US" sz="1600" dirty="0" err="1"/>
              <a:t>lại</a:t>
            </a:r>
            <a:r>
              <a:rPr lang="en-US" sz="1600" dirty="0"/>
              <a:t> </a:t>
            </a:r>
            <a:r>
              <a:rPr lang="en-US" sz="1600" dirty="0" err="1"/>
              <a:t>trở</a:t>
            </a:r>
            <a:r>
              <a:rPr lang="en-US" sz="1600" dirty="0"/>
              <a:t> </a:t>
            </a:r>
            <a:r>
              <a:rPr lang="en-US" sz="1600" dirty="0" err="1"/>
              <a:t>về</a:t>
            </a:r>
            <a:r>
              <a:rPr lang="en-US" sz="1600" dirty="0"/>
              <a:t> </a:t>
            </a:r>
            <a:r>
              <a:rPr lang="en-US" sz="1600" dirty="0" err="1"/>
              <a:t>chính</a:t>
            </a:r>
            <a:r>
              <a:rPr lang="en-US" sz="1600" dirty="0"/>
              <a:t> </a:t>
            </a:r>
            <a:r>
              <a:rPr lang="en-US" sz="1600" dirty="0" err="1"/>
              <a:t>quốc</a:t>
            </a:r>
            <a:r>
              <a:rPr lang="en-US" sz="1600" dirty="0"/>
              <a:t> </a:t>
            </a:r>
            <a:r>
              <a:rPr lang="en-US" sz="1600" dirty="0" err="1"/>
              <a:t>hoặc</a:t>
            </a:r>
            <a:r>
              <a:rPr lang="en-US" sz="1600" dirty="0"/>
              <a:t> di </a:t>
            </a:r>
            <a:r>
              <a:rPr lang="en-US" sz="1600" dirty="0" err="1"/>
              <a:t>chuyển</a:t>
            </a:r>
            <a:r>
              <a:rPr lang="en-US" sz="1600" dirty="0"/>
              <a:t> sang </a:t>
            </a:r>
            <a:r>
              <a:rPr lang="en-US" sz="1600" dirty="0" err="1"/>
              <a:t>nơi</a:t>
            </a:r>
            <a:r>
              <a:rPr lang="en-US" sz="1600" dirty="0"/>
              <a:t> </a:t>
            </a:r>
            <a:r>
              <a:rPr lang="en-US" sz="1600" dirty="0" err="1"/>
              <a:t>mới</a:t>
            </a:r>
            <a:r>
              <a:rPr lang="en-US" sz="1600" dirty="0"/>
              <a:t> </a:t>
            </a:r>
            <a:r>
              <a:rPr lang="en-US" sz="1600" dirty="0" err="1"/>
              <a:t>đề</a:t>
            </a:r>
            <a:r>
              <a:rPr lang="en-US" sz="1600" dirty="0"/>
              <a:t> </a:t>
            </a:r>
            <a:r>
              <a:rPr lang="en-US" sz="1600" dirty="0" err="1"/>
              <a:t>làm</a:t>
            </a:r>
            <a:r>
              <a:rPr lang="en-US" sz="1600" dirty="0"/>
              <a:t> </a:t>
            </a:r>
            <a:r>
              <a:rPr lang="en-US" sz="1600" dirty="0" err="1"/>
              <a:t>việc</a:t>
            </a:r>
            <a:r>
              <a:rPr lang="en-US" sz="1600" dirty="0"/>
              <a:t>. </a:t>
            </a:r>
          </a:p>
        </p:txBody>
      </p:sp>
      <p:sp>
        <p:nvSpPr>
          <p:cNvPr id="12" name="Down Arrow 11"/>
          <p:cNvSpPr/>
          <p:nvPr/>
        </p:nvSpPr>
        <p:spPr>
          <a:xfrm>
            <a:off x="4053626" y="4868155"/>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TextBox 12"/>
          <p:cNvSpPr txBox="1"/>
          <p:nvPr/>
        </p:nvSpPr>
        <p:spPr>
          <a:xfrm>
            <a:off x="3851908" y="5300246"/>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sp>
        <p:nvSpPr>
          <p:cNvPr id="14" name="Rectangle 13"/>
          <p:cNvSpPr/>
          <p:nvPr/>
        </p:nvSpPr>
        <p:spPr>
          <a:xfrm>
            <a:off x="713716" y="5638800"/>
            <a:ext cx="7620001" cy="646331"/>
          </a:xfrm>
          <a:prstGeom prst="rect">
            <a:avLst/>
          </a:prstGeom>
        </p:spPr>
        <p:txBody>
          <a:bodyPr wrap="square">
            <a:spAutoFit/>
          </a:bodyPr>
          <a:lstStyle/>
          <a:p>
            <a:pPr algn="ctr"/>
            <a:r>
              <a:rPr lang="vi-VN" b="1" dirty="0">
                <a:solidFill>
                  <a:srgbClr val="0000FF"/>
                </a:solidFill>
              </a:rPr>
              <a:t>Loại trừ đối tượng người quản lý Doanh là người nước ngoài di chuyển nội bộ trong Doanh nghiệp phải tham gia BHTN</a:t>
            </a:r>
          </a:p>
        </p:txBody>
      </p:sp>
      <p:sp>
        <p:nvSpPr>
          <p:cNvPr id="15"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201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58918"/>
            <a:ext cx="8839200" cy="400110"/>
          </a:xfrm>
          <a:prstGeom prst="rect">
            <a:avLst/>
          </a:prstGeom>
          <a:solidFill>
            <a:srgbClr val="FFFFCC"/>
          </a:solidFill>
        </p:spPr>
        <p:txBody>
          <a:bodyPr wrap="square" rtlCol="0">
            <a:spAutoFit/>
          </a:bodyPr>
          <a:lstStyle/>
          <a:p>
            <a:pPr algn="just"/>
            <a:r>
              <a:rPr lang="en-US" sz="2000" dirty="0" smtClean="0"/>
              <a:t>8. </a:t>
            </a:r>
            <a:r>
              <a:rPr lang="en-US" sz="2000" dirty="0" err="1" smtClean="0"/>
              <a:t>Không</a:t>
            </a:r>
            <a:r>
              <a:rPr lang="en-US" sz="2000" dirty="0" smtClean="0"/>
              <a:t> </a:t>
            </a:r>
            <a:r>
              <a:rPr lang="en-US" sz="2000" dirty="0" err="1"/>
              <a:t>đồng</a:t>
            </a:r>
            <a:r>
              <a:rPr lang="en-US" sz="2000" dirty="0"/>
              <a:t> </a:t>
            </a:r>
            <a:r>
              <a:rPr lang="en-US" sz="2000" dirty="0" err="1"/>
              <a:t>nhất</a:t>
            </a:r>
            <a:r>
              <a:rPr lang="en-US" sz="2000" dirty="0"/>
              <a:t> </a:t>
            </a:r>
            <a:r>
              <a:rPr lang="en-US" sz="2000" dirty="0" err="1"/>
              <a:t>các</a:t>
            </a:r>
            <a:r>
              <a:rPr lang="en-US" sz="2000" dirty="0"/>
              <a:t> </a:t>
            </a:r>
            <a:r>
              <a:rPr lang="en-US" sz="2000" dirty="0" err="1"/>
              <a:t>chế</a:t>
            </a:r>
            <a:r>
              <a:rPr lang="en-US" sz="2000" dirty="0"/>
              <a:t> </a:t>
            </a:r>
            <a:r>
              <a:rPr lang="en-US" sz="2000" dirty="0" err="1"/>
              <a:t>độ</a:t>
            </a:r>
            <a:r>
              <a:rPr lang="en-US" sz="2000" dirty="0"/>
              <a:t>, </a:t>
            </a:r>
            <a:r>
              <a:rPr lang="en-US" sz="2000" dirty="0" err="1"/>
              <a:t>căn</a:t>
            </a:r>
            <a:r>
              <a:rPr lang="en-US" sz="2000" dirty="0"/>
              <a:t> </a:t>
            </a:r>
            <a:r>
              <a:rPr lang="en-US" sz="2000" dirty="0" err="1"/>
              <a:t>cứ</a:t>
            </a:r>
            <a:r>
              <a:rPr lang="en-US" sz="2000" dirty="0"/>
              <a:t> </a:t>
            </a:r>
            <a:r>
              <a:rPr lang="en-US" sz="2000" dirty="0" err="1"/>
              <a:t>lương</a:t>
            </a:r>
            <a:r>
              <a:rPr lang="en-US" sz="2000" dirty="0"/>
              <a:t> </a:t>
            </a:r>
            <a:r>
              <a:rPr lang="en-US" sz="2000" dirty="0" err="1"/>
              <a:t>đóng</a:t>
            </a:r>
            <a:r>
              <a:rPr lang="en-US" sz="2000" dirty="0"/>
              <a:t>  BHXH, BHYT, BHTN </a:t>
            </a:r>
          </a:p>
        </p:txBody>
      </p:sp>
      <p:sp>
        <p:nvSpPr>
          <p:cNvPr id="7" name="Rectangle 2"/>
          <p:cNvSpPr>
            <a:spLocks noGrp="1" noChangeArrowheads="1"/>
          </p:cNvSpPr>
          <p:nvPr>
            <p:ph type="title"/>
          </p:nvPr>
        </p:nvSpPr>
        <p:spPr>
          <a:xfrm>
            <a:off x="609600" y="27272"/>
            <a:ext cx="7467600" cy="563562"/>
          </a:xfrm>
        </p:spPr>
        <p:txBody>
          <a:bodyPr/>
          <a:lstStyle/>
          <a:p>
            <a:r>
              <a:rPr lang="en-US" altLang="en-US" dirty="0" err="1" smtClean="0">
                <a:latin typeface="Times New Roman" panose="02020603050405020304" pitchFamily="18" charset="0"/>
                <a:cs typeface="Times New Roman" panose="02020603050405020304" pitchFamily="18" charset="0"/>
              </a:rPr>
              <a:t>Đóng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góp</a:t>
            </a:r>
            <a:r>
              <a:rPr lang="en-US" altLang="en-US" dirty="0" smtClean="0">
                <a:latin typeface="Times New Roman" panose="02020603050405020304" pitchFamily="18" charset="0"/>
                <a:cs typeface="Times New Roman" panose="02020603050405020304" pitchFamily="18" charset="0"/>
              </a:rPr>
              <a:t> ý </a:t>
            </a:r>
            <a:r>
              <a:rPr lang="en-US" altLang="en-US" dirty="0" err="1" smtClean="0">
                <a:latin typeface="Times New Roman" panose="02020603050405020304" pitchFamily="18" charset="0"/>
                <a:cs typeface="Times New Roman" panose="02020603050405020304" pitchFamily="18" charset="0"/>
              </a:rPr>
              <a:t>kiến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Dự</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thảo</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Luật</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Việc</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Làm</a:t>
            </a:r>
            <a:endParaRPr lang="en-US" altLang="en-US" dirty="0">
              <a:solidFill>
                <a:schemeClr val="accent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076699" y="913278"/>
            <a:ext cx="1050288" cy="338554"/>
          </a:xfrm>
          <a:prstGeom prst="rect">
            <a:avLst/>
          </a:prstGeom>
          <a:noFill/>
        </p:spPr>
        <p:txBody>
          <a:bodyPr wrap="none" rtlCol="0">
            <a:spAutoFit/>
          </a:bodyPr>
          <a:lstStyle/>
          <a:p>
            <a:r>
              <a:rPr lang="en-US" sz="1600" b="1" dirty="0" err="1" smtClean="0"/>
              <a:t>Nhận</a:t>
            </a:r>
            <a:r>
              <a:rPr lang="en-US" sz="1600" b="1" dirty="0" smtClean="0"/>
              <a:t> </a:t>
            </a:r>
            <a:r>
              <a:rPr lang="en-US" sz="1600" b="1" dirty="0" err="1" smtClean="0"/>
              <a:t>xét</a:t>
            </a:r>
            <a:endParaRPr lang="en-US" sz="1600" b="1" dirty="0"/>
          </a:p>
        </p:txBody>
      </p:sp>
      <p:sp>
        <p:nvSpPr>
          <p:cNvPr id="10" name="Rectangle 9"/>
          <p:cNvSpPr/>
          <p:nvPr/>
        </p:nvSpPr>
        <p:spPr>
          <a:xfrm>
            <a:off x="5029200" y="1439781"/>
            <a:ext cx="4017013" cy="2308324"/>
          </a:xfrm>
          <a:prstGeom prst="rect">
            <a:avLst/>
          </a:prstGeom>
          <a:solidFill>
            <a:schemeClr val="bg1"/>
          </a:solidFill>
        </p:spPr>
        <p:txBody>
          <a:bodyPr wrap="square">
            <a:spAutoFit/>
          </a:bodyPr>
          <a:lstStyle/>
          <a:p>
            <a:pPr algn="just"/>
            <a:r>
              <a:rPr lang="en-US" dirty="0" err="1"/>
              <a:t>K</a:t>
            </a:r>
            <a:r>
              <a:rPr lang="en-US" dirty="0" err="1" smtClean="0"/>
              <a:t>hông</a:t>
            </a:r>
            <a:r>
              <a:rPr lang="en-US" dirty="0" smtClean="0"/>
              <a:t> </a:t>
            </a:r>
            <a:r>
              <a:rPr lang="en-US" dirty="0" err="1"/>
              <a:t>đảm</a:t>
            </a:r>
            <a:r>
              <a:rPr lang="en-US" dirty="0"/>
              <a:t> </a:t>
            </a:r>
            <a:r>
              <a:rPr lang="en-US" dirty="0" err="1"/>
              <a:t>bảo</a:t>
            </a:r>
            <a:r>
              <a:rPr lang="en-US" dirty="0"/>
              <a:t> </a:t>
            </a:r>
            <a:r>
              <a:rPr lang="en-US" dirty="0" err="1"/>
              <a:t>sự</a:t>
            </a:r>
            <a:r>
              <a:rPr lang="en-US" dirty="0"/>
              <a:t> </a:t>
            </a:r>
            <a:r>
              <a:rPr lang="en-US" dirty="0" err="1"/>
              <a:t>đồng</a:t>
            </a:r>
            <a:r>
              <a:rPr lang="en-US" dirty="0"/>
              <a:t> </a:t>
            </a:r>
            <a:r>
              <a:rPr lang="en-US" dirty="0" err="1"/>
              <a:t>nhất</a:t>
            </a:r>
            <a:r>
              <a:rPr lang="en-US" dirty="0"/>
              <a:t> </a:t>
            </a:r>
            <a:r>
              <a:rPr lang="en-US" dirty="0" err="1"/>
              <a:t>về</a:t>
            </a:r>
            <a:r>
              <a:rPr lang="en-US" dirty="0"/>
              <a:t> </a:t>
            </a:r>
            <a:r>
              <a:rPr lang="en-US" dirty="0" err="1"/>
              <a:t>chế</a:t>
            </a:r>
            <a:r>
              <a:rPr lang="en-US" dirty="0"/>
              <a:t> </a:t>
            </a:r>
            <a:r>
              <a:rPr lang="en-US" dirty="0" err="1"/>
              <a:t>độ</a:t>
            </a:r>
            <a:r>
              <a:rPr lang="en-US" dirty="0"/>
              <a:t> </a:t>
            </a:r>
            <a:r>
              <a:rPr lang="en-US" dirty="0" err="1"/>
              <a:t>của</a:t>
            </a:r>
            <a:r>
              <a:rPr lang="en-US" dirty="0"/>
              <a:t> 3 </a:t>
            </a:r>
            <a:r>
              <a:rPr lang="en-US" dirty="0" err="1"/>
              <a:t>loại</a:t>
            </a:r>
            <a:r>
              <a:rPr lang="en-US" dirty="0"/>
              <a:t> </a:t>
            </a:r>
            <a:r>
              <a:rPr lang="en-US" dirty="0" err="1"/>
              <a:t>hình</a:t>
            </a:r>
            <a:r>
              <a:rPr lang="en-US" dirty="0"/>
              <a:t> BH </a:t>
            </a:r>
            <a:r>
              <a:rPr lang="en-US" dirty="0" err="1"/>
              <a:t>bắt</a:t>
            </a:r>
            <a:r>
              <a:rPr lang="en-US" dirty="0"/>
              <a:t> </a:t>
            </a:r>
            <a:r>
              <a:rPr lang="en-US" dirty="0" err="1"/>
              <a:t>buộc</a:t>
            </a:r>
            <a:r>
              <a:rPr lang="en-US" dirty="0"/>
              <a:t> (BHXH, BHYT, BHTN) </a:t>
            </a:r>
            <a:r>
              <a:rPr lang="en-US" dirty="0" err="1"/>
              <a:t>đồng</a:t>
            </a:r>
            <a:r>
              <a:rPr lang="en-US" dirty="0"/>
              <a:t> </a:t>
            </a:r>
            <a:r>
              <a:rPr lang="en-US" dirty="0" err="1"/>
              <a:t>thời</a:t>
            </a:r>
            <a:r>
              <a:rPr lang="en-US" dirty="0"/>
              <a:t> DN </a:t>
            </a:r>
            <a:r>
              <a:rPr lang="en-US" dirty="0" err="1"/>
              <a:t>phát</a:t>
            </a:r>
            <a:r>
              <a:rPr lang="en-US" dirty="0"/>
              <a:t> </a:t>
            </a:r>
            <a:r>
              <a:rPr lang="en-US" dirty="0" err="1"/>
              <a:t>sinh</a:t>
            </a:r>
            <a:r>
              <a:rPr lang="en-US" dirty="0"/>
              <a:t> </a:t>
            </a:r>
            <a:r>
              <a:rPr lang="en-US" dirty="0" err="1"/>
              <a:t>thêm</a:t>
            </a:r>
            <a:r>
              <a:rPr lang="en-US" dirty="0"/>
              <a:t> chi </a:t>
            </a:r>
            <a:r>
              <a:rPr lang="en-US" dirty="0" err="1"/>
              <a:t>phí</a:t>
            </a:r>
            <a:r>
              <a:rPr lang="en-US" dirty="0"/>
              <a:t> </a:t>
            </a:r>
            <a:r>
              <a:rPr lang="en-US" dirty="0" err="1"/>
              <a:t>để</a:t>
            </a:r>
            <a:r>
              <a:rPr lang="en-US" dirty="0"/>
              <a:t>  </a:t>
            </a:r>
            <a:r>
              <a:rPr lang="en-US" dirty="0" err="1"/>
              <a:t>trả</a:t>
            </a:r>
            <a:r>
              <a:rPr lang="en-US" dirty="0"/>
              <a:t> </a:t>
            </a:r>
            <a:r>
              <a:rPr lang="en-US" dirty="0" err="1"/>
              <a:t>trợ</a:t>
            </a:r>
            <a:r>
              <a:rPr lang="en-US" dirty="0"/>
              <a:t> </a:t>
            </a:r>
            <a:r>
              <a:rPr lang="en-US" dirty="0" err="1"/>
              <a:t>cấp</a:t>
            </a:r>
            <a:r>
              <a:rPr lang="en-US" dirty="0"/>
              <a:t> </a:t>
            </a:r>
            <a:r>
              <a:rPr lang="en-US" dirty="0" err="1"/>
              <a:t>thôi</a:t>
            </a:r>
            <a:r>
              <a:rPr lang="en-US" dirty="0"/>
              <a:t> </a:t>
            </a:r>
            <a:r>
              <a:rPr lang="en-US" dirty="0" err="1"/>
              <a:t>việc</a:t>
            </a:r>
            <a:r>
              <a:rPr lang="en-US" dirty="0"/>
              <a:t> </a:t>
            </a:r>
            <a:r>
              <a:rPr lang="en-US" dirty="0" err="1"/>
              <a:t>cho</a:t>
            </a:r>
            <a:r>
              <a:rPr lang="en-US" dirty="0"/>
              <a:t> </a:t>
            </a:r>
            <a:r>
              <a:rPr lang="en-US" dirty="0" err="1"/>
              <a:t>thời</a:t>
            </a:r>
            <a:r>
              <a:rPr lang="en-US" dirty="0"/>
              <a:t> </a:t>
            </a:r>
            <a:r>
              <a:rPr lang="en-US" dirty="0" err="1"/>
              <a:t>gian</a:t>
            </a:r>
            <a:r>
              <a:rPr lang="en-US" dirty="0"/>
              <a:t> </a:t>
            </a:r>
            <a:r>
              <a:rPr lang="en-US" dirty="0" err="1"/>
              <a:t>nghỉ</a:t>
            </a:r>
            <a:r>
              <a:rPr lang="en-US" dirty="0"/>
              <a:t> </a:t>
            </a:r>
            <a:r>
              <a:rPr lang="en-US" dirty="0" err="1"/>
              <a:t>thai</a:t>
            </a:r>
            <a:r>
              <a:rPr lang="en-US" dirty="0"/>
              <a:t> </a:t>
            </a:r>
            <a:r>
              <a:rPr lang="en-US" dirty="0" err="1"/>
              <a:t>sản</a:t>
            </a:r>
            <a:r>
              <a:rPr lang="en-US" dirty="0"/>
              <a:t> </a:t>
            </a:r>
            <a:r>
              <a:rPr lang="en-US" dirty="0" err="1"/>
              <a:t>của</a:t>
            </a:r>
            <a:r>
              <a:rPr lang="en-US" dirty="0"/>
              <a:t> NLĐ </a:t>
            </a:r>
            <a:r>
              <a:rPr lang="en-US" dirty="0" err="1"/>
              <a:t>là</a:t>
            </a:r>
            <a:r>
              <a:rPr lang="en-US" dirty="0"/>
              <a:t> </a:t>
            </a:r>
            <a:r>
              <a:rPr lang="en-US" dirty="0" err="1"/>
              <a:t>không</a:t>
            </a:r>
            <a:r>
              <a:rPr lang="en-US" dirty="0"/>
              <a:t> </a:t>
            </a:r>
            <a:r>
              <a:rPr lang="en-US" dirty="0" err="1"/>
              <a:t>thống</a:t>
            </a:r>
            <a:r>
              <a:rPr lang="en-US" dirty="0"/>
              <a:t> </a:t>
            </a:r>
            <a:r>
              <a:rPr lang="en-US" dirty="0" err="1"/>
              <a:t>nhất</a:t>
            </a:r>
            <a:r>
              <a:rPr lang="en-US" dirty="0"/>
              <a:t> </a:t>
            </a:r>
            <a:r>
              <a:rPr lang="en-US" dirty="0" err="1"/>
              <a:t>với</a:t>
            </a:r>
            <a:r>
              <a:rPr lang="en-US" dirty="0"/>
              <a:t> </a:t>
            </a:r>
            <a:r>
              <a:rPr lang="en-US" dirty="0" err="1"/>
              <a:t>chế</a:t>
            </a:r>
            <a:r>
              <a:rPr lang="en-US" dirty="0"/>
              <a:t> </a:t>
            </a:r>
            <a:r>
              <a:rPr lang="en-US" dirty="0" err="1"/>
              <a:t>độ</a:t>
            </a:r>
            <a:r>
              <a:rPr lang="en-US" dirty="0"/>
              <a:t> </a:t>
            </a:r>
            <a:r>
              <a:rPr lang="en-US" dirty="0" err="1"/>
              <a:t>của</a:t>
            </a:r>
            <a:r>
              <a:rPr lang="en-US" dirty="0"/>
              <a:t> BHXH</a:t>
            </a:r>
          </a:p>
          <a:p>
            <a:pPr algn="just"/>
            <a:r>
              <a:rPr lang="en-US" dirty="0"/>
              <a:t> </a:t>
            </a:r>
          </a:p>
        </p:txBody>
      </p:sp>
      <p:sp>
        <p:nvSpPr>
          <p:cNvPr id="11" name="Rectangle 10"/>
          <p:cNvSpPr/>
          <p:nvPr/>
        </p:nvSpPr>
        <p:spPr>
          <a:xfrm>
            <a:off x="254000" y="5853208"/>
            <a:ext cx="8610600" cy="646331"/>
          </a:xfrm>
          <a:prstGeom prst="rect">
            <a:avLst/>
          </a:prstGeom>
        </p:spPr>
        <p:txBody>
          <a:bodyPr wrap="square">
            <a:spAutoFit/>
          </a:bodyPr>
          <a:lstStyle/>
          <a:p>
            <a:pPr algn="ctr"/>
            <a:r>
              <a:rPr lang="en-US" b="1" dirty="0" smtClean="0">
                <a:solidFill>
                  <a:srgbClr val="0000FF"/>
                </a:solidFill>
              </a:rPr>
              <a:t>3 </a:t>
            </a:r>
            <a:r>
              <a:rPr lang="en-US" b="1" dirty="0" err="1">
                <a:solidFill>
                  <a:srgbClr val="0000FF"/>
                </a:solidFill>
              </a:rPr>
              <a:t>loại</a:t>
            </a:r>
            <a:r>
              <a:rPr lang="en-US" b="1" dirty="0">
                <a:solidFill>
                  <a:srgbClr val="0000FF"/>
                </a:solidFill>
              </a:rPr>
              <a:t> </a:t>
            </a:r>
            <a:r>
              <a:rPr lang="en-US" b="1" dirty="0" err="1">
                <a:solidFill>
                  <a:srgbClr val="0000FF"/>
                </a:solidFill>
              </a:rPr>
              <a:t>hình</a:t>
            </a:r>
            <a:r>
              <a:rPr lang="en-US" b="1" dirty="0">
                <a:solidFill>
                  <a:srgbClr val="0000FF"/>
                </a:solidFill>
              </a:rPr>
              <a:t> BH </a:t>
            </a:r>
            <a:r>
              <a:rPr lang="en-US" b="1" dirty="0" err="1">
                <a:solidFill>
                  <a:srgbClr val="0000FF"/>
                </a:solidFill>
              </a:rPr>
              <a:t>là</a:t>
            </a:r>
            <a:r>
              <a:rPr lang="en-US" b="1" dirty="0">
                <a:solidFill>
                  <a:srgbClr val="0000FF"/>
                </a:solidFill>
              </a:rPr>
              <a:t> BHXH, BHYT, BHTN </a:t>
            </a:r>
            <a:r>
              <a:rPr lang="en-US" b="1" dirty="0" err="1">
                <a:solidFill>
                  <a:srgbClr val="0000FF"/>
                </a:solidFill>
              </a:rPr>
              <a:t>là</a:t>
            </a:r>
            <a:r>
              <a:rPr lang="en-US" b="1" dirty="0">
                <a:solidFill>
                  <a:srgbClr val="0000FF"/>
                </a:solidFill>
              </a:rPr>
              <a:t> </a:t>
            </a:r>
            <a:r>
              <a:rPr lang="en-US" b="1" dirty="0" err="1">
                <a:solidFill>
                  <a:srgbClr val="0000FF"/>
                </a:solidFill>
              </a:rPr>
              <a:t>bắt</a:t>
            </a:r>
            <a:r>
              <a:rPr lang="en-US" b="1" dirty="0">
                <a:solidFill>
                  <a:srgbClr val="0000FF"/>
                </a:solidFill>
              </a:rPr>
              <a:t> </a:t>
            </a:r>
            <a:r>
              <a:rPr lang="en-US" b="1" dirty="0" err="1">
                <a:solidFill>
                  <a:srgbClr val="0000FF"/>
                </a:solidFill>
              </a:rPr>
              <a:t>buộc</a:t>
            </a:r>
            <a:r>
              <a:rPr lang="en-US" b="1" dirty="0">
                <a:solidFill>
                  <a:srgbClr val="0000FF"/>
                </a:solidFill>
              </a:rPr>
              <a:t> </a:t>
            </a:r>
            <a:r>
              <a:rPr lang="en-US" b="1" dirty="0" err="1">
                <a:solidFill>
                  <a:srgbClr val="0000FF"/>
                </a:solidFill>
              </a:rPr>
              <a:t>và</a:t>
            </a:r>
            <a:r>
              <a:rPr lang="en-US" b="1" dirty="0">
                <a:solidFill>
                  <a:srgbClr val="0000FF"/>
                </a:solidFill>
              </a:rPr>
              <a:t> </a:t>
            </a:r>
            <a:r>
              <a:rPr lang="en-US" b="1" dirty="0" err="1">
                <a:solidFill>
                  <a:srgbClr val="0000FF"/>
                </a:solidFill>
              </a:rPr>
              <a:t>đi</a:t>
            </a:r>
            <a:r>
              <a:rPr lang="en-US" b="1" dirty="0">
                <a:solidFill>
                  <a:srgbClr val="0000FF"/>
                </a:solidFill>
              </a:rPr>
              <a:t> </a:t>
            </a:r>
            <a:r>
              <a:rPr lang="en-US" b="1" dirty="0" err="1">
                <a:solidFill>
                  <a:srgbClr val="0000FF"/>
                </a:solidFill>
              </a:rPr>
              <a:t>liền</a:t>
            </a:r>
            <a:r>
              <a:rPr lang="en-US" b="1" dirty="0">
                <a:solidFill>
                  <a:srgbClr val="0000FF"/>
                </a:solidFill>
              </a:rPr>
              <a:t> </a:t>
            </a:r>
            <a:r>
              <a:rPr lang="en-US" b="1" dirty="0" err="1">
                <a:solidFill>
                  <a:srgbClr val="0000FF"/>
                </a:solidFill>
              </a:rPr>
              <a:t>với</a:t>
            </a:r>
            <a:r>
              <a:rPr lang="en-US" b="1" dirty="0">
                <a:solidFill>
                  <a:srgbClr val="0000FF"/>
                </a:solidFill>
              </a:rPr>
              <a:t> </a:t>
            </a:r>
            <a:r>
              <a:rPr lang="en-US" b="1" dirty="0" err="1">
                <a:solidFill>
                  <a:srgbClr val="0000FF"/>
                </a:solidFill>
              </a:rPr>
              <a:t>nhau</a:t>
            </a:r>
            <a:r>
              <a:rPr lang="en-US" b="1" dirty="0">
                <a:solidFill>
                  <a:srgbClr val="0000FF"/>
                </a:solidFill>
              </a:rPr>
              <a:t>, </a:t>
            </a:r>
            <a:r>
              <a:rPr lang="en-US" b="1" dirty="0" err="1">
                <a:solidFill>
                  <a:srgbClr val="0000FF"/>
                </a:solidFill>
              </a:rPr>
              <a:t>vì</a:t>
            </a:r>
            <a:r>
              <a:rPr lang="en-US" b="1" dirty="0">
                <a:solidFill>
                  <a:srgbClr val="0000FF"/>
                </a:solidFill>
              </a:rPr>
              <a:t> </a:t>
            </a:r>
            <a:r>
              <a:rPr lang="en-US" b="1" dirty="0" err="1">
                <a:solidFill>
                  <a:srgbClr val="0000FF"/>
                </a:solidFill>
              </a:rPr>
              <a:t>vậy</a:t>
            </a:r>
            <a:r>
              <a:rPr lang="en-US" b="1" dirty="0">
                <a:solidFill>
                  <a:srgbClr val="0000FF"/>
                </a:solidFill>
              </a:rPr>
              <a:t> </a:t>
            </a:r>
            <a:r>
              <a:rPr lang="en-US" b="1" dirty="0" err="1">
                <a:solidFill>
                  <a:srgbClr val="0000FF"/>
                </a:solidFill>
              </a:rPr>
              <a:t>cần</a:t>
            </a:r>
            <a:r>
              <a:rPr lang="en-US" b="1" dirty="0">
                <a:solidFill>
                  <a:srgbClr val="0000FF"/>
                </a:solidFill>
              </a:rPr>
              <a:t> </a:t>
            </a:r>
            <a:r>
              <a:rPr lang="en-US" b="1" dirty="0" err="1">
                <a:solidFill>
                  <a:srgbClr val="0000FF"/>
                </a:solidFill>
              </a:rPr>
              <a:t>thực</a:t>
            </a:r>
            <a:r>
              <a:rPr lang="en-US" b="1" dirty="0">
                <a:solidFill>
                  <a:srgbClr val="0000FF"/>
                </a:solidFill>
              </a:rPr>
              <a:t> </a:t>
            </a:r>
            <a:r>
              <a:rPr lang="en-US" b="1" dirty="0" err="1">
                <a:solidFill>
                  <a:srgbClr val="0000FF"/>
                </a:solidFill>
              </a:rPr>
              <a:t>hiện</a:t>
            </a:r>
            <a:r>
              <a:rPr lang="en-US" b="1" dirty="0">
                <a:solidFill>
                  <a:srgbClr val="0000FF"/>
                </a:solidFill>
              </a:rPr>
              <a:t> </a:t>
            </a:r>
            <a:r>
              <a:rPr lang="en-US" b="1" dirty="0" err="1">
                <a:solidFill>
                  <a:srgbClr val="0000FF"/>
                </a:solidFill>
              </a:rPr>
              <a:t>chế</a:t>
            </a:r>
            <a:r>
              <a:rPr lang="en-US" b="1" dirty="0">
                <a:solidFill>
                  <a:srgbClr val="0000FF"/>
                </a:solidFill>
              </a:rPr>
              <a:t> </a:t>
            </a:r>
            <a:r>
              <a:rPr lang="en-US" b="1" dirty="0" err="1">
                <a:solidFill>
                  <a:srgbClr val="0000FF"/>
                </a:solidFill>
              </a:rPr>
              <a:t>độ</a:t>
            </a:r>
            <a:r>
              <a:rPr lang="en-US" b="1" dirty="0">
                <a:solidFill>
                  <a:srgbClr val="0000FF"/>
                </a:solidFill>
              </a:rPr>
              <a:t> </a:t>
            </a:r>
            <a:r>
              <a:rPr lang="en-US" b="1" dirty="0" err="1">
                <a:solidFill>
                  <a:srgbClr val="0000FF"/>
                </a:solidFill>
              </a:rPr>
              <a:t>như</a:t>
            </a:r>
            <a:r>
              <a:rPr lang="en-US" b="1" dirty="0">
                <a:solidFill>
                  <a:srgbClr val="0000FF"/>
                </a:solidFill>
              </a:rPr>
              <a:t> </a:t>
            </a:r>
            <a:r>
              <a:rPr lang="en-US" b="1" dirty="0" err="1">
                <a:solidFill>
                  <a:srgbClr val="0000FF"/>
                </a:solidFill>
              </a:rPr>
              <a:t>nhau</a:t>
            </a:r>
            <a:r>
              <a:rPr lang="en-US" b="1" dirty="0">
                <a:solidFill>
                  <a:srgbClr val="0000FF"/>
                </a:solidFill>
              </a:rPr>
              <a:t> </a:t>
            </a:r>
            <a:r>
              <a:rPr lang="en-US" b="1" dirty="0" err="1">
                <a:solidFill>
                  <a:srgbClr val="0000FF"/>
                </a:solidFill>
              </a:rPr>
              <a:t>để</a:t>
            </a:r>
            <a:r>
              <a:rPr lang="en-US" b="1" dirty="0">
                <a:solidFill>
                  <a:srgbClr val="0000FF"/>
                </a:solidFill>
              </a:rPr>
              <a:t> </a:t>
            </a:r>
            <a:r>
              <a:rPr lang="en-US" b="1" dirty="0" err="1">
                <a:solidFill>
                  <a:srgbClr val="0000FF"/>
                </a:solidFill>
              </a:rPr>
              <a:t>đảm</a:t>
            </a:r>
            <a:r>
              <a:rPr lang="en-US" b="1" dirty="0">
                <a:solidFill>
                  <a:srgbClr val="0000FF"/>
                </a:solidFill>
              </a:rPr>
              <a:t> </a:t>
            </a:r>
            <a:r>
              <a:rPr lang="en-US" b="1" dirty="0" err="1">
                <a:solidFill>
                  <a:srgbClr val="0000FF"/>
                </a:solidFill>
              </a:rPr>
              <a:t>bảo</a:t>
            </a:r>
            <a:r>
              <a:rPr lang="en-US" b="1" dirty="0">
                <a:solidFill>
                  <a:srgbClr val="0000FF"/>
                </a:solidFill>
              </a:rPr>
              <a:t> </a:t>
            </a:r>
            <a:r>
              <a:rPr lang="en-US" b="1" dirty="0" err="1">
                <a:solidFill>
                  <a:srgbClr val="0000FF"/>
                </a:solidFill>
              </a:rPr>
              <a:t>sự</a:t>
            </a:r>
            <a:r>
              <a:rPr lang="en-US" b="1" dirty="0">
                <a:solidFill>
                  <a:srgbClr val="0000FF"/>
                </a:solidFill>
              </a:rPr>
              <a:t> </a:t>
            </a:r>
            <a:r>
              <a:rPr lang="en-US" b="1" dirty="0" err="1">
                <a:solidFill>
                  <a:srgbClr val="0000FF"/>
                </a:solidFill>
              </a:rPr>
              <a:t>đồng</a:t>
            </a:r>
            <a:r>
              <a:rPr lang="en-US" b="1" dirty="0">
                <a:solidFill>
                  <a:srgbClr val="0000FF"/>
                </a:solidFill>
              </a:rPr>
              <a:t> </a:t>
            </a:r>
            <a:r>
              <a:rPr lang="en-US" b="1" dirty="0" err="1">
                <a:solidFill>
                  <a:srgbClr val="0000FF"/>
                </a:solidFill>
              </a:rPr>
              <a:t>nhất</a:t>
            </a:r>
            <a:r>
              <a:rPr lang="en-US" b="1" dirty="0">
                <a:solidFill>
                  <a:srgbClr val="0000FF"/>
                </a:solidFill>
              </a:rPr>
              <a:t>.</a:t>
            </a:r>
          </a:p>
        </p:txBody>
      </p:sp>
      <p:sp>
        <p:nvSpPr>
          <p:cNvPr id="12" name="Down Arrow 11"/>
          <p:cNvSpPr/>
          <p:nvPr/>
        </p:nvSpPr>
        <p:spPr>
          <a:xfrm>
            <a:off x="4343400" y="3891048"/>
            <a:ext cx="762000" cy="268455"/>
          </a:xfrm>
          <a:prstGeom prst="downArrow">
            <a:avLst/>
          </a:prstGeom>
          <a:solidFill>
            <a:schemeClr val="accent4">
              <a:lumMod val="25000"/>
              <a:lumOff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TextBox 12"/>
          <p:cNvSpPr txBox="1"/>
          <p:nvPr/>
        </p:nvSpPr>
        <p:spPr>
          <a:xfrm>
            <a:off x="4089399" y="5511027"/>
            <a:ext cx="1119217" cy="338554"/>
          </a:xfrm>
          <a:prstGeom prst="rect">
            <a:avLst/>
          </a:prstGeom>
          <a:noFill/>
        </p:spPr>
        <p:txBody>
          <a:bodyPr wrap="none" rtlCol="0">
            <a:spAutoFit/>
          </a:bodyPr>
          <a:lstStyle/>
          <a:p>
            <a:r>
              <a:rPr lang="en-US" sz="1600" b="1" dirty="0" err="1" smtClean="0"/>
              <a:t>Kiến</a:t>
            </a:r>
            <a:r>
              <a:rPr lang="en-US" sz="1600" b="1" dirty="0" smtClean="0"/>
              <a:t> </a:t>
            </a:r>
            <a:r>
              <a:rPr lang="en-US" sz="1600" b="1" dirty="0" err="1" smtClean="0"/>
              <a:t>nghị</a:t>
            </a:r>
            <a:endParaRPr lang="en-US" sz="1600" b="1" dirty="0"/>
          </a:p>
        </p:txBody>
      </p:sp>
      <p:cxnSp>
        <p:nvCxnSpPr>
          <p:cNvPr id="14" name="Straight Arrow Connector 13"/>
          <p:cNvCxnSpPr/>
          <p:nvPr/>
        </p:nvCxnSpPr>
        <p:spPr>
          <a:xfrm>
            <a:off x="4533900" y="2072051"/>
            <a:ext cx="4572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308" y="1066800"/>
            <a:ext cx="1633781" cy="369332"/>
          </a:xfrm>
          <a:prstGeom prst="rect">
            <a:avLst/>
          </a:prstGeom>
          <a:noFill/>
        </p:spPr>
        <p:txBody>
          <a:bodyPr wrap="none" rtlCol="0">
            <a:spAutoFit/>
          </a:bodyPr>
          <a:lstStyle/>
          <a:p>
            <a:r>
              <a:rPr lang="en-US" dirty="0" smtClean="0"/>
              <a:t>NLĐ </a:t>
            </a:r>
            <a:r>
              <a:rPr lang="en-US" dirty="0" err="1" smtClean="0"/>
              <a:t>nghỉ</a:t>
            </a:r>
            <a:r>
              <a:rPr lang="en-US" dirty="0" smtClean="0"/>
              <a:t> </a:t>
            </a:r>
            <a:r>
              <a:rPr lang="en-US" dirty="0" err="1" smtClean="0"/>
              <a:t>sinh</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065038428"/>
              </p:ext>
            </p:extLst>
          </p:nvPr>
        </p:nvGraphicFramePr>
        <p:xfrm>
          <a:off x="86372" y="1514313"/>
          <a:ext cx="4363833" cy="2057400"/>
        </p:xfrm>
        <a:graphic>
          <a:graphicData uri="http://schemas.openxmlformats.org/drawingml/2006/table">
            <a:tbl>
              <a:tblPr firstRow="1" bandRow="1">
                <a:tableStyleId>{5940675A-B579-460E-94D1-54222C63F5DA}</a:tableStyleId>
              </a:tblPr>
              <a:tblGrid>
                <a:gridCol w="1090959">
                  <a:extLst>
                    <a:ext uri="{9D8B030D-6E8A-4147-A177-3AD203B41FA5}">
                      <a16:colId xmlns:a16="http://schemas.microsoft.com/office/drawing/2014/main" val="563872254"/>
                    </a:ext>
                  </a:extLst>
                </a:gridCol>
                <a:gridCol w="990612">
                  <a:extLst>
                    <a:ext uri="{9D8B030D-6E8A-4147-A177-3AD203B41FA5}">
                      <a16:colId xmlns:a16="http://schemas.microsoft.com/office/drawing/2014/main" val="2121977606"/>
                    </a:ext>
                  </a:extLst>
                </a:gridCol>
                <a:gridCol w="1191303">
                  <a:extLst>
                    <a:ext uri="{9D8B030D-6E8A-4147-A177-3AD203B41FA5}">
                      <a16:colId xmlns:a16="http://schemas.microsoft.com/office/drawing/2014/main" val="3065488320"/>
                    </a:ext>
                  </a:extLst>
                </a:gridCol>
                <a:gridCol w="1090959">
                  <a:extLst>
                    <a:ext uri="{9D8B030D-6E8A-4147-A177-3AD203B41FA5}">
                      <a16:colId xmlns:a16="http://schemas.microsoft.com/office/drawing/2014/main" val="3084798606"/>
                    </a:ext>
                  </a:extLst>
                </a:gridCol>
              </a:tblGrid>
              <a:tr h="370840">
                <a:tc>
                  <a:txBody>
                    <a:bodyPr/>
                    <a:lstStyle/>
                    <a:p>
                      <a:r>
                        <a:rPr lang="en-US" sz="1400" b="1" dirty="0" err="1" smtClean="0"/>
                        <a:t>Hạng</a:t>
                      </a:r>
                      <a:r>
                        <a:rPr lang="en-US" sz="1400" b="1" baseline="0" dirty="0" smtClean="0"/>
                        <a:t> </a:t>
                      </a:r>
                      <a:r>
                        <a:rPr lang="en-US" sz="1400" b="1" baseline="0" dirty="0" err="1" smtClean="0"/>
                        <a:t>mục</a:t>
                      </a:r>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t>NLĐ/</a:t>
                      </a:r>
                      <a:r>
                        <a:rPr lang="en-US" sz="1400" b="1" baseline="0" dirty="0" smtClean="0"/>
                        <a:t> NSDLĐ </a:t>
                      </a:r>
                      <a:r>
                        <a:rPr lang="en-US" sz="1400" b="1" dirty="0" err="1" smtClean="0"/>
                        <a:t>Đóng</a:t>
                      </a:r>
                      <a:endParaRPr lang="en-US" sz="1400" b="1" dirty="0" smtClean="0"/>
                    </a:p>
                    <a:p>
                      <a:endParaRPr lang="en-US"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err="1" smtClean="0"/>
                        <a:t>Được</a:t>
                      </a:r>
                      <a:r>
                        <a:rPr lang="en-US" sz="1400" b="1" dirty="0" smtClean="0"/>
                        <a:t> </a:t>
                      </a:r>
                      <a:r>
                        <a:rPr lang="en-US" sz="1400" b="1" dirty="0" err="1" smtClean="0"/>
                        <a:t>tính</a:t>
                      </a:r>
                      <a:r>
                        <a:rPr lang="en-US" sz="1400" b="1" dirty="0" smtClean="0"/>
                        <a:t> </a:t>
                      </a:r>
                      <a:r>
                        <a:rPr lang="en-US" sz="1400" b="1" dirty="0" err="1" smtClean="0"/>
                        <a:t>thời</a:t>
                      </a:r>
                      <a:r>
                        <a:rPr lang="en-US" sz="1400" b="1" dirty="0" smtClean="0"/>
                        <a:t> </a:t>
                      </a:r>
                      <a:r>
                        <a:rPr lang="en-US" sz="1400" b="1" dirty="0" err="1" smtClean="0"/>
                        <a:t>gian</a:t>
                      </a:r>
                      <a:r>
                        <a:rPr lang="en-US" sz="1400" b="1" dirty="0" smtClean="0"/>
                        <a:t> </a:t>
                      </a:r>
                      <a:r>
                        <a:rPr lang="en-US" sz="1400" b="1" dirty="0" err="1" smtClean="0"/>
                        <a:t>tham</a:t>
                      </a:r>
                      <a:r>
                        <a:rPr lang="en-US" sz="1400" b="1" dirty="0" smtClean="0"/>
                        <a:t> </a:t>
                      </a:r>
                      <a:r>
                        <a:rPr lang="en-US" sz="1400" b="1" dirty="0" err="1" smtClean="0"/>
                        <a:t>gia</a:t>
                      </a:r>
                      <a:r>
                        <a:rPr lang="en-US" sz="1400" b="1" dirty="0" smtClean="0"/>
                        <a:t> BH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err="1" smtClean="0"/>
                        <a:t>Hưởng</a:t>
                      </a:r>
                      <a:r>
                        <a:rPr lang="en-US" sz="1400" b="1" dirty="0" smtClean="0"/>
                        <a:t> </a:t>
                      </a:r>
                      <a:r>
                        <a:rPr lang="en-US" sz="1400" b="1" dirty="0" err="1" smtClean="0"/>
                        <a:t>chế</a:t>
                      </a:r>
                      <a:r>
                        <a:rPr lang="en-US" sz="1400" b="1" dirty="0" smtClean="0"/>
                        <a:t> </a:t>
                      </a:r>
                      <a:r>
                        <a:rPr lang="en-US" sz="1400" b="1" dirty="0" err="1" smtClean="0"/>
                        <a:t>độ</a:t>
                      </a:r>
                      <a:r>
                        <a:rPr lang="en-US" sz="1400" b="1" dirty="0" smtClean="0"/>
                        <a:t> BH</a:t>
                      </a:r>
                    </a:p>
                    <a:p>
                      <a:endParaRPr lang="en-US" sz="1400" b="1" dirty="0"/>
                    </a:p>
                  </a:txBody>
                  <a:tcPr/>
                </a:tc>
                <a:extLst>
                  <a:ext uri="{0D108BD9-81ED-4DB2-BD59-A6C34878D82A}">
                    <a16:rowId xmlns:a16="http://schemas.microsoft.com/office/drawing/2014/main" val="2669869769"/>
                  </a:ext>
                </a:extLst>
              </a:tr>
              <a:tr h="370840">
                <a:tc>
                  <a:txBody>
                    <a:bodyPr/>
                    <a:lstStyle/>
                    <a:p>
                      <a:r>
                        <a:rPr lang="en-US" sz="1400" dirty="0" smtClean="0"/>
                        <a:t>BHXH</a:t>
                      </a:r>
                      <a:endParaRPr lang="en-US" sz="1400" dirty="0"/>
                    </a:p>
                  </a:txBody>
                  <a:tcPr/>
                </a:tc>
                <a:tc>
                  <a:txBody>
                    <a:bodyPr/>
                    <a:lstStyle/>
                    <a:p>
                      <a:r>
                        <a:rPr lang="en-US" sz="1400" dirty="0" smtClean="0">
                          <a:solidFill>
                            <a:srgbClr val="FF0000"/>
                          </a:solidFill>
                        </a:rPr>
                        <a:t>X</a:t>
                      </a:r>
                      <a:endParaRPr lang="en-US" sz="1400" dirty="0">
                        <a:solidFill>
                          <a:srgbClr val="FF0000"/>
                        </a:solidFill>
                      </a:endParaRPr>
                    </a:p>
                  </a:txBody>
                  <a:tcPr/>
                </a:tc>
                <a:tc>
                  <a:txBody>
                    <a:bodyPr/>
                    <a:lstStyle/>
                    <a:p>
                      <a:r>
                        <a:rPr lang="en-US" sz="1400" dirty="0" smtClean="0">
                          <a:solidFill>
                            <a:srgbClr val="0000FF"/>
                          </a:solidFill>
                        </a:rPr>
                        <a:t>V</a:t>
                      </a:r>
                      <a:endParaRPr lang="en-US" sz="1400" dirty="0">
                        <a:solidFill>
                          <a:srgbClr val="0000FF"/>
                        </a:solidFill>
                      </a:endParaRPr>
                    </a:p>
                  </a:txBody>
                  <a:tcPr/>
                </a:tc>
                <a:tc>
                  <a:txBody>
                    <a:bodyPr/>
                    <a:lstStyle/>
                    <a:p>
                      <a:r>
                        <a:rPr lang="en-US" sz="1400" dirty="0" smtClean="0">
                          <a:solidFill>
                            <a:srgbClr val="0000FF"/>
                          </a:solidFill>
                        </a:rPr>
                        <a:t>V</a:t>
                      </a:r>
                      <a:endParaRPr lang="en-US" sz="1400" dirty="0">
                        <a:solidFill>
                          <a:srgbClr val="0000FF"/>
                        </a:solidFill>
                      </a:endParaRPr>
                    </a:p>
                  </a:txBody>
                  <a:tcPr/>
                </a:tc>
                <a:extLst>
                  <a:ext uri="{0D108BD9-81ED-4DB2-BD59-A6C34878D82A}">
                    <a16:rowId xmlns:a16="http://schemas.microsoft.com/office/drawing/2014/main" val="2917305296"/>
                  </a:ext>
                </a:extLst>
              </a:tr>
              <a:tr h="370840">
                <a:tc>
                  <a:txBody>
                    <a:bodyPr/>
                    <a:lstStyle/>
                    <a:p>
                      <a:r>
                        <a:rPr lang="en-US" sz="1400" dirty="0" smtClean="0"/>
                        <a:t>BHYT</a:t>
                      </a:r>
                      <a:endParaRPr lang="en-US" sz="1400" dirty="0"/>
                    </a:p>
                  </a:txBody>
                  <a:tcPr/>
                </a:tc>
                <a:tc>
                  <a:txBody>
                    <a:bodyPr/>
                    <a:lstStyle/>
                    <a:p>
                      <a:r>
                        <a:rPr lang="en-US" sz="1400" dirty="0" smtClean="0">
                          <a:solidFill>
                            <a:srgbClr val="FF0000"/>
                          </a:solidFill>
                        </a:rPr>
                        <a:t>X</a:t>
                      </a:r>
                      <a:endParaRPr lang="en-US" sz="1400" dirty="0">
                        <a:solidFill>
                          <a:srgbClr val="FF0000"/>
                        </a:solidFill>
                      </a:endParaRPr>
                    </a:p>
                  </a:txBody>
                  <a:tcPr/>
                </a:tc>
                <a:tc>
                  <a:txBody>
                    <a:bodyPr/>
                    <a:lstStyle/>
                    <a:p>
                      <a:r>
                        <a:rPr lang="en-US" sz="1400" dirty="0" smtClean="0">
                          <a:solidFill>
                            <a:srgbClr val="0000FF"/>
                          </a:solidFill>
                        </a:rPr>
                        <a:t>V</a:t>
                      </a:r>
                      <a:endParaRPr lang="en-US" sz="1400" dirty="0">
                        <a:solidFill>
                          <a:srgbClr val="0000FF"/>
                        </a:solidFill>
                      </a:endParaRPr>
                    </a:p>
                  </a:txBody>
                  <a:tcPr/>
                </a:tc>
                <a:tc>
                  <a:txBody>
                    <a:bodyPr/>
                    <a:lstStyle/>
                    <a:p>
                      <a:r>
                        <a:rPr lang="en-US" sz="1400" dirty="0" smtClean="0">
                          <a:solidFill>
                            <a:srgbClr val="0000FF"/>
                          </a:solidFill>
                        </a:rPr>
                        <a:t>V</a:t>
                      </a:r>
                      <a:endParaRPr lang="en-US" sz="1400" dirty="0">
                        <a:solidFill>
                          <a:srgbClr val="0000FF"/>
                        </a:solidFill>
                      </a:endParaRPr>
                    </a:p>
                  </a:txBody>
                  <a:tcPr/>
                </a:tc>
                <a:extLst>
                  <a:ext uri="{0D108BD9-81ED-4DB2-BD59-A6C34878D82A}">
                    <a16:rowId xmlns:a16="http://schemas.microsoft.com/office/drawing/2014/main" val="4102655829"/>
                  </a:ext>
                </a:extLst>
              </a:tr>
              <a:tr h="370840">
                <a:tc>
                  <a:txBody>
                    <a:bodyPr/>
                    <a:lstStyle/>
                    <a:p>
                      <a:r>
                        <a:rPr lang="en-US" sz="1400" dirty="0" smtClean="0"/>
                        <a:t>BHTN</a:t>
                      </a:r>
                      <a:endParaRPr lang="en-US" sz="1400" dirty="0"/>
                    </a:p>
                  </a:txBody>
                  <a:tcPr/>
                </a:tc>
                <a:tc>
                  <a:txBody>
                    <a:bodyPr/>
                    <a:lstStyle/>
                    <a:p>
                      <a:r>
                        <a:rPr lang="en-US" sz="1400" dirty="0" smtClean="0">
                          <a:solidFill>
                            <a:srgbClr val="FF0000"/>
                          </a:solidFill>
                        </a:rPr>
                        <a:t>X</a:t>
                      </a:r>
                      <a:endParaRPr lang="en-US" sz="1400" dirty="0">
                        <a:solidFill>
                          <a:srgbClr val="FF0000"/>
                        </a:solidFill>
                      </a:endParaRPr>
                    </a:p>
                  </a:txBody>
                  <a:tcPr/>
                </a:tc>
                <a:tc>
                  <a:txBody>
                    <a:bodyPr/>
                    <a:lstStyle/>
                    <a:p>
                      <a:r>
                        <a:rPr lang="en-US" sz="1400" dirty="0" smtClean="0">
                          <a:solidFill>
                            <a:srgbClr val="FF0000"/>
                          </a:solidFill>
                        </a:rPr>
                        <a:t>X</a:t>
                      </a:r>
                      <a:endParaRPr lang="en-US" sz="1400" dirty="0">
                        <a:solidFill>
                          <a:srgbClr val="FF0000"/>
                        </a:solidFill>
                      </a:endParaRPr>
                    </a:p>
                  </a:txBody>
                  <a:tcPr/>
                </a:tc>
                <a:tc>
                  <a:txBody>
                    <a:bodyPr/>
                    <a:lstStyle/>
                    <a:p>
                      <a:r>
                        <a:rPr lang="en-US" sz="1400" dirty="0" smtClean="0">
                          <a:solidFill>
                            <a:srgbClr val="0000FF"/>
                          </a:solidFill>
                        </a:rPr>
                        <a:t>V</a:t>
                      </a:r>
                      <a:endParaRPr lang="en-US" sz="1400" dirty="0">
                        <a:solidFill>
                          <a:srgbClr val="FF0000"/>
                        </a:solidFill>
                      </a:endParaRPr>
                    </a:p>
                  </a:txBody>
                  <a:tcPr/>
                </a:tc>
                <a:extLst>
                  <a:ext uri="{0D108BD9-81ED-4DB2-BD59-A6C34878D82A}">
                    <a16:rowId xmlns:a16="http://schemas.microsoft.com/office/drawing/2014/main" val="869924495"/>
                  </a:ext>
                </a:extLst>
              </a:tr>
            </a:tbl>
          </a:graphicData>
        </a:graphic>
      </p:graphicFrame>
      <p:sp>
        <p:nvSpPr>
          <p:cNvPr id="20" name="Rectangle 19"/>
          <p:cNvSpPr/>
          <p:nvPr/>
        </p:nvSpPr>
        <p:spPr>
          <a:xfrm>
            <a:off x="2035190" y="3158813"/>
            <a:ext cx="1371600" cy="416527"/>
          </a:xfrm>
          <a:prstGeom prst="rect">
            <a:avLst/>
          </a:prstGeom>
          <a:noFill/>
          <a:ln w="28575">
            <a:solidFill>
              <a:srgbClr val="0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00010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a:themeElements>
    <a:clrScheme name="sample 3">
      <a:dk1>
        <a:srgbClr val="000066"/>
      </a:dk1>
      <a:lt1>
        <a:srgbClr val="FFFFFF"/>
      </a:lt1>
      <a:dk2>
        <a:srgbClr val="175B5B"/>
      </a:dk2>
      <a:lt2>
        <a:srgbClr val="C0C0C0"/>
      </a:lt2>
      <a:accent1>
        <a:srgbClr val="7DB038"/>
      </a:accent1>
      <a:accent2>
        <a:srgbClr val="6CA5D8"/>
      </a:accent2>
      <a:accent3>
        <a:srgbClr val="FFFFFF"/>
      </a:accent3>
      <a:accent4>
        <a:srgbClr val="000056"/>
      </a:accent4>
      <a:accent5>
        <a:srgbClr val="BFD4AE"/>
      </a:accent5>
      <a:accent6>
        <a:srgbClr val="6195C4"/>
      </a:accent6>
      <a:hlink>
        <a:srgbClr val="5D4BC7"/>
      </a:hlink>
      <a:folHlink>
        <a:srgbClr val="878FA5"/>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1">
        <a:dk1>
          <a:srgbClr val="333333"/>
        </a:dk1>
        <a:lt1>
          <a:srgbClr val="FFFFFF"/>
        </a:lt1>
        <a:dk2>
          <a:srgbClr val="003366"/>
        </a:dk2>
        <a:lt2>
          <a:srgbClr val="B2B2B2"/>
        </a:lt2>
        <a:accent1>
          <a:srgbClr val="3C96C8"/>
        </a:accent1>
        <a:accent2>
          <a:srgbClr val="E2AF52"/>
        </a:accent2>
        <a:accent3>
          <a:srgbClr val="FFFFFF"/>
        </a:accent3>
        <a:accent4>
          <a:srgbClr val="2A2A2A"/>
        </a:accent4>
        <a:accent5>
          <a:srgbClr val="AFC9E0"/>
        </a:accent5>
        <a:accent6>
          <a:srgbClr val="CD9E49"/>
        </a:accent6>
        <a:hlink>
          <a:srgbClr val="576CD5"/>
        </a:hlink>
        <a:folHlink>
          <a:srgbClr val="6EBCB3"/>
        </a:folHlink>
      </a:clrScheme>
      <a:clrMap bg1="lt1" tx1="dk1" bg2="lt2" tx2="dk2" accent1="accent1" accent2="accent2" accent3="accent3" accent4="accent4" accent5="accent5" accent6="accent6" hlink="hlink" folHlink="folHlink"/>
    </a:extraClrScheme>
    <a:extraClrScheme>
      <a:clrScheme name="sample 2">
        <a:dk1>
          <a:srgbClr val="000000"/>
        </a:dk1>
        <a:lt1>
          <a:srgbClr val="FFFFFF"/>
        </a:lt1>
        <a:dk2>
          <a:srgbClr val="000066"/>
        </a:dk2>
        <a:lt2>
          <a:srgbClr val="DDDDDD"/>
        </a:lt2>
        <a:accent1>
          <a:srgbClr val="E47F6E"/>
        </a:accent1>
        <a:accent2>
          <a:srgbClr val="00CC99"/>
        </a:accent2>
        <a:accent3>
          <a:srgbClr val="FFFFFF"/>
        </a:accent3>
        <a:accent4>
          <a:srgbClr val="000000"/>
        </a:accent4>
        <a:accent5>
          <a:srgbClr val="EFC0BA"/>
        </a:accent5>
        <a:accent6>
          <a:srgbClr val="00B98A"/>
        </a:accent6>
        <a:hlink>
          <a:srgbClr val="7648EA"/>
        </a:hlink>
        <a:folHlink>
          <a:srgbClr val="6E96DE"/>
        </a:folHlink>
      </a:clrScheme>
      <a:clrMap bg1="lt1" tx1="dk1" bg2="lt2" tx2="dk2" accent1="accent1" accent2="accent2" accent3="accent3" accent4="accent4" accent5="accent5" accent6="accent6" hlink="hlink" folHlink="folHlink"/>
    </a:extraClrScheme>
    <a:extraClrScheme>
      <a:clrScheme name="sample 3">
        <a:dk1>
          <a:srgbClr val="000066"/>
        </a:dk1>
        <a:lt1>
          <a:srgbClr val="FFFFFF"/>
        </a:lt1>
        <a:dk2>
          <a:srgbClr val="175B5B"/>
        </a:dk2>
        <a:lt2>
          <a:srgbClr val="C0C0C0"/>
        </a:lt2>
        <a:accent1>
          <a:srgbClr val="7DB038"/>
        </a:accent1>
        <a:accent2>
          <a:srgbClr val="6CA5D8"/>
        </a:accent2>
        <a:accent3>
          <a:srgbClr val="FFFFFF"/>
        </a:accent3>
        <a:accent4>
          <a:srgbClr val="000056"/>
        </a:accent4>
        <a:accent5>
          <a:srgbClr val="BFD4AE"/>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cdb2004c014l</Template>
  <TotalTime>2515</TotalTime>
  <Words>3309</Words>
  <Application>Microsoft Office PowerPoint</Application>
  <PresentationFormat>On-screen Show (4:3)</PresentationFormat>
  <Paragraphs>208</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Times New Roman</vt:lpstr>
      <vt:lpstr>Verdana</vt:lpstr>
      <vt:lpstr>Wingdings</vt:lpstr>
      <vt:lpstr>sample</vt:lpstr>
      <vt:lpstr>Image</vt:lpstr>
      <vt:lpstr>Đóng góp ý kiến Dự thảo Luật Việc Làm</vt:lpstr>
      <vt:lpstr>Đóng góp ý kiến Dự thảo Luật Việc Làm</vt:lpstr>
      <vt:lpstr>PowerPoint Presentation</vt:lpstr>
      <vt:lpstr>Đóng góp ý kiến Dự thảo Luật Việc Làm</vt:lpstr>
      <vt:lpstr>Đóng góp ý kiến Dự thảo Luật Việc Làm</vt:lpstr>
      <vt:lpstr>Đóng góp ý kiến Dự thảo Luật Việc Làm</vt:lpstr>
      <vt:lpstr>Đóng góp ý kiến Dự thảo Luật Việc Làm</vt:lpstr>
      <vt:lpstr>Đóng góp ý kiến Dự thảo Luật Việc Làm</vt:lpstr>
      <vt:lpstr>Đóng góp ý kiến Dự thảo Luật Việc Làm</vt:lpstr>
      <vt:lpstr>Đóng góp ý kiến Dự thảo Luật Việc Làm</vt:lpstr>
      <vt:lpstr>Đóng góp ý kiến Dự thảo Luật Việc Làm</vt:lpstr>
      <vt:lpstr>Đóng góp ý kiến Dự thảo Luật Việc Làm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Dao Thi Nhan</dc:creator>
  <cp:lastModifiedBy>Vu Thi Thuy</cp:lastModifiedBy>
  <cp:revision>149</cp:revision>
  <cp:lastPrinted>2024-04-09T10:29:19Z</cp:lastPrinted>
  <dcterms:created xsi:type="dcterms:W3CDTF">2023-03-28T01:35:16Z</dcterms:created>
  <dcterms:modified xsi:type="dcterms:W3CDTF">2024-04-09T10:58:20Z</dcterms:modified>
</cp:coreProperties>
</file>