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13"/>
  </p:notesMasterIdLst>
  <p:handoutMasterIdLst>
    <p:handoutMasterId r:id="rId14"/>
  </p:handoutMasterIdLst>
  <p:sldIdLst>
    <p:sldId id="912" r:id="rId2"/>
    <p:sldId id="1007" r:id="rId3"/>
    <p:sldId id="970" r:id="rId4"/>
    <p:sldId id="1012" r:id="rId5"/>
    <p:sldId id="1014" r:id="rId6"/>
    <p:sldId id="1010" r:id="rId7"/>
    <p:sldId id="1011" r:id="rId8"/>
    <p:sldId id="1013" r:id="rId9"/>
    <p:sldId id="1015" r:id="rId10"/>
    <p:sldId id="1008" r:id="rId11"/>
    <p:sldId id="683" r:id="rId12"/>
  </p:sldIdLst>
  <p:sldSz cx="9144000" cy="6858000" type="screen4x3"/>
  <p:notesSz cx="9296400" cy="7010400"/>
  <p:defaultTextStyle>
    <a:defPPr>
      <a:defRPr lang="en-US"/>
    </a:defPPr>
    <a:lvl1pPr algn="l" rtl="0" fontAlgn="base">
      <a:spcBef>
        <a:spcPct val="0"/>
      </a:spcBef>
      <a:spcAft>
        <a:spcPct val="0"/>
      </a:spcAft>
      <a:defRPr sz="1700"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700"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700"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700"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700" b="1" kern="1200">
        <a:solidFill>
          <a:schemeClr val="tx1"/>
        </a:solidFill>
        <a:latin typeface="Arial" pitchFamily="34" charset="0"/>
        <a:ea typeface="+mn-ea"/>
        <a:cs typeface="Arial" pitchFamily="34" charset="0"/>
      </a:defRPr>
    </a:lvl5pPr>
    <a:lvl6pPr marL="2286000" algn="l" defTabSz="914400" rtl="0" eaLnBrk="1" latinLnBrk="0" hangingPunct="1">
      <a:defRPr sz="1700" b="1" kern="1200">
        <a:solidFill>
          <a:schemeClr val="tx1"/>
        </a:solidFill>
        <a:latin typeface="Arial" pitchFamily="34" charset="0"/>
        <a:ea typeface="+mn-ea"/>
        <a:cs typeface="Arial" pitchFamily="34" charset="0"/>
      </a:defRPr>
    </a:lvl6pPr>
    <a:lvl7pPr marL="2743200" algn="l" defTabSz="914400" rtl="0" eaLnBrk="1" latinLnBrk="0" hangingPunct="1">
      <a:defRPr sz="1700" b="1" kern="1200">
        <a:solidFill>
          <a:schemeClr val="tx1"/>
        </a:solidFill>
        <a:latin typeface="Arial" pitchFamily="34" charset="0"/>
        <a:ea typeface="+mn-ea"/>
        <a:cs typeface="Arial" pitchFamily="34" charset="0"/>
      </a:defRPr>
    </a:lvl7pPr>
    <a:lvl8pPr marL="3200400" algn="l" defTabSz="914400" rtl="0" eaLnBrk="1" latinLnBrk="0" hangingPunct="1">
      <a:defRPr sz="1700" b="1" kern="1200">
        <a:solidFill>
          <a:schemeClr val="tx1"/>
        </a:solidFill>
        <a:latin typeface="Arial" pitchFamily="34" charset="0"/>
        <a:ea typeface="+mn-ea"/>
        <a:cs typeface="Arial" pitchFamily="34" charset="0"/>
      </a:defRPr>
    </a:lvl8pPr>
    <a:lvl9pPr marL="3657600" algn="l" defTabSz="914400" rtl="0" eaLnBrk="1" latinLnBrk="0" hangingPunct="1">
      <a:defRPr sz="1700" b="1"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80808"/>
    <a:srgbClr val="66FFCC"/>
    <a:srgbClr val="000099"/>
    <a:srgbClr val="000066"/>
    <a:srgbClr val="66CCFF"/>
    <a:srgbClr val="6699FF"/>
    <a:srgbClr val="66FF33"/>
    <a:srgbClr val="FF0000"/>
    <a:srgbClr val="99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800" autoAdjust="0"/>
    <p:restoredTop sz="90270" autoAdjust="0"/>
  </p:normalViewPr>
  <p:slideViewPr>
    <p:cSldViewPr>
      <p:cViewPr>
        <p:scale>
          <a:sx n="64" d="100"/>
          <a:sy n="64" d="100"/>
        </p:scale>
        <p:origin x="-1332"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870" y="-90"/>
      </p:cViewPr>
      <p:guideLst>
        <p:guide orient="horz" pos="2208"/>
        <p:guide pos="292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200" b="1" i="0" u="none" strike="noStrike" baseline="0">
                <a:solidFill>
                  <a:srgbClr val="000000"/>
                </a:solidFill>
                <a:latin typeface="Arial"/>
                <a:ea typeface="Arial"/>
                <a:cs typeface="Arial"/>
              </a:defRPr>
            </a:pPr>
            <a:r>
              <a:rPr lang="vi-VN"/>
              <a:t>Tăng trưởng xuất khẩu tôm, 200</a:t>
            </a:r>
            <a:r>
              <a:rPr lang="en-US"/>
              <a:t>1</a:t>
            </a:r>
            <a:r>
              <a:rPr lang="vi-VN"/>
              <a:t> - 201</a:t>
            </a:r>
            <a:r>
              <a:rPr lang="en-US"/>
              <a:t>5</a:t>
            </a:r>
            <a:endParaRPr lang="vi-VN"/>
          </a:p>
        </c:rich>
      </c:tx>
      <c:layout>
        <c:manualLayout>
          <c:xMode val="edge"/>
          <c:yMode val="edge"/>
          <c:x val="0.16494153508589235"/>
          <c:y val="0"/>
        </c:manualLayout>
      </c:layout>
      <c:spPr>
        <a:noFill/>
        <a:ln w="25400">
          <a:noFill/>
        </a:ln>
      </c:spPr>
    </c:title>
    <c:plotArea>
      <c:layout>
        <c:manualLayout>
          <c:layoutTarget val="inner"/>
          <c:xMode val="edge"/>
          <c:yMode val="edge"/>
          <c:x val="8.7676366843033648E-2"/>
          <c:y val="0.16110032916214506"/>
          <c:w val="0.6846890666444484"/>
          <c:h val="0.68985661258681352"/>
        </c:manualLayout>
      </c:layout>
      <c:barChart>
        <c:barDir val="col"/>
        <c:grouping val="clustered"/>
        <c:ser>
          <c:idx val="1"/>
          <c:order val="0"/>
          <c:tx>
            <c:v>Giá trị</c:v>
          </c:tx>
          <c:spPr>
            <a:gradFill rotWithShape="0">
              <a:gsLst>
                <a:gs pos="0">
                  <a:srgbClr val="3366FF"/>
                </a:gs>
                <a:gs pos="100000">
                  <a:srgbClr val="3366FF">
                    <a:gamma/>
                    <a:shade val="46275"/>
                    <a:invGamma/>
                  </a:srgbClr>
                </a:gs>
              </a:gsLst>
              <a:path path="rect">
                <a:fillToRect r="100000" b="100000"/>
              </a:path>
            </a:gradFill>
            <a:ln w="25400">
              <a:noFill/>
            </a:ln>
          </c:spPr>
          <c:dLbls>
            <c:txPr>
              <a:bodyPr/>
              <a:lstStyle/>
              <a:p>
                <a:pPr>
                  <a:defRPr sz="800"/>
                </a:pPr>
                <a:endParaRPr lang="en-US"/>
              </a:p>
            </c:txPr>
            <c:showVal val="1"/>
          </c:dLbls>
          <c:cat>
            <c:numRef>
              <c:f>'[Worksheet in Phan 1_Nang luc canh tranh (Compatibility Mode)]Sheet1'!$A$4:$A$18</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'[Worksheet in Phan 1_Nang luc canh tranh (Compatibility Mode)]Sheet1'!$B$4:$B$18</c:f>
              <c:numCache>
                <c:formatCode>#,##0</c:formatCode>
                <c:ptCount val="15"/>
                <c:pt idx="0">
                  <c:v>781474447</c:v>
                </c:pt>
                <c:pt idx="1">
                  <c:v>966709365</c:v>
                </c:pt>
                <c:pt idx="2">
                  <c:v>1058121580.9300001</c:v>
                </c:pt>
                <c:pt idx="3">
                  <c:v>1261122939.8031986</c:v>
                </c:pt>
                <c:pt idx="4">
                  <c:v>1371556062.2934</c:v>
                </c:pt>
                <c:pt idx="5">
                  <c:v>1460585906.6685979</c:v>
                </c:pt>
                <c:pt idx="6">
                  <c:v>1508959304.1683981</c:v>
                </c:pt>
                <c:pt idx="7">
                  <c:v>1625706893.2358999</c:v>
                </c:pt>
                <c:pt idx="8">
                  <c:v>1698114664.1516986</c:v>
                </c:pt>
                <c:pt idx="9">
                  <c:v>1997763144.4888983</c:v>
                </c:pt>
                <c:pt idx="10">
                  <c:v>2396095086.7984004</c:v>
                </c:pt>
                <c:pt idx="11">
                  <c:v>2238504918.1338</c:v>
                </c:pt>
                <c:pt idx="12">
                  <c:v>3114284890.8871002</c:v>
                </c:pt>
                <c:pt idx="13">
                  <c:v>3985640894.0504012</c:v>
                </c:pt>
                <c:pt idx="14">
                  <c:v>2952371000</c:v>
                </c:pt>
              </c:numCache>
            </c:numRef>
          </c:val>
        </c:ser>
        <c:axId val="80780288"/>
        <c:axId val="80790656"/>
      </c:barChart>
      <c:lineChart>
        <c:grouping val="standard"/>
        <c:ser>
          <c:idx val="0"/>
          <c:order val="1"/>
          <c:tx>
            <c:v>Tỉ lệ tăng trưởng</c:v>
          </c:tx>
          <c:spPr>
            <a:ln w="25400">
              <a:solidFill>
                <a:srgbClr val="339966"/>
              </a:solidFill>
              <a:prstDash val="solid"/>
            </a:ln>
          </c:spPr>
          <c:marker>
            <c:symbol val="diamond"/>
            <c:size val="10"/>
            <c:spPr>
              <a:solidFill>
                <a:srgbClr val="339966"/>
              </a:solidFill>
              <a:ln>
                <a:solidFill>
                  <a:srgbClr val="339966"/>
                </a:solidFill>
                <a:prstDash val="solid"/>
              </a:ln>
            </c:spPr>
          </c:marker>
          <c:val>
            <c:numRef>
              <c:f>'[Worksheet in Phan 1_Nang luc canh tranh (Compatibility Mode)]Sheet1'!$C$4:$C$18</c:f>
              <c:numCache>
                <c:formatCode>#,##0.0</c:formatCode>
                <c:ptCount val="15"/>
                <c:pt idx="0">
                  <c:v>17.95943296772872</c:v>
                </c:pt>
                <c:pt idx="1">
                  <c:v>23.703259743309289</c:v>
                </c:pt>
                <c:pt idx="2">
                  <c:v>9.4560184518332537</c:v>
                </c:pt>
                <c:pt idx="3">
                  <c:v>19.185069327740063</c:v>
                </c:pt>
                <c:pt idx="4">
                  <c:v>8.7567293405537079</c:v>
                </c:pt>
                <c:pt idx="5">
                  <c:v>6.491156054265228</c:v>
                </c:pt>
                <c:pt idx="6">
                  <c:v>3.3119173120144247</c:v>
                </c:pt>
                <c:pt idx="7">
                  <c:v>7.7369607480461804</c:v>
                </c:pt>
                <c:pt idx="8">
                  <c:v>4.4539253180919474</c:v>
                </c:pt>
                <c:pt idx="9">
                  <c:v>17.64595092798934</c:v>
                </c:pt>
                <c:pt idx="10">
                  <c:v>19.93889733166581</c:v>
                </c:pt>
                <c:pt idx="11">
                  <c:v>-6.5769580486544141</c:v>
                </c:pt>
                <c:pt idx="12">
                  <c:v>39.123433040451999</c:v>
                </c:pt>
                <c:pt idx="13">
                  <c:v>27.979328600059329</c:v>
                </c:pt>
                <c:pt idx="14" formatCode="General">
                  <c:v>-25.3</c:v>
                </c:pt>
              </c:numCache>
            </c:numRef>
          </c:val>
        </c:ser>
        <c:marker val="1"/>
        <c:axId val="80792576"/>
        <c:axId val="80798464"/>
      </c:lineChart>
      <c:catAx>
        <c:axId val="80780288"/>
        <c:scaling>
          <c:orientation val="minMax"/>
        </c:scaling>
        <c:axPos val="b"/>
        <c:numFmt formatCode="General" sourceLinked="1"/>
        <c:maj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80790656"/>
        <c:crosses val="autoZero"/>
        <c:lblAlgn val="ctr"/>
        <c:lblOffset val="100"/>
        <c:tickLblSkip val="1"/>
        <c:tickMarkSkip val="1"/>
      </c:catAx>
      <c:valAx>
        <c:axId val="80790656"/>
        <c:scaling>
          <c:orientation val="minMax"/>
        </c:scaling>
        <c:axPos val="l"/>
        <c:majorGridlines>
          <c:spPr>
            <a:ln w="3175">
              <a:solidFill>
                <a:srgbClr val="C0C0C0"/>
              </a:solidFill>
              <a:prstDash val="sysDash"/>
            </a:ln>
          </c:spPr>
        </c:majorGridlines>
        <c:numFmt formatCode="0" sourceLinked="0"/>
        <c:maj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80780288"/>
        <c:crosses val="autoZero"/>
        <c:crossBetween val="between"/>
        <c:dispUnits>
          <c:builtInUnit val="millions"/>
          <c:dispUnitsLbl>
            <c:layout>
              <c:manualLayout>
                <c:xMode val="edge"/>
                <c:yMode val="edge"/>
                <c:x val="4.2162405672677837E-2"/>
                <c:y val="8.5210141067753195E-2"/>
              </c:manualLayout>
            </c:layout>
            <c:tx>
              <c:rich>
                <a:bodyPr rot="0" vert="horz"/>
                <a:lstStyle/>
                <a:p>
                  <a:pPr algn="ctr">
                    <a:defRPr sz="900" b="1" i="0" u="none" strike="noStrike" baseline="0">
                      <a:solidFill>
                        <a:srgbClr val="000000"/>
                      </a:solidFill>
                      <a:latin typeface="Arial"/>
                      <a:ea typeface="Arial"/>
                      <a:cs typeface="Arial"/>
                    </a:defRPr>
                  </a:pPr>
                  <a:r>
                    <a:rPr lang="en-US"/>
                    <a:t>Triệu USD</a:t>
                  </a:r>
                </a:p>
              </c:rich>
            </c:tx>
            <c:spPr>
              <a:noFill/>
              <a:ln w="25400">
                <a:noFill/>
              </a:ln>
            </c:spPr>
          </c:dispUnitsLbl>
        </c:dispUnits>
      </c:valAx>
      <c:catAx>
        <c:axId val="80792576"/>
        <c:scaling>
          <c:orientation val="minMax"/>
        </c:scaling>
        <c:delete val="1"/>
        <c:axPos val="b"/>
        <c:tickLblPos val="none"/>
        <c:crossAx val="80798464"/>
        <c:crosses val="autoZero"/>
        <c:lblAlgn val="ctr"/>
        <c:lblOffset val="100"/>
      </c:catAx>
      <c:valAx>
        <c:axId val="80798464"/>
        <c:scaling>
          <c:orientation val="minMax"/>
        </c:scaling>
        <c:axPos val="r"/>
        <c:numFmt formatCode="#,##0" sourceLinked="0"/>
        <c:majorTickMark val="cross"/>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80792576"/>
        <c:crosses val="max"/>
        <c:crossBetween val="between"/>
      </c:valAx>
      <c:spPr>
        <a:solidFill>
          <a:srgbClr val="FFFFFF"/>
        </a:solidFill>
        <a:ln w="12700">
          <a:solidFill>
            <a:srgbClr val="808080"/>
          </a:solidFill>
          <a:prstDash val="solid"/>
        </a:ln>
      </c:spPr>
    </c:plotArea>
    <c:legend>
      <c:legendPos val="r"/>
      <c:layout>
        <c:manualLayout>
          <c:xMode val="edge"/>
          <c:yMode val="edge"/>
          <c:x val="0.81257707369912169"/>
          <c:y val="0.27232651443855582"/>
          <c:w val="0.17860458414920374"/>
          <c:h val="0.45441787231870973"/>
        </c:manualLayout>
      </c:layout>
      <c:spPr>
        <a:solidFill>
          <a:srgbClr val="FFFFFF"/>
        </a:solidFill>
        <a:ln w="25400">
          <a:noFill/>
        </a:ln>
      </c:spPr>
      <c:txPr>
        <a:bodyPr/>
        <a:lstStyle/>
        <a:p>
          <a:pPr>
            <a:defRPr sz="920" b="1"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spcBef>
                <a:spcPct val="50000"/>
              </a:spcBef>
              <a:defRPr sz="1200">
                <a:latin typeface="Arial" charset="0"/>
                <a:cs typeface="+mn-cs"/>
              </a:defRPr>
            </a:lvl1pPr>
          </a:lstStyle>
          <a:p>
            <a:pPr>
              <a:defRPr/>
            </a:pPr>
            <a:endParaRPr lang="en-US"/>
          </a:p>
        </p:txBody>
      </p:sp>
      <p:sp>
        <p:nvSpPr>
          <p:cNvPr id="3" name="Date Placeholder 2"/>
          <p:cNvSpPr>
            <a:spLocks noGrp="1"/>
          </p:cNvSpPr>
          <p:nvPr>
            <p:ph type="dt" sz="quarter" idx="1"/>
          </p:nvPr>
        </p:nvSpPr>
        <p:spPr>
          <a:xfrm>
            <a:off x="5265738" y="0"/>
            <a:ext cx="4029075" cy="350838"/>
          </a:xfrm>
          <a:prstGeom prst="rect">
            <a:avLst/>
          </a:prstGeom>
        </p:spPr>
        <p:txBody>
          <a:bodyPr vert="horz" lIns="91440" tIns="45720" rIns="91440" bIns="45720" rtlCol="0"/>
          <a:lstStyle>
            <a:lvl1pPr algn="r">
              <a:spcBef>
                <a:spcPct val="50000"/>
              </a:spcBef>
              <a:defRPr sz="1200">
                <a:latin typeface="Arial" charset="0"/>
                <a:cs typeface="+mn-cs"/>
              </a:defRPr>
            </a:lvl1pPr>
          </a:lstStyle>
          <a:p>
            <a:pPr>
              <a:defRPr/>
            </a:pPr>
            <a:fld id="{94DCC4EF-07C9-4383-9D21-82178A956539}" type="datetimeFigureOut">
              <a:rPr lang="en-US"/>
              <a:pPr>
                <a:defRPr/>
              </a:pPr>
              <a:t>13-Nov-16</a:t>
            </a:fld>
            <a:endParaRPr lang="en-US"/>
          </a:p>
        </p:txBody>
      </p:sp>
      <p:sp>
        <p:nvSpPr>
          <p:cNvPr id="4" name="Footer Placeholder 3"/>
          <p:cNvSpPr>
            <a:spLocks noGrp="1"/>
          </p:cNvSpPr>
          <p:nvPr>
            <p:ph type="ftr" sz="quarter" idx="2"/>
          </p:nvPr>
        </p:nvSpPr>
        <p:spPr>
          <a:xfrm>
            <a:off x="0" y="6657975"/>
            <a:ext cx="4029075" cy="350838"/>
          </a:xfrm>
          <a:prstGeom prst="rect">
            <a:avLst/>
          </a:prstGeom>
        </p:spPr>
        <p:txBody>
          <a:bodyPr vert="horz" lIns="91440" tIns="45720" rIns="91440" bIns="45720" rtlCol="0" anchor="b"/>
          <a:lstStyle>
            <a:lvl1pPr algn="l">
              <a:spcBef>
                <a:spcPct val="50000"/>
              </a:spcBef>
              <a:defRPr sz="120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5265738" y="6657975"/>
            <a:ext cx="4029075" cy="350838"/>
          </a:xfrm>
          <a:prstGeom prst="rect">
            <a:avLst/>
          </a:prstGeom>
        </p:spPr>
        <p:txBody>
          <a:bodyPr vert="horz" lIns="91440" tIns="45720" rIns="91440" bIns="45720" rtlCol="0" anchor="b"/>
          <a:lstStyle>
            <a:lvl1pPr algn="r">
              <a:spcBef>
                <a:spcPct val="50000"/>
              </a:spcBef>
              <a:defRPr sz="1200">
                <a:latin typeface="Arial" charset="0"/>
                <a:cs typeface="+mn-cs"/>
              </a:defRPr>
            </a:lvl1pPr>
          </a:lstStyle>
          <a:p>
            <a:pPr>
              <a:defRPr/>
            </a:pPr>
            <a:fld id="{B20BDD3C-6295-4804-984C-E8289EEB585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29075" cy="349250"/>
          </a:xfrm>
          <a:prstGeom prst="rect">
            <a:avLst/>
          </a:prstGeom>
          <a:noFill/>
          <a:ln w="9525">
            <a:noFill/>
            <a:miter lim="800000"/>
            <a:headEnd/>
            <a:tailEnd/>
          </a:ln>
          <a:effectLst/>
        </p:spPr>
        <p:txBody>
          <a:bodyPr vert="horz" wrap="square" lIns="93169" tIns="46584" rIns="93169" bIns="46584" numCol="1" anchor="t" anchorCtr="0" compatLnSpc="1">
            <a:prstTxWarp prst="textNoShape">
              <a:avLst/>
            </a:prstTxWarp>
          </a:bodyPr>
          <a:lstStyle>
            <a:lvl1pPr algn="l" defTabSz="928688">
              <a:spcBef>
                <a:spcPct val="0"/>
              </a:spcBef>
              <a:defRPr sz="1200" b="0">
                <a:latin typeface="Arial" charset="0"/>
                <a:cs typeface="+mn-cs"/>
              </a:defRPr>
            </a:lvl1pPr>
          </a:lstStyle>
          <a:p>
            <a:pPr>
              <a:defRPr/>
            </a:pPr>
            <a:endParaRPr lang="en-US"/>
          </a:p>
        </p:txBody>
      </p:sp>
      <p:sp>
        <p:nvSpPr>
          <p:cNvPr id="3075" name="Rectangle 3"/>
          <p:cNvSpPr>
            <a:spLocks noGrp="1" noChangeArrowheads="1"/>
          </p:cNvSpPr>
          <p:nvPr>
            <p:ph type="dt" idx="1"/>
          </p:nvPr>
        </p:nvSpPr>
        <p:spPr bwMode="auto">
          <a:xfrm>
            <a:off x="5265738" y="0"/>
            <a:ext cx="4029075" cy="349250"/>
          </a:xfrm>
          <a:prstGeom prst="rect">
            <a:avLst/>
          </a:prstGeom>
          <a:noFill/>
          <a:ln w="9525">
            <a:noFill/>
            <a:miter lim="800000"/>
            <a:headEnd/>
            <a:tailEnd/>
          </a:ln>
          <a:effectLst/>
        </p:spPr>
        <p:txBody>
          <a:bodyPr vert="horz" wrap="square" lIns="93169" tIns="46584" rIns="93169" bIns="46584" numCol="1" anchor="t" anchorCtr="0" compatLnSpc="1">
            <a:prstTxWarp prst="textNoShape">
              <a:avLst/>
            </a:prstTxWarp>
          </a:bodyPr>
          <a:lstStyle>
            <a:lvl1pPr algn="r" defTabSz="928688">
              <a:spcBef>
                <a:spcPct val="0"/>
              </a:spcBef>
              <a:defRPr sz="1200" b="0">
                <a:latin typeface="Arial" charset="0"/>
                <a:cs typeface="+mn-cs"/>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2895600" y="527050"/>
            <a:ext cx="3505200" cy="26289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0275" y="3330575"/>
            <a:ext cx="7435850" cy="3152775"/>
          </a:xfrm>
          <a:prstGeom prst="rect">
            <a:avLst/>
          </a:prstGeom>
          <a:noFill/>
          <a:ln w="9525">
            <a:noFill/>
            <a:miter lim="800000"/>
            <a:headEnd/>
            <a:tailEnd/>
          </a:ln>
          <a:effectLst/>
        </p:spPr>
        <p:txBody>
          <a:bodyPr vert="horz" wrap="square" lIns="93169" tIns="46584" rIns="93169" bIns="4658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6659563"/>
            <a:ext cx="4029075" cy="349250"/>
          </a:xfrm>
          <a:prstGeom prst="rect">
            <a:avLst/>
          </a:prstGeom>
          <a:noFill/>
          <a:ln w="9525">
            <a:noFill/>
            <a:miter lim="800000"/>
            <a:headEnd/>
            <a:tailEnd/>
          </a:ln>
          <a:effectLst/>
        </p:spPr>
        <p:txBody>
          <a:bodyPr vert="horz" wrap="square" lIns="93169" tIns="46584" rIns="93169" bIns="46584" numCol="1" anchor="b" anchorCtr="0" compatLnSpc="1">
            <a:prstTxWarp prst="textNoShape">
              <a:avLst/>
            </a:prstTxWarp>
          </a:bodyPr>
          <a:lstStyle>
            <a:lvl1pPr algn="l" defTabSz="928688">
              <a:spcBef>
                <a:spcPct val="0"/>
              </a:spcBef>
              <a:defRPr sz="1200" b="0">
                <a:latin typeface="Arial" charset="0"/>
                <a:cs typeface="+mn-cs"/>
              </a:defRPr>
            </a:lvl1pPr>
          </a:lstStyle>
          <a:p>
            <a:pPr>
              <a:defRPr/>
            </a:pPr>
            <a:r>
              <a:rPr lang="en-US"/>
              <a:t>Global Trade Conference on Aquaculture, Qingdao, 29-31 May 2007</a:t>
            </a:r>
          </a:p>
        </p:txBody>
      </p:sp>
      <p:sp>
        <p:nvSpPr>
          <p:cNvPr id="3079" name="Rectangle 7"/>
          <p:cNvSpPr>
            <a:spLocks noGrp="1" noChangeArrowheads="1"/>
          </p:cNvSpPr>
          <p:nvPr>
            <p:ph type="sldNum" sz="quarter" idx="5"/>
          </p:nvPr>
        </p:nvSpPr>
        <p:spPr bwMode="auto">
          <a:xfrm>
            <a:off x="5265738" y="6659563"/>
            <a:ext cx="4029075" cy="349250"/>
          </a:xfrm>
          <a:prstGeom prst="rect">
            <a:avLst/>
          </a:prstGeom>
          <a:noFill/>
          <a:ln w="9525">
            <a:noFill/>
            <a:miter lim="800000"/>
            <a:headEnd/>
            <a:tailEnd/>
          </a:ln>
          <a:effectLst/>
        </p:spPr>
        <p:txBody>
          <a:bodyPr vert="horz" wrap="square" lIns="93169" tIns="46584" rIns="93169" bIns="46584" numCol="1" anchor="b" anchorCtr="0" compatLnSpc="1">
            <a:prstTxWarp prst="textNoShape">
              <a:avLst/>
            </a:prstTxWarp>
          </a:bodyPr>
          <a:lstStyle>
            <a:lvl1pPr algn="r" defTabSz="928688">
              <a:spcBef>
                <a:spcPct val="0"/>
              </a:spcBef>
              <a:defRPr sz="1200" b="0">
                <a:latin typeface="Arial" charset="0"/>
                <a:cs typeface="+mn-cs"/>
              </a:defRPr>
            </a:lvl1pPr>
          </a:lstStyle>
          <a:p>
            <a:pPr>
              <a:defRPr/>
            </a:pPr>
            <a:fld id="{2A6088B7-5FDA-4614-800A-C239042A4D77}"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Global Trade Conference on Aquaculture, Qingdao, 29-31 May 2007</a:t>
            </a:r>
            <a:endParaRPr lang="en-US"/>
          </a:p>
        </p:txBody>
      </p:sp>
      <p:sp>
        <p:nvSpPr>
          <p:cNvPr id="5" name="Slide Number Placeholder 4"/>
          <p:cNvSpPr>
            <a:spLocks noGrp="1"/>
          </p:cNvSpPr>
          <p:nvPr>
            <p:ph type="sldNum" sz="quarter" idx="11"/>
          </p:nvPr>
        </p:nvSpPr>
        <p:spPr/>
        <p:txBody>
          <a:bodyPr/>
          <a:lstStyle/>
          <a:p>
            <a:pPr>
              <a:defRPr/>
            </a:pPr>
            <a:fld id="{2A6088B7-5FDA-4614-800A-C239042A4D77}" type="slidenum">
              <a:rPr lang="en-US" smtClean="0"/>
              <a:pPr>
                <a:defRPr/>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6"/>
          <p:cNvSpPr>
            <a:spLocks noGrp="1" noChangeArrowheads="1"/>
          </p:cNvSpPr>
          <p:nvPr>
            <p:ph type="ftr" sz="quarter" idx="4"/>
          </p:nvPr>
        </p:nvSpPr>
        <p:spPr>
          <a:extLst/>
        </p:spPr>
        <p:txBody>
          <a:bodyPr/>
          <a:lstStyle>
            <a:lvl1pPr algn="ctr" defTabSz="928688" eaLnBrk="0" hangingPunct="0">
              <a:spcBef>
                <a:spcPct val="50000"/>
              </a:spcBef>
              <a:defRPr sz="1700" b="1">
                <a:solidFill>
                  <a:schemeClr val="tx1"/>
                </a:solidFill>
                <a:latin typeface="Arial" charset="0"/>
              </a:defRPr>
            </a:lvl1pPr>
            <a:lvl2pPr marL="742950" indent="-285750" algn="ctr" defTabSz="928688" eaLnBrk="0" hangingPunct="0">
              <a:spcBef>
                <a:spcPct val="50000"/>
              </a:spcBef>
              <a:defRPr sz="1700" b="1">
                <a:solidFill>
                  <a:schemeClr val="tx1"/>
                </a:solidFill>
                <a:latin typeface="Arial" charset="0"/>
              </a:defRPr>
            </a:lvl2pPr>
            <a:lvl3pPr marL="1143000" indent="-228600" algn="ctr" defTabSz="928688" eaLnBrk="0" hangingPunct="0">
              <a:spcBef>
                <a:spcPct val="50000"/>
              </a:spcBef>
              <a:defRPr sz="1700" b="1">
                <a:solidFill>
                  <a:schemeClr val="tx1"/>
                </a:solidFill>
                <a:latin typeface="Arial" charset="0"/>
              </a:defRPr>
            </a:lvl3pPr>
            <a:lvl4pPr marL="1600200" indent="-228600" algn="ctr" defTabSz="928688" eaLnBrk="0" hangingPunct="0">
              <a:spcBef>
                <a:spcPct val="50000"/>
              </a:spcBef>
              <a:defRPr sz="1700" b="1">
                <a:solidFill>
                  <a:schemeClr val="tx1"/>
                </a:solidFill>
                <a:latin typeface="Arial" charset="0"/>
              </a:defRPr>
            </a:lvl4pPr>
            <a:lvl5pPr marL="2057400" indent="-228600" algn="ctr" defTabSz="928688" eaLnBrk="0" hangingPunct="0">
              <a:spcBef>
                <a:spcPct val="50000"/>
              </a:spcBef>
              <a:defRPr sz="1700" b="1">
                <a:solidFill>
                  <a:schemeClr val="tx1"/>
                </a:solidFill>
                <a:latin typeface="Arial" charset="0"/>
              </a:defRPr>
            </a:lvl5pPr>
            <a:lvl6pPr marL="2514600" indent="-228600" algn="ctr" defTabSz="928688" eaLnBrk="0" fontAlgn="base" hangingPunct="0">
              <a:spcBef>
                <a:spcPct val="50000"/>
              </a:spcBef>
              <a:spcAft>
                <a:spcPct val="0"/>
              </a:spcAft>
              <a:defRPr sz="1700" b="1">
                <a:solidFill>
                  <a:schemeClr val="tx1"/>
                </a:solidFill>
                <a:latin typeface="Arial" charset="0"/>
              </a:defRPr>
            </a:lvl6pPr>
            <a:lvl7pPr marL="2971800" indent="-228600" algn="ctr" defTabSz="928688" eaLnBrk="0" fontAlgn="base" hangingPunct="0">
              <a:spcBef>
                <a:spcPct val="50000"/>
              </a:spcBef>
              <a:spcAft>
                <a:spcPct val="0"/>
              </a:spcAft>
              <a:defRPr sz="1700" b="1">
                <a:solidFill>
                  <a:schemeClr val="tx1"/>
                </a:solidFill>
                <a:latin typeface="Arial" charset="0"/>
              </a:defRPr>
            </a:lvl7pPr>
            <a:lvl8pPr marL="3429000" indent="-228600" algn="ctr" defTabSz="928688" eaLnBrk="0" fontAlgn="base" hangingPunct="0">
              <a:spcBef>
                <a:spcPct val="50000"/>
              </a:spcBef>
              <a:spcAft>
                <a:spcPct val="0"/>
              </a:spcAft>
              <a:defRPr sz="1700" b="1">
                <a:solidFill>
                  <a:schemeClr val="tx1"/>
                </a:solidFill>
                <a:latin typeface="Arial" charset="0"/>
              </a:defRPr>
            </a:lvl8pPr>
            <a:lvl9pPr marL="3886200" indent="-228600" algn="ctr" defTabSz="928688" eaLnBrk="0" fontAlgn="base" hangingPunct="0">
              <a:spcBef>
                <a:spcPct val="50000"/>
              </a:spcBef>
              <a:spcAft>
                <a:spcPct val="0"/>
              </a:spcAft>
              <a:defRPr sz="1700" b="1">
                <a:solidFill>
                  <a:schemeClr val="tx1"/>
                </a:solidFill>
                <a:latin typeface="Arial" charset="0"/>
              </a:defRPr>
            </a:lvl9pPr>
          </a:lstStyle>
          <a:p>
            <a:pPr algn="l" eaLnBrk="1" hangingPunct="1">
              <a:spcBef>
                <a:spcPct val="0"/>
              </a:spcBef>
              <a:defRPr/>
            </a:pPr>
            <a:r>
              <a:rPr lang="en-US" sz="1200" b="0" smtClean="0"/>
              <a:t>Global Trade Conference on Aquaculture, Qingdao, 29-31 May 2007</a:t>
            </a: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4195 w 6027"/>
                <a:gd name="T1" fmla="*/ 17 h 2296"/>
                <a:gd name="T2" fmla="*/ 0 w 6027"/>
                <a:gd name="T3" fmla="*/ 17 h 2296"/>
                <a:gd name="T4" fmla="*/ 0 w 6027"/>
                <a:gd name="T5" fmla="*/ 0 h 2296"/>
                <a:gd name="T6" fmla="*/ 4195 w 6027"/>
                <a:gd name="T7" fmla="*/ 0 h 2296"/>
                <a:gd name="T8" fmla="*/ 4195 w 6027"/>
                <a:gd name="T9" fmla="*/ 17 h 2296"/>
                <a:gd name="T10" fmla="*/ 4195 w 6027"/>
                <a:gd name="T11" fmla="*/ 17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lgn="ctr">
                <a:spcBef>
                  <a:spcPct val="50000"/>
                </a:spcBef>
                <a:defRPr/>
              </a:pPr>
              <a:endParaRPr lang="en-US">
                <a:latin typeface="Arial" charset="0"/>
                <a:cs typeface="+mn-cs"/>
              </a:endParaRPr>
            </a:p>
          </p:txBody>
        </p:sp>
      </p:grpSp>
      <p:sp>
        <p:nvSpPr>
          <p:cNvPr id="7" name="Freeform 5"/>
          <p:cNvSpPr>
            <a:spLocks/>
          </p:cNvSpPr>
          <p:nvPr/>
        </p:nvSpPr>
        <p:spPr bwMode="hidden">
          <a:xfrm>
            <a:off x="6242050" y="626903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lgn="ctr">
                <a:spcBef>
                  <a:spcPct val="50000"/>
                </a:spcBef>
                <a:defRPr/>
              </a:pPr>
              <a:endParaRPr lang="en-US">
                <a:latin typeface="Arial" charset="0"/>
                <a:cs typeface="+mn-cs"/>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44 h 353"/>
                  <a:gd name="T4" fmla="*/ 24 w 186"/>
                  <a:gd name="T5" fmla="*/ 75 h 353"/>
                  <a:gd name="T6" fmla="*/ 18 w 186"/>
                  <a:gd name="T7" fmla="*/ 162 h 353"/>
                  <a:gd name="T8" fmla="*/ 42 w 186"/>
                  <a:gd name="T9" fmla="*/ 281 h 353"/>
                  <a:gd name="T10" fmla="*/ 48 w 186"/>
                  <a:gd name="T11" fmla="*/ 398 h 353"/>
                  <a:gd name="T12" fmla="*/ 0 w 186"/>
                  <a:gd name="T13" fmla="*/ 869 h 353"/>
                  <a:gd name="T14" fmla="*/ 54 w 186"/>
                  <a:gd name="T15" fmla="*/ 575 h 353"/>
                  <a:gd name="T16" fmla="*/ 84 w 186"/>
                  <a:gd name="T17" fmla="*/ 530 h 353"/>
                  <a:gd name="T18" fmla="*/ 126 w 186"/>
                  <a:gd name="T19" fmla="*/ 311 h 353"/>
                  <a:gd name="T20" fmla="*/ 144 w 186"/>
                  <a:gd name="T21" fmla="*/ 294 h 353"/>
                  <a:gd name="T22" fmla="*/ 144 w 186"/>
                  <a:gd name="T23" fmla="*/ 222 h 353"/>
                  <a:gd name="T24" fmla="*/ 186 w 186"/>
                  <a:gd name="T25" fmla="*/ 162 h 353"/>
                  <a:gd name="T26" fmla="*/ 162 w 186"/>
                  <a:gd name="T27" fmla="*/ 14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pPr>
                  <a:defRPr/>
                </a:pPr>
                <a:endParaRPr lang="en-US"/>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pPr>
                  <a:defRPr/>
                </a:pPr>
                <a:endParaRPr lang="en-US"/>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5 h 66"/>
                  <a:gd name="T8" fmla="*/ 6 w 155"/>
                  <a:gd name="T9" fmla="*/ 44 h 66"/>
                  <a:gd name="T10" fmla="*/ 0 w 155"/>
                  <a:gd name="T11" fmla="*/ 61 h 66"/>
                  <a:gd name="T12" fmla="*/ 78 w 155"/>
                  <a:gd name="T13" fmla="*/ 148 h 66"/>
                  <a:gd name="T14" fmla="*/ 96 w 155"/>
                  <a:gd name="T15" fmla="*/ 104 h 66"/>
                  <a:gd name="T16" fmla="*/ 155 w 155"/>
                  <a:gd name="T17" fmla="*/ 165 h 66"/>
                  <a:gd name="T18" fmla="*/ 126 w 155"/>
                  <a:gd name="T19" fmla="*/ 61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pPr>
                  <a:defRPr/>
                </a:pPr>
                <a:endParaRPr lang="en-US"/>
              </a:p>
            </p:txBody>
          </p:sp>
          <p:sp>
            <p:nvSpPr>
              <p:cNvPr id="16" name="Freeform 13"/>
              <p:cNvSpPr>
                <a:spLocks/>
              </p:cNvSpPr>
              <p:nvPr userDrawn="1"/>
            </p:nvSpPr>
            <p:spPr bwMode="ltGray">
              <a:xfrm>
                <a:off x="2486" y="3859"/>
                <a:ext cx="42" cy="81"/>
              </a:xfrm>
              <a:custGeom>
                <a:avLst/>
                <a:gdLst>
                  <a:gd name="T0" fmla="*/ 6 w 42"/>
                  <a:gd name="T1" fmla="*/ 93 h 72"/>
                  <a:gd name="T2" fmla="*/ 0 w 42"/>
                  <a:gd name="T3" fmla="*/ 47 h 72"/>
                  <a:gd name="T4" fmla="*/ 12 w 42"/>
                  <a:gd name="T5" fmla="*/ 16 h 72"/>
                  <a:gd name="T6" fmla="*/ 0 w 42"/>
                  <a:gd name="T7" fmla="*/ 16 h 72"/>
                  <a:gd name="T8" fmla="*/ 12 w 42"/>
                  <a:gd name="T9" fmla="*/ 16 h 72"/>
                  <a:gd name="T10" fmla="*/ 24 w 42"/>
                  <a:gd name="T11" fmla="*/ 16 h 72"/>
                  <a:gd name="T12" fmla="*/ 36 w 42"/>
                  <a:gd name="T13" fmla="*/ 16 h 72"/>
                  <a:gd name="T14" fmla="*/ 42 w 42"/>
                  <a:gd name="T15" fmla="*/ 0 h 72"/>
                  <a:gd name="T16" fmla="*/ 30 w 42"/>
                  <a:gd name="T17" fmla="*/ 47 h 72"/>
                  <a:gd name="T18" fmla="*/ 42 w 42"/>
                  <a:gd name="T19" fmla="*/ 125 h 72"/>
                  <a:gd name="T20" fmla="*/ 12 w 42"/>
                  <a:gd name="T21" fmla="*/ 183 h 72"/>
                  <a:gd name="T22" fmla="*/ 6 w 42"/>
                  <a:gd name="T23" fmla="*/ 93 h 72"/>
                  <a:gd name="T24" fmla="*/ 6 w 42"/>
                  <a:gd name="T25" fmla="*/ 93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pPr>
                  <a:defRPr/>
                </a:pPr>
                <a:endParaRPr lang="en-US"/>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lgn="ctr">
                <a:spcBef>
                  <a:spcPct val="50000"/>
                </a:spcBef>
                <a:defRPr/>
              </a:pPr>
              <a:endParaRPr lang="en-US">
                <a:latin typeface="Arial" charset="0"/>
                <a:cs typeface="+mn-cs"/>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8 h 287"/>
                <a:gd name="T4" fmla="*/ 66 w 365"/>
                <a:gd name="T5" fmla="*/ 124 h 287"/>
                <a:gd name="T6" fmla="*/ 143 w 365"/>
                <a:gd name="T7" fmla="*/ 204 h 287"/>
                <a:gd name="T8" fmla="*/ 191 w 365"/>
                <a:gd name="T9" fmla="*/ 186 h 287"/>
                <a:gd name="T10" fmla="*/ 341 w 365"/>
                <a:gd name="T11" fmla="*/ 319 h 287"/>
                <a:gd name="T12" fmla="*/ 305 w 365"/>
                <a:gd name="T13" fmla="*/ 195 h 287"/>
                <a:gd name="T14" fmla="*/ 365 w 365"/>
                <a:gd name="T15" fmla="*/ 148 h 287"/>
                <a:gd name="T16" fmla="*/ 359 w 365"/>
                <a:gd name="T17" fmla="*/ 142 h 287"/>
                <a:gd name="T18" fmla="*/ 335 w 365"/>
                <a:gd name="T19" fmla="*/ 130 h 287"/>
                <a:gd name="T20" fmla="*/ 299 w 365"/>
                <a:gd name="T21" fmla="*/ 98 h 287"/>
                <a:gd name="T22" fmla="*/ 257 w 365"/>
                <a:gd name="T23" fmla="*/ 80 h 287"/>
                <a:gd name="T24" fmla="*/ 215 w 365"/>
                <a:gd name="T25" fmla="*/ 62 h 287"/>
                <a:gd name="T26" fmla="*/ 173 w 365"/>
                <a:gd name="T27" fmla="*/ 44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pPr>
                <a:defRPr/>
              </a:pPr>
              <a:endParaRPr lang="en-US"/>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pPr>
                <a:defRPr/>
              </a:pPr>
              <a:endParaRPr lang="en-US"/>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8 h 60"/>
                <a:gd name="T16" fmla="*/ 65 w 71"/>
                <a:gd name="T17" fmla="*/ 50 h 60"/>
                <a:gd name="T18" fmla="*/ 71 w 71"/>
                <a:gd name="T19" fmla="*/ 62 h 60"/>
                <a:gd name="T20" fmla="*/ 71 w 71"/>
                <a:gd name="T21" fmla="*/ 68 h 60"/>
                <a:gd name="T22" fmla="*/ 59 w 71"/>
                <a:gd name="T23" fmla="*/ 62 h 60"/>
                <a:gd name="T24" fmla="*/ 47 w 71"/>
                <a:gd name="T25" fmla="*/ 50 h 60"/>
                <a:gd name="T26" fmla="*/ 23 w 71"/>
                <a:gd name="T27" fmla="*/ 38 h 60"/>
                <a:gd name="T28" fmla="*/ 23 w 71"/>
                <a:gd name="T29" fmla="*/ 44 h 60"/>
                <a:gd name="T30" fmla="*/ 18 w 71"/>
                <a:gd name="T31" fmla="*/ 50 h 60"/>
                <a:gd name="T32" fmla="*/ 12 w 71"/>
                <a:gd name="T33" fmla="*/ 56 h 60"/>
                <a:gd name="T34" fmla="*/ 6 w 71"/>
                <a:gd name="T35" fmla="*/ 56 h 60"/>
                <a:gd name="T36" fmla="*/ 6 w 71"/>
                <a:gd name="T37" fmla="*/ 56 h 60"/>
                <a:gd name="T38" fmla="*/ 6 w 71"/>
                <a:gd name="T39" fmla="*/ 44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pPr>
                <a:defRPr/>
              </a:pPr>
              <a:endParaRPr lang="en-US"/>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62 h 162"/>
                <a:gd name="T10" fmla="*/ 96 w 161"/>
                <a:gd name="T11" fmla="*/ 68 h 162"/>
                <a:gd name="T12" fmla="*/ 102 w 161"/>
                <a:gd name="T13" fmla="*/ 80 h 162"/>
                <a:gd name="T14" fmla="*/ 108 w 161"/>
                <a:gd name="T15" fmla="*/ 92 h 162"/>
                <a:gd name="T16" fmla="*/ 120 w 161"/>
                <a:gd name="T17" fmla="*/ 104 h 162"/>
                <a:gd name="T18" fmla="*/ 143 w 161"/>
                <a:gd name="T19" fmla="*/ 122 h 162"/>
                <a:gd name="T20" fmla="*/ 155 w 161"/>
                <a:gd name="T21" fmla="*/ 154 h 162"/>
                <a:gd name="T22" fmla="*/ 161 w 161"/>
                <a:gd name="T23" fmla="*/ 172 h 162"/>
                <a:gd name="T24" fmla="*/ 161 w 161"/>
                <a:gd name="T25" fmla="*/ 178 h 162"/>
                <a:gd name="T26" fmla="*/ 96 w 161"/>
                <a:gd name="T27" fmla="*/ 110 h 162"/>
                <a:gd name="T28" fmla="*/ 30 w 161"/>
                <a:gd name="T29" fmla="*/ 62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pPr>
                <a:defRPr/>
              </a:pPr>
              <a:endParaRPr lang="en-US"/>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8 h 60"/>
                <a:gd name="T4" fmla="*/ 41 w 59"/>
                <a:gd name="T5" fmla="*/ 44 h 60"/>
                <a:gd name="T6" fmla="*/ 47 w 59"/>
                <a:gd name="T7" fmla="*/ 50 h 60"/>
                <a:gd name="T8" fmla="*/ 53 w 59"/>
                <a:gd name="T9" fmla="*/ 62 h 60"/>
                <a:gd name="T10" fmla="*/ 53 w 59"/>
                <a:gd name="T11" fmla="*/ 68 h 60"/>
                <a:gd name="T12" fmla="*/ 47 w 59"/>
                <a:gd name="T13" fmla="*/ 62 h 60"/>
                <a:gd name="T14" fmla="*/ 35 w 59"/>
                <a:gd name="T15" fmla="*/ 56 h 60"/>
                <a:gd name="T16" fmla="*/ 23 w 59"/>
                <a:gd name="T17" fmla="*/ 44 h 60"/>
                <a:gd name="T18" fmla="*/ 17 w 59"/>
                <a:gd name="T19" fmla="*/ 38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pPr>
                <a:defRPr/>
              </a:pPr>
              <a:endParaRPr lang="en-US"/>
            </a:p>
          </p:txBody>
        </p:sp>
        <p:sp>
          <p:nvSpPr>
            <p:cNvPr id="23" name="Freeform 21"/>
            <p:cNvSpPr>
              <a:spLocks/>
            </p:cNvSpPr>
            <p:nvPr userDrawn="1"/>
          </p:nvSpPr>
          <p:spPr bwMode="auto">
            <a:xfrm>
              <a:off x="395" y="3811"/>
              <a:ext cx="245" cy="207"/>
            </a:xfrm>
            <a:custGeom>
              <a:avLst/>
              <a:gdLst>
                <a:gd name="T0" fmla="*/ 233 w 245"/>
                <a:gd name="T1" fmla="*/ 44 h 204"/>
                <a:gd name="T2" fmla="*/ 245 w 245"/>
                <a:gd name="T3" fmla="*/ 50 h 204"/>
                <a:gd name="T4" fmla="*/ 209 w 245"/>
                <a:gd name="T5" fmla="*/ 92 h 204"/>
                <a:gd name="T6" fmla="*/ 143 w 245"/>
                <a:gd name="T7" fmla="*/ 148 h 204"/>
                <a:gd name="T8" fmla="*/ 167 w 245"/>
                <a:gd name="T9" fmla="*/ 173 h 204"/>
                <a:gd name="T10" fmla="*/ 179 w 245"/>
                <a:gd name="T11" fmla="*/ 228 h 204"/>
                <a:gd name="T12" fmla="*/ 77 w 245"/>
                <a:gd name="T13" fmla="*/ 148 h 204"/>
                <a:gd name="T14" fmla="*/ 47 w 245"/>
                <a:gd name="T15" fmla="*/ 92 h 204"/>
                <a:gd name="T16" fmla="*/ 89 w 245"/>
                <a:gd name="T17" fmla="*/ 74 h 204"/>
                <a:gd name="T18" fmla="*/ 59 w 245"/>
                <a:gd name="T19" fmla="*/ 44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4 h 204"/>
                <a:gd name="T50" fmla="*/ 233 w 245"/>
                <a:gd name="T51" fmla="*/ 44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pPr>
                <a:defRPr/>
              </a:pPr>
              <a:endParaRPr lang="en-US"/>
            </a:p>
          </p:txBody>
        </p:sp>
      </p:grpSp>
      <p:sp>
        <p:nvSpPr>
          <p:cNvPr id="512022"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51202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5" name="Rectangle 24"/>
          <p:cNvSpPr>
            <a:spLocks noGrp="1" noChangeArrowheads="1"/>
          </p:cNvSpPr>
          <p:nvPr>
            <p:ph type="dt" sz="quarter" idx="10"/>
          </p:nvPr>
        </p:nvSpPr>
        <p:spPr/>
        <p:txBody>
          <a:bodyPr/>
          <a:lstStyle>
            <a:lvl1pPr>
              <a:defRPr/>
            </a:lvl1pPr>
          </a:lstStyle>
          <a:p>
            <a:pPr>
              <a:defRPr/>
            </a:pPr>
            <a:fld id="{098B9823-0D32-4BBD-9E59-5C437C91259E}" type="datetime3">
              <a:rPr lang="en-US"/>
              <a:pPr>
                <a:defRPr/>
              </a:pPr>
              <a:t>13 November 2016</a:t>
            </a:fld>
            <a:endParaRPr lang="en-US"/>
          </a:p>
        </p:txBody>
      </p:sp>
      <p:sp>
        <p:nvSpPr>
          <p:cNvPr id="26" name="Rectangle 25"/>
          <p:cNvSpPr>
            <a:spLocks noGrp="1" noChangeArrowheads="1"/>
          </p:cNvSpPr>
          <p:nvPr>
            <p:ph type="sldNum" sz="quarter" idx="11"/>
          </p:nvPr>
        </p:nvSpPr>
        <p:spPr/>
        <p:txBody>
          <a:bodyPr/>
          <a:lstStyle>
            <a:lvl1pPr>
              <a:defRPr/>
            </a:lvl1pPr>
          </a:lstStyle>
          <a:p>
            <a:pPr>
              <a:defRPr/>
            </a:pPr>
            <a:fld id="{327C3C7A-951A-40EA-AF2A-1DEA344F368F}" type="slidenum">
              <a:rPr lang="en-US"/>
              <a:pPr>
                <a:defRPr/>
              </a:pPr>
              <a:t>‹#›</a:t>
            </a:fld>
            <a:endParaRPr lang="en-US"/>
          </a:p>
        </p:txBody>
      </p:sp>
      <p:sp>
        <p:nvSpPr>
          <p:cNvPr id="27" name="Rectangle 26"/>
          <p:cNvSpPr>
            <a:spLocks noGrp="1" noChangeArrowheads="1"/>
          </p:cNvSpPr>
          <p:nvPr>
            <p:ph type="ftr" sz="quarter" idx="12"/>
          </p:nvPr>
        </p:nvSpPr>
        <p:spPr/>
        <p:txBody>
          <a:bodyPr/>
          <a:lstStyle>
            <a:lvl1pPr>
              <a:defRPr/>
            </a:lvl1pPr>
          </a:lstStyle>
          <a:p>
            <a:pPr>
              <a:defRPr/>
            </a:pPr>
            <a:r>
              <a:rPr lang="en-US"/>
              <a:t>Vietnam Pangasius Industry 2011</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4"/>
          <p:cNvSpPr>
            <a:spLocks noGrp="1" noChangeArrowheads="1"/>
          </p:cNvSpPr>
          <p:nvPr>
            <p:ph type="dt" sz="half" idx="10"/>
          </p:nvPr>
        </p:nvSpPr>
        <p:spPr>
          <a:ln/>
        </p:spPr>
        <p:txBody>
          <a:bodyPr/>
          <a:lstStyle>
            <a:lvl1pPr>
              <a:defRPr/>
            </a:lvl1pPr>
          </a:lstStyle>
          <a:p>
            <a:pPr>
              <a:defRPr/>
            </a:pPr>
            <a:fld id="{AAF5E110-6508-4867-B602-AFB7C610E28F}" type="datetime3">
              <a:rPr lang="en-US"/>
              <a:pPr>
                <a:defRPr/>
              </a:pPr>
              <a:t>13 November 2016</a:t>
            </a:fld>
            <a:endParaRPr lang="en-US"/>
          </a:p>
        </p:txBody>
      </p:sp>
      <p:sp>
        <p:nvSpPr>
          <p:cNvPr id="7" name="Rectangle 25"/>
          <p:cNvSpPr>
            <a:spLocks noGrp="1" noChangeArrowheads="1"/>
          </p:cNvSpPr>
          <p:nvPr>
            <p:ph type="ftr" sz="quarter" idx="11"/>
          </p:nvPr>
        </p:nvSpPr>
        <p:spPr>
          <a:ln/>
        </p:spPr>
        <p:txBody>
          <a:bodyPr/>
          <a:lstStyle>
            <a:lvl1pPr>
              <a:defRPr/>
            </a:lvl1pPr>
          </a:lstStyle>
          <a:p>
            <a:pPr>
              <a:defRPr/>
            </a:pPr>
            <a:r>
              <a:rPr lang="en-US"/>
              <a:t>Vietnam Pangasius Industry 2011</a:t>
            </a:r>
          </a:p>
        </p:txBody>
      </p:sp>
      <p:sp>
        <p:nvSpPr>
          <p:cNvPr id="8" name="Rectangle 26"/>
          <p:cNvSpPr>
            <a:spLocks noGrp="1" noChangeArrowheads="1"/>
          </p:cNvSpPr>
          <p:nvPr>
            <p:ph type="sldNum" sz="quarter" idx="12"/>
          </p:nvPr>
        </p:nvSpPr>
        <p:spPr>
          <a:ln/>
        </p:spPr>
        <p:txBody>
          <a:bodyPr/>
          <a:lstStyle>
            <a:lvl1pPr>
              <a:defRPr/>
            </a:lvl1pPr>
          </a:lstStyle>
          <a:p>
            <a:pPr>
              <a:defRPr/>
            </a:pPr>
            <a:fld id="{AD96A5FD-0EEE-45A8-A725-85459CFDF52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fld id="{D861C2F9-76BD-494D-8E9E-F4B33955EBEA}" type="datetime3">
              <a:rPr lang="en-US"/>
              <a:pPr>
                <a:defRPr/>
              </a:pPr>
              <a:t>13 November 2016</a:t>
            </a:fld>
            <a:endParaRPr lang="en-US"/>
          </a:p>
        </p:txBody>
      </p:sp>
      <p:sp>
        <p:nvSpPr>
          <p:cNvPr id="5" name="Rectangle 25"/>
          <p:cNvSpPr>
            <a:spLocks noGrp="1" noChangeArrowheads="1"/>
          </p:cNvSpPr>
          <p:nvPr>
            <p:ph type="ftr" sz="quarter" idx="11"/>
          </p:nvPr>
        </p:nvSpPr>
        <p:spPr>
          <a:ln/>
        </p:spPr>
        <p:txBody>
          <a:bodyPr/>
          <a:lstStyle>
            <a:lvl1pPr>
              <a:defRPr/>
            </a:lvl1pPr>
          </a:lstStyle>
          <a:p>
            <a:pPr>
              <a:defRPr/>
            </a:pPr>
            <a:r>
              <a:rPr lang="en-US"/>
              <a:t>Vietnam Pangasius Industry 2011</a:t>
            </a:r>
          </a:p>
        </p:txBody>
      </p:sp>
      <p:sp>
        <p:nvSpPr>
          <p:cNvPr id="6" name="Rectangle 26"/>
          <p:cNvSpPr>
            <a:spLocks noGrp="1" noChangeArrowheads="1"/>
          </p:cNvSpPr>
          <p:nvPr>
            <p:ph type="sldNum" sz="quarter" idx="12"/>
          </p:nvPr>
        </p:nvSpPr>
        <p:spPr>
          <a:ln/>
        </p:spPr>
        <p:txBody>
          <a:bodyPr/>
          <a:lstStyle>
            <a:lvl1pPr>
              <a:defRPr/>
            </a:lvl1pPr>
          </a:lstStyle>
          <a:p>
            <a:pPr>
              <a:defRPr/>
            </a:pPr>
            <a:fld id="{D9BBF3A8-28DD-4844-B12D-B96EE13644E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p:txBody>
          <a:bodyPr/>
          <a:lstStyle>
            <a:lvl1pPr>
              <a:defRPr/>
            </a:lvl1pPr>
          </a:lstStyle>
          <a:p>
            <a:pPr>
              <a:defRPr/>
            </a:pPr>
            <a:fld id="{45CF14FD-D40A-4012-9EA3-B5B66C76800F}" type="datetime3">
              <a:rPr lang="en-US"/>
              <a:pPr>
                <a:defRPr/>
              </a:pPr>
              <a:t>13 November 2016</a:t>
            </a:fld>
            <a:endParaRPr lang="en-US"/>
          </a:p>
        </p:txBody>
      </p:sp>
      <p:sp>
        <p:nvSpPr>
          <p:cNvPr id="6" name="Rectangle 25"/>
          <p:cNvSpPr>
            <a:spLocks noGrp="1" noChangeArrowheads="1"/>
          </p:cNvSpPr>
          <p:nvPr>
            <p:ph type="ftr" sz="quarter" idx="11"/>
          </p:nvPr>
        </p:nvSpPr>
        <p:spPr/>
        <p:txBody>
          <a:bodyPr/>
          <a:lstStyle>
            <a:lvl1pPr>
              <a:defRPr/>
            </a:lvl1pPr>
          </a:lstStyle>
          <a:p>
            <a:pPr>
              <a:defRPr/>
            </a:pPr>
            <a:endParaRPr lang="en-US"/>
          </a:p>
        </p:txBody>
      </p:sp>
      <p:sp>
        <p:nvSpPr>
          <p:cNvPr id="7" name="Rectangle 26"/>
          <p:cNvSpPr>
            <a:spLocks noGrp="1" noChangeArrowheads="1"/>
          </p:cNvSpPr>
          <p:nvPr>
            <p:ph type="sldNum" sz="quarter" idx="12"/>
          </p:nvPr>
        </p:nvSpPr>
        <p:spPr/>
        <p:txBody>
          <a:bodyPr/>
          <a:lstStyle>
            <a:lvl1pPr>
              <a:defRPr/>
            </a:lvl1pPr>
          </a:lstStyle>
          <a:p>
            <a:pPr>
              <a:defRPr/>
            </a:pPr>
            <a:fld id="{F8E05EA3-1F22-4108-9E67-79FBF5623A7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fld id="{8D8D09D0-5018-4256-9150-4E0BE462FC2C}" type="datetime3">
              <a:rPr lang="en-US"/>
              <a:pPr>
                <a:defRPr/>
              </a:pPr>
              <a:t>13 November 2016</a:t>
            </a:fld>
            <a:endParaRPr lang="en-US"/>
          </a:p>
        </p:txBody>
      </p:sp>
      <p:sp>
        <p:nvSpPr>
          <p:cNvPr id="6" name="Rectangle 25"/>
          <p:cNvSpPr>
            <a:spLocks noGrp="1" noChangeArrowheads="1"/>
          </p:cNvSpPr>
          <p:nvPr>
            <p:ph type="ftr" sz="quarter" idx="11"/>
          </p:nvPr>
        </p:nvSpPr>
        <p:spPr>
          <a:ln/>
        </p:spPr>
        <p:txBody>
          <a:bodyPr/>
          <a:lstStyle>
            <a:lvl1pPr>
              <a:defRPr/>
            </a:lvl1pPr>
          </a:lstStyle>
          <a:p>
            <a:pPr>
              <a:defRPr/>
            </a:pPr>
            <a:r>
              <a:rPr lang="en-US"/>
              <a:t>Vietnam Pangasius Industry 2011</a:t>
            </a:r>
          </a:p>
        </p:txBody>
      </p:sp>
      <p:sp>
        <p:nvSpPr>
          <p:cNvPr id="7" name="Rectangle 26"/>
          <p:cNvSpPr>
            <a:spLocks noGrp="1" noChangeArrowheads="1"/>
          </p:cNvSpPr>
          <p:nvPr>
            <p:ph type="sldNum" sz="quarter" idx="12"/>
          </p:nvPr>
        </p:nvSpPr>
        <p:spPr>
          <a:ln/>
        </p:spPr>
        <p:txBody>
          <a:bodyPr/>
          <a:lstStyle>
            <a:lvl1pPr>
              <a:defRPr/>
            </a:lvl1pPr>
          </a:lstStyle>
          <a:p>
            <a:pPr>
              <a:defRPr/>
            </a:pPr>
            <a:fld id="{EF8CACA4-EA43-41B3-AC5C-94A66163828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fld id="{D342BEA2-B25B-4E79-873B-6FDC566B7FE1}" type="datetime3">
              <a:rPr lang="en-US"/>
              <a:pPr>
                <a:defRPr/>
              </a:pPr>
              <a:t>13 November 2016</a:t>
            </a:fld>
            <a:endParaRPr lang="en-US"/>
          </a:p>
        </p:txBody>
      </p:sp>
      <p:sp>
        <p:nvSpPr>
          <p:cNvPr id="8" name="Rectangle 25"/>
          <p:cNvSpPr>
            <a:spLocks noGrp="1" noChangeArrowheads="1"/>
          </p:cNvSpPr>
          <p:nvPr>
            <p:ph type="ftr" sz="quarter" idx="11"/>
          </p:nvPr>
        </p:nvSpPr>
        <p:spPr>
          <a:ln/>
        </p:spPr>
        <p:txBody>
          <a:bodyPr/>
          <a:lstStyle>
            <a:lvl1pPr>
              <a:defRPr/>
            </a:lvl1pPr>
          </a:lstStyle>
          <a:p>
            <a:pPr>
              <a:defRPr/>
            </a:pPr>
            <a:r>
              <a:rPr lang="en-US"/>
              <a:t>Vietnam Pangasius Industry 2011</a:t>
            </a:r>
          </a:p>
        </p:txBody>
      </p:sp>
      <p:sp>
        <p:nvSpPr>
          <p:cNvPr id="9" name="Rectangle 26"/>
          <p:cNvSpPr>
            <a:spLocks noGrp="1" noChangeArrowheads="1"/>
          </p:cNvSpPr>
          <p:nvPr>
            <p:ph type="sldNum" sz="quarter" idx="12"/>
          </p:nvPr>
        </p:nvSpPr>
        <p:spPr>
          <a:ln/>
        </p:spPr>
        <p:txBody>
          <a:bodyPr/>
          <a:lstStyle>
            <a:lvl1pPr>
              <a:defRPr/>
            </a:lvl1pPr>
          </a:lstStyle>
          <a:p>
            <a:pPr>
              <a:defRPr/>
            </a:pPr>
            <a:fld id="{9BFFF6BC-B626-461A-88F2-CF20F39B64A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logovasep"/>
          <p:cNvPicPr>
            <a:picLocks noChangeAspect="1" noChangeArrowheads="1"/>
          </p:cNvPicPr>
          <p:nvPr userDrawn="1"/>
        </p:nvPicPr>
        <p:blipFill>
          <a:blip r:embed="rId2" cstate="print"/>
          <a:srcRect/>
          <a:stretch>
            <a:fillRect/>
          </a:stretch>
        </p:blipFill>
        <p:spPr bwMode="auto">
          <a:xfrm>
            <a:off x="8229600" y="58738"/>
            <a:ext cx="911225" cy="490537"/>
          </a:xfrm>
          <a:prstGeom prst="rect">
            <a:avLst/>
          </a:prstGeom>
          <a:noFill/>
          <a:ln w="9525">
            <a:noFill/>
            <a:miter lim="800000"/>
            <a:headEnd/>
            <a:tailEnd/>
          </a:ln>
        </p:spPr>
      </p:pic>
      <p:sp>
        <p:nvSpPr>
          <p:cNvPr id="3" name="Rectangle 24"/>
          <p:cNvSpPr>
            <a:spLocks noGrp="1" noChangeArrowheads="1"/>
          </p:cNvSpPr>
          <p:nvPr>
            <p:ph type="dt" sz="half" idx="10"/>
          </p:nvPr>
        </p:nvSpPr>
        <p:spPr/>
        <p:txBody>
          <a:bodyPr/>
          <a:lstStyle>
            <a:lvl1pPr>
              <a:defRPr/>
            </a:lvl1pPr>
          </a:lstStyle>
          <a:p>
            <a:pPr>
              <a:defRPr/>
            </a:pPr>
            <a:fld id="{A6F7D0B1-215C-40EF-BDDB-C6FFCC6D3944}" type="datetime3">
              <a:rPr lang="en-US"/>
              <a:pPr>
                <a:defRPr/>
              </a:pPr>
              <a:t>13 November 2016</a:t>
            </a:fld>
            <a:endParaRPr lang="en-US"/>
          </a:p>
        </p:txBody>
      </p:sp>
      <p:sp>
        <p:nvSpPr>
          <p:cNvPr id="4" name="Rectangle 25"/>
          <p:cNvSpPr>
            <a:spLocks noGrp="1" noChangeArrowheads="1"/>
          </p:cNvSpPr>
          <p:nvPr>
            <p:ph type="ftr" sz="quarter" idx="11"/>
          </p:nvPr>
        </p:nvSpPr>
        <p:spPr/>
        <p:txBody>
          <a:bodyPr/>
          <a:lstStyle>
            <a:lvl1pPr>
              <a:defRPr/>
            </a:lvl1pPr>
          </a:lstStyle>
          <a:p>
            <a:pPr>
              <a:defRPr/>
            </a:pPr>
            <a:r>
              <a:rPr lang="en-US"/>
              <a:t>Vietnam Pangasius Industry 2011</a:t>
            </a:r>
          </a:p>
        </p:txBody>
      </p:sp>
      <p:sp>
        <p:nvSpPr>
          <p:cNvPr id="5" name="Rectangle 26"/>
          <p:cNvSpPr>
            <a:spLocks noGrp="1" noChangeArrowheads="1"/>
          </p:cNvSpPr>
          <p:nvPr>
            <p:ph type="sldNum" sz="quarter" idx="12"/>
          </p:nvPr>
        </p:nvSpPr>
        <p:spPr/>
        <p:txBody>
          <a:bodyPr/>
          <a:lstStyle>
            <a:lvl1pPr>
              <a:defRPr/>
            </a:lvl1pPr>
          </a:lstStyle>
          <a:p>
            <a:pPr>
              <a:defRPr/>
            </a:pPr>
            <a:fld id="{B281D9B2-892E-49A6-9A00-F18D7F4E1E4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fld id="{D6337AD7-9FE6-4F2C-988A-6FF94CB3E918}" type="datetime3">
              <a:rPr lang="en-US"/>
              <a:pPr>
                <a:defRPr/>
              </a:pPr>
              <a:t>13 November 2016</a:t>
            </a:fld>
            <a:endParaRPr lang="en-US"/>
          </a:p>
        </p:txBody>
      </p:sp>
      <p:sp>
        <p:nvSpPr>
          <p:cNvPr id="5" name="Rectangle 25"/>
          <p:cNvSpPr>
            <a:spLocks noGrp="1" noChangeArrowheads="1"/>
          </p:cNvSpPr>
          <p:nvPr>
            <p:ph type="ftr" sz="quarter" idx="11"/>
          </p:nvPr>
        </p:nvSpPr>
        <p:spPr>
          <a:ln/>
        </p:spPr>
        <p:txBody>
          <a:bodyPr/>
          <a:lstStyle>
            <a:lvl1pPr>
              <a:defRPr/>
            </a:lvl1pPr>
          </a:lstStyle>
          <a:p>
            <a:pPr>
              <a:defRPr/>
            </a:pPr>
            <a:r>
              <a:rPr lang="en-US"/>
              <a:t>Vietnam Pangasius Industry 2011</a:t>
            </a:r>
          </a:p>
        </p:txBody>
      </p:sp>
      <p:sp>
        <p:nvSpPr>
          <p:cNvPr id="6" name="Rectangle 26"/>
          <p:cNvSpPr>
            <a:spLocks noGrp="1" noChangeArrowheads="1"/>
          </p:cNvSpPr>
          <p:nvPr>
            <p:ph type="sldNum" sz="quarter" idx="12"/>
          </p:nvPr>
        </p:nvSpPr>
        <p:spPr>
          <a:ln/>
        </p:spPr>
        <p:txBody>
          <a:bodyPr/>
          <a:lstStyle>
            <a:lvl1pPr>
              <a:defRPr/>
            </a:lvl1pPr>
          </a:lstStyle>
          <a:p>
            <a:pPr>
              <a:defRPr/>
            </a:pPr>
            <a:fld id="{B7431B07-AC8C-4EBE-8973-E26091CE54D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fld id="{49E4A0AF-2463-4E94-A4D4-15F6158AAADF}" type="datetime3">
              <a:rPr lang="en-US"/>
              <a:pPr>
                <a:defRPr/>
              </a:pPr>
              <a:t>13 November 2016</a:t>
            </a:fld>
            <a:endParaRPr lang="en-US"/>
          </a:p>
        </p:txBody>
      </p:sp>
      <p:sp>
        <p:nvSpPr>
          <p:cNvPr id="5" name="Rectangle 25"/>
          <p:cNvSpPr>
            <a:spLocks noGrp="1" noChangeArrowheads="1"/>
          </p:cNvSpPr>
          <p:nvPr>
            <p:ph type="ftr" sz="quarter" idx="11"/>
          </p:nvPr>
        </p:nvSpPr>
        <p:spPr>
          <a:ln/>
        </p:spPr>
        <p:txBody>
          <a:bodyPr/>
          <a:lstStyle>
            <a:lvl1pPr>
              <a:defRPr/>
            </a:lvl1pPr>
          </a:lstStyle>
          <a:p>
            <a:pPr>
              <a:defRPr/>
            </a:pPr>
            <a:r>
              <a:rPr lang="en-US"/>
              <a:t>Vietnam Pangasius Industry 2011</a:t>
            </a:r>
          </a:p>
        </p:txBody>
      </p:sp>
      <p:sp>
        <p:nvSpPr>
          <p:cNvPr id="6" name="Rectangle 26"/>
          <p:cNvSpPr>
            <a:spLocks noGrp="1" noChangeArrowheads="1"/>
          </p:cNvSpPr>
          <p:nvPr>
            <p:ph type="sldNum" sz="quarter" idx="12"/>
          </p:nvPr>
        </p:nvSpPr>
        <p:spPr>
          <a:ln/>
        </p:spPr>
        <p:txBody>
          <a:bodyPr/>
          <a:lstStyle>
            <a:lvl1pPr>
              <a:defRPr/>
            </a:lvl1pPr>
          </a:lstStyle>
          <a:p>
            <a:pPr>
              <a:defRPr/>
            </a:pPr>
            <a:fld id="{1420CABC-55AF-4E1E-B789-2B1F3E80660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495800"/>
          </a:xfrm>
        </p:spPr>
        <p:txBody>
          <a:bodyPr/>
          <a:lstStyle/>
          <a:p>
            <a:pPr lvl="0"/>
            <a:endParaRPr lang="en-US" noProof="0" smtClean="0"/>
          </a:p>
        </p:txBody>
      </p:sp>
      <p:sp>
        <p:nvSpPr>
          <p:cNvPr id="4" name="Rectangle 24"/>
          <p:cNvSpPr>
            <a:spLocks noGrp="1" noChangeArrowheads="1"/>
          </p:cNvSpPr>
          <p:nvPr>
            <p:ph type="dt" sz="half" idx="10"/>
          </p:nvPr>
        </p:nvSpPr>
        <p:spPr>
          <a:ln/>
        </p:spPr>
        <p:txBody>
          <a:bodyPr/>
          <a:lstStyle>
            <a:lvl1pPr>
              <a:defRPr/>
            </a:lvl1pPr>
          </a:lstStyle>
          <a:p>
            <a:pPr>
              <a:defRPr/>
            </a:pPr>
            <a:fld id="{170A2750-63BE-4301-8561-B370BEDE291D}" type="datetime3">
              <a:rPr lang="en-US"/>
              <a:pPr>
                <a:defRPr/>
              </a:pPr>
              <a:t>13 November 2016</a:t>
            </a:fld>
            <a:endParaRPr lang="en-US"/>
          </a:p>
        </p:txBody>
      </p:sp>
      <p:sp>
        <p:nvSpPr>
          <p:cNvPr id="5" name="Rectangle 25"/>
          <p:cNvSpPr>
            <a:spLocks noGrp="1" noChangeArrowheads="1"/>
          </p:cNvSpPr>
          <p:nvPr>
            <p:ph type="ftr" sz="quarter" idx="11"/>
          </p:nvPr>
        </p:nvSpPr>
        <p:spPr>
          <a:ln/>
        </p:spPr>
        <p:txBody>
          <a:bodyPr/>
          <a:lstStyle>
            <a:lvl1pPr>
              <a:defRPr/>
            </a:lvl1pPr>
          </a:lstStyle>
          <a:p>
            <a:pPr>
              <a:defRPr/>
            </a:pPr>
            <a:r>
              <a:rPr lang="en-US"/>
              <a:t>Vietnam Pangasius Industry 2011</a:t>
            </a:r>
          </a:p>
        </p:txBody>
      </p:sp>
      <p:sp>
        <p:nvSpPr>
          <p:cNvPr id="6" name="Rectangle 26"/>
          <p:cNvSpPr>
            <a:spLocks noGrp="1" noChangeArrowheads="1"/>
          </p:cNvSpPr>
          <p:nvPr>
            <p:ph type="sldNum" sz="quarter" idx="12"/>
          </p:nvPr>
        </p:nvSpPr>
        <p:spPr>
          <a:ln/>
        </p:spPr>
        <p:txBody>
          <a:bodyPr/>
          <a:lstStyle>
            <a:lvl1pPr>
              <a:defRPr/>
            </a:lvl1pPr>
          </a:lstStyle>
          <a:p>
            <a:pPr>
              <a:defRPr/>
            </a:pPr>
            <a:fld id="{D03550F4-CCA4-4C4B-8D18-BE182222DDB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pic>
        <p:nvPicPr>
          <p:cNvPr id="5" name="Picture 26" descr="logovasep"/>
          <p:cNvPicPr>
            <a:picLocks noChangeAspect="1" noChangeArrowheads="1"/>
          </p:cNvPicPr>
          <p:nvPr userDrawn="1"/>
        </p:nvPicPr>
        <p:blipFill>
          <a:blip r:embed="rId2" cstate="print"/>
          <a:srcRect/>
          <a:stretch>
            <a:fillRect/>
          </a:stretch>
        </p:blipFill>
        <p:spPr bwMode="auto">
          <a:xfrm>
            <a:off x="8229600" y="58738"/>
            <a:ext cx="911225" cy="490537"/>
          </a:xfrm>
          <a:prstGeom prst="rect">
            <a:avLst/>
          </a:prstGeom>
          <a:noFill/>
          <a:ln w="9525">
            <a:noFill/>
            <a:miter lim="800000"/>
            <a:headEnd/>
            <a:tailEnd/>
          </a:ln>
        </p:spPr>
      </p:pic>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4"/>
          <p:cNvSpPr>
            <a:spLocks noGrp="1" noChangeArrowheads="1"/>
          </p:cNvSpPr>
          <p:nvPr>
            <p:ph type="dt" sz="half" idx="10"/>
          </p:nvPr>
        </p:nvSpPr>
        <p:spPr/>
        <p:txBody>
          <a:bodyPr/>
          <a:lstStyle>
            <a:lvl1pPr>
              <a:defRPr/>
            </a:lvl1pPr>
          </a:lstStyle>
          <a:p>
            <a:pPr>
              <a:defRPr/>
            </a:pPr>
            <a:fld id="{E06E1AA9-24B6-4929-B75E-635C11A1978D}" type="datetime3">
              <a:rPr lang="en-US"/>
              <a:pPr>
                <a:defRPr/>
              </a:pPr>
              <a:t>13 November 2016</a:t>
            </a:fld>
            <a:endParaRPr lang="en-US"/>
          </a:p>
        </p:txBody>
      </p:sp>
      <p:sp>
        <p:nvSpPr>
          <p:cNvPr id="7" name="Rectangle 25"/>
          <p:cNvSpPr>
            <a:spLocks noGrp="1" noChangeArrowheads="1"/>
          </p:cNvSpPr>
          <p:nvPr>
            <p:ph type="ftr" sz="quarter" idx="11"/>
          </p:nvPr>
        </p:nvSpPr>
        <p:spPr/>
        <p:txBody>
          <a:bodyPr/>
          <a:lstStyle>
            <a:lvl1pPr>
              <a:defRPr/>
            </a:lvl1pPr>
          </a:lstStyle>
          <a:p>
            <a:pPr>
              <a:defRPr/>
            </a:pPr>
            <a:r>
              <a:rPr lang="en-US"/>
              <a:t>Vietnam Pangasius Industry 2011</a:t>
            </a:r>
          </a:p>
        </p:txBody>
      </p:sp>
      <p:sp>
        <p:nvSpPr>
          <p:cNvPr id="8" name="Rectangle 26"/>
          <p:cNvSpPr>
            <a:spLocks noGrp="1" noChangeArrowheads="1"/>
          </p:cNvSpPr>
          <p:nvPr>
            <p:ph type="sldNum" sz="quarter" idx="12"/>
          </p:nvPr>
        </p:nvSpPr>
        <p:spPr/>
        <p:txBody>
          <a:bodyPr/>
          <a:lstStyle>
            <a:lvl1pPr>
              <a:defRPr/>
            </a:lvl1pPr>
          </a:lstStyle>
          <a:p>
            <a:pPr>
              <a:defRPr/>
            </a:pPr>
            <a:fld id="{BCB0632A-4DD0-447E-9A4C-A57B58E0FC2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0" y="0"/>
            <a:ext cx="9144000" cy="6858000"/>
            <a:chOff x="0" y="0"/>
            <a:chExt cx="5760" cy="4320"/>
          </a:xfrm>
        </p:grpSpPr>
        <p:sp>
          <p:nvSpPr>
            <p:cNvPr id="1049" name="Freeform 3"/>
            <p:cNvSpPr>
              <a:spLocks/>
            </p:cNvSpPr>
            <p:nvPr/>
          </p:nvSpPr>
          <p:spPr bwMode="hidden">
            <a:xfrm>
              <a:off x="0" y="3072"/>
              <a:ext cx="5760" cy="1248"/>
            </a:xfrm>
            <a:custGeom>
              <a:avLst/>
              <a:gdLst>
                <a:gd name="T0" fmla="*/ 4195 w 6027"/>
                <a:gd name="T1" fmla="*/ 17 h 2296"/>
                <a:gd name="T2" fmla="*/ 0 w 6027"/>
                <a:gd name="T3" fmla="*/ 17 h 2296"/>
                <a:gd name="T4" fmla="*/ 0 w 6027"/>
                <a:gd name="T5" fmla="*/ 0 h 2296"/>
                <a:gd name="T6" fmla="*/ 4195 w 6027"/>
                <a:gd name="T7" fmla="*/ 0 h 2296"/>
                <a:gd name="T8" fmla="*/ 4195 w 6027"/>
                <a:gd name="T9" fmla="*/ 17 h 2296"/>
                <a:gd name="T10" fmla="*/ 4195 w 6027"/>
                <a:gd name="T11" fmla="*/ 17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51098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lgn="ctr">
                <a:spcBef>
                  <a:spcPct val="50000"/>
                </a:spcBef>
                <a:defRPr/>
              </a:pPr>
              <a:endParaRPr lang="en-US">
                <a:latin typeface="Arial" charset="0"/>
                <a:cs typeface="+mn-cs"/>
              </a:endParaRPr>
            </a:p>
          </p:txBody>
        </p:sp>
      </p:grpSp>
      <p:sp>
        <p:nvSpPr>
          <p:cNvPr id="1027" name="Freeform 5"/>
          <p:cNvSpPr>
            <a:spLocks/>
          </p:cNvSpPr>
          <p:nvPr/>
        </p:nvSpPr>
        <p:spPr bwMode="hidden">
          <a:xfrm>
            <a:off x="6248400" y="626268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a:p>
        </p:txBody>
      </p:sp>
      <p:grpSp>
        <p:nvGrpSpPr>
          <p:cNvPr id="7172" name="Group 6"/>
          <p:cNvGrpSpPr>
            <a:grpSpLocks/>
          </p:cNvGrpSpPr>
          <p:nvPr/>
        </p:nvGrpSpPr>
        <p:grpSpPr bwMode="auto">
          <a:xfrm>
            <a:off x="0" y="6019800"/>
            <a:ext cx="7848600" cy="857250"/>
            <a:chOff x="0" y="3792"/>
            <a:chExt cx="4944" cy="540"/>
          </a:xfrm>
        </p:grpSpPr>
        <p:sp>
          <p:nvSpPr>
            <p:cNvPr id="51098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lgn="ctr">
                <a:spcBef>
                  <a:spcPct val="50000"/>
                </a:spcBef>
                <a:defRPr/>
              </a:pPr>
              <a:endParaRPr lang="en-US">
                <a:latin typeface="Arial" charset="0"/>
                <a:cs typeface="+mn-cs"/>
              </a:endParaRPr>
            </a:p>
          </p:txBody>
        </p:sp>
        <p:grpSp>
          <p:nvGrpSpPr>
            <p:cNvPr id="7186"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44 h 353"/>
                  <a:gd name="T4" fmla="*/ 24 w 186"/>
                  <a:gd name="T5" fmla="*/ 75 h 353"/>
                  <a:gd name="T6" fmla="*/ 18 w 186"/>
                  <a:gd name="T7" fmla="*/ 162 h 353"/>
                  <a:gd name="T8" fmla="*/ 42 w 186"/>
                  <a:gd name="T9" fmla="*/ 281 h 353"/>
                  <a:gd name="T10" fmla="*/ 48 w 186"/>
                  <a:gd name="T11" fmla="*/ 398 h 353"/>
                  <a:gd name="T12" fmla="*/ 0 w 186"/>
                  <a:gd name="T13" fmla="*/ 869 h 353"/>
                  <a:gd name="T14" fmla="*/ 54 w 186"/>
                  <a:gd name="T15" fmla="*/ 575 h 353"/>
                  <a:gd name="T16" fmla="*/ 84 w 186"/>
                  <a:gd name="T17" fmla="*/ 530 h 353"/>
                  <a:gd name="T18" fmla="*/ 126 w 186"/>
                  <a:gd name="T19" fmla="*/ 311 h 353"/>
                  <a:gd name="T20" fmla="*/ 144 w 186"/>
                  <a:gd name="T21" fmla="*/ 294 h 353"/>
                  <a:gd name="T22" fmla="*/ 144 w 186"/>
                  <a:gd name="T23" fmla="*/ 222 h 353"/>
                  <a:gd name="T24" fmla="*/ 186 w 186"/>
                  <a:gd name="T25" fmla="*/ 162 h 353"/>
                  <a:gd name="T26" fmla="*/ 162 w 186"/>
                  <a:gd name="T27" fmla="*/ 14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pPr>
                  <a:defRPr/>
                </a:pPr>
                <a:endParaRPr lang="en-US"/>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pPr>
                  <a:defRPr/>
                </a:pPr>
                <a:endParaRPr lang="en-US"/>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5 h 66"/>
                  <a:gd name="T8" fmla="*/ 6 w 155"/>
                  <a:gd name="T9" fmla="*/ 44 h 66"/>
                  <a:gd name="T10" fmla="*/ 0 w 155"/>
                  <a:gd name="T11" fmla="*/ 61 h 66"/>
                  <a:gd name="T12" fmla="*/ 78 w 155"/>
                  <a:gd name="T13" fmla="*/ 148 h 66"/>
                  <a:gd name="T14" fmla="*/ 96 w 155"/>
                  <a:gd name="T15" fmla="*/ 104 h 66"/>
                  <a:gd name="T16" fmla="*/ 155 w 155"/>
                  <a:gd name="T17" fmla="*/ 165 h 66"/>
                  <a:gd name="T18" fmla="*/ 126 w 155"/>
                  <a:gd name="T19" fmla="*/ 61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pPr>
                  <a:defRPr/>
                </a:pPr>
                <a:endParaRPr lang="en-US"/>
              </a:p>
            </p:txBody>
          </p:sp>
          <p:sp>
            <p:nvSpPr>
              <p:cNvPr id="1048" name="Freeform 13"/>
              <p:cNvSpPr>
                <a:spLocks/>
              </p:cNvSpPr>
              <p:nvPr userDrawn="1"/>
            </p:nvSpPr>
            <p:spPr bwMode="ltGray">
              <a:xfrm>
                <a:off x="2486" y="3859"/>
                <a:ext cx="42" cy="81"/>
              </a:xfrm>
              <a:custGeom>
                <a:avLst/>
                <a:gdLst>
                  <a:gd name="T0" fmla="*/ 6 w 42"/>
                  <a:gd name="T1" fmla="*/ 93 h 72"/>
                  <a:gd name="T2" fmla="*/ 0 w 42"/>
                  <a:gd name="T3" fmla="*/ 47 h 72"/>
                  <a:gd name="T4" fmla="*/ 12 w 42"/>
                  <a:gd name="T5" fmla="*/ 16 h 72"/>
                  <a:gd name="T6" fmla="*/ 0 w 42"/>
                  <a:gd name="T7" fmla="*/ 16 h 72"/>
                  <a:gd name="T8" fmla="*/ 12 w 42"/>
                  <a:gd name="T9" fmla="*/ 16 h 72"/>
                  <a:gd name="T10" fmla="*/ 24 w 42"/>
                  <a:gd name="T11" fmla="*/ 16 h 72"/>
                  <a:gd name="T12" fmla="*/ 36 w 42"/>
                  <a:gd name="T13" fmla="*/ 16 h 72"/>
                  <a:gd name="T14" fmla="*/ 42 w 42"/>
                  <a:gd name="T15" fmla="*/ 0 h 72"/>
                  <a:gd name="T16" fmla="*/ 30 w 42"/>
                  <a:gd name="T17" fmla="*/ 47 h 72"/>
                  <a:gd name="T18" fmla="*/ 42 w 42"/>
                  <a:gd name="T19" fmla="*/ 125 h 72"/>
                  <a:gd name="T20" fmla="*/ 12 w 42"/>
                  <a:gd name="T21" fmla="*/ 183 h 72"/>
                  <a:gd name="T22" fmla="*/ 6 w 42"/>
                  <a:gd name="T23" fmla="*/ 93 h 72"/>
                  <a:gd name="T24" fmla="*/ 6 w 42"/>
                  <a:gd name="T25" fmla="*/ 93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pPr>
                  <a:defRPr/>
                </a:pPr>
                <a:endParaRPr lang="en-US"/>
              </a:p>
            </p:txBody>
          </p:sp>
        </p:grpSp>
        <p:sp>
          <p:nvSpPr>
            <p:cNvPr id="51099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lgn="ctr">
                <a:spcBef>
                  <a:spcPct val="50000"/>
                </a:spcBef>
                <a:defRPr/>
              </a:pPr>
              <a:endParaRPr lang="en-US">
                <a:latin typeface="Arial" charset="0"/>
                <a:cs typeface="+mn-cs"/>
              </a:endParaRPr>
            </a:p>
          </p:txBody>
        </p:sp>
      </p:grpSp>
      <p:grpSp>
        <p:nvGrpSpPr>
          <p:cNvPr id="7173" name="Group 15"/>
          <p:cNvGrpSpPr>
            <a:grpSpLocks/>
          </p:cNvGrpSpPr>
          <p:nvPr/>
        </p:nvGrpSpPr>
        <p:grpSpPr bwMode="auto">
          <a:xfrm>
            <a:off x="627063" y="6021388"/>
            <a:ext cx="5684837"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8 h 287"/>
                <a:gd name="T4" fmla="*/ 66 w 365"/>
                <a:gd name="T5" fmla="*/ 124 h 287"/>
                <a:gd name="T6" fmla="*/ 143 w 365"/>
                <a:gd name="T7" fmla="*/ 204 h 287"/>
                <a:gd name="T8" fmla="*/ 191 w 365"/>
                <a:gd name="T9" fmla="*/ 186 h 287"/>
                <a:gd name="T10" fmla="*/ 341 w 365"/>
                <a:gd name="T11" fmla="*/ 319 h 287"/>
                <a:gd name="T12" fmla="*/ 305 w 365"/>
                <a:gd name="T13" fmla="*/ 195 h 287"/>
                <a:gd name="T14" fmla="*/ 365 w 365"/>
                <a:gd name="T15" fmla="*/ 148 h 287"/>
                <a:gd name="T16" fmla="*/ 359 w 365"/>
                <a:gd name="T17" fmla="*/ 142 h 287"/>
                <a:gd name="T18" fmla="*/ 335 w 365"/>
                <a:gd name="T19" fmla="*/ 130 h 287"/>
                <a:gd name="T20" fmla="*/ 299 w 365"/>
                <a:gd name="T21" fmla="*/ 98 h 287"/>
                <a:gd name="T22" fmla="*/ 257 w 365"/>
                <a:gd name="T23" fmla="*/ 80 h 287"/>
                <a:gd name="T24" fmla="*/ 215 w 365"/>
                <a:gd name="T25" fmla="*/ 62 h 287"/>
                <a:gd name="T26" fmla="*/ 173 w 365"/>
                <a:gd name="T27" fmla="*/ 44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pPr>
                <a:defRPr/>
              </a:pPr>
              <a:endParaRPr lang="en-US"/>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pPr>
                <a:defRPr/>
              </a:pPr>
              <a:endParaRPr lang="en-US"/>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8 h 60"/>
                <a:gd name="T16" fmla="*/ 65 w 71"/>
                <a:gd name="T17" fmla="*/ 50 h 60"/>
                <a:gd name="T18" fmla="*/ 71 w 71"/>
                <a:gd name="T19" fmla="*/ 62 h 60"/>
                <a:gd name="T20" fmla="*/ 71 w 71"/>
                <a:gd name="T21" fmla="*/ 68 h 60"/>
                <a:gd name="T22" fmla="*/ 59 w 71"/>
                <a:gd name="T23" fmla="*/ 62 h 60"/>
                <a:gd name="T24" fmla="*/ 47 w 71"/>
                <a:gd name="T25" fmla="*/ 50 h 60"/>
                <a:gd name="T26" fmla="*/ 23 w 71"/>
                <a:gd name="T27" fmla="*/ 38 h 60"/>
                <a:gd name="T28" fmla="*/ 23 w 71"/>
                <a:gd name="T29" fmla="*/ 44 h 60"/>
                <a:gd name="T30" fmla="*/ 18 w 71"/>
                <a:gd name="T31" fmla="*/ 50 h 60"/>
                <a:gd name="T32" fmla="*/ 12 w 71"/>
                <a:gd name="T33" fmla="*/ 56 h 60"/>
                <a:gd name="T34" fmla="*/ 6 w 71"/>
                <a:gd name="T35" fmla="*/ 56 h 60"/>
                <a:gd name="T36" fmla="*/ 6 w 71"/>
                <a:gd name="T37" fmla="*/ 56 h 60"/>
                <a:gd name="T38" fmla="*/ 6 w 71"/>
                <a:gd name="T39" fmla="*/ 44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pPr>
                <a:defRPr/>
              </a:pPr>
              <a:endParaRPr lang="en-US"/>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62 h 162"/>
                <a:gd name="T10" fmla="*/ 96 w 161"/>
                <a:gd name="T11" fmla="*/ 68 h 162"/>
                <a:gd name="T12" fmla="*/ 102 w 161"/>
                <a:gd name="T13" fmla="*/ 80 h 162"/>
                <a:gd name="T14" fmla="*/ 108 w 161"/>
                <a:gd name="T15" fmla="*/ 92 h 162"/>
                <a:gd name="T16" fmla="*/ 120 w 161"/>
                <a:gd name="T17" fmla="*/ 104 h 162"/>
                <a:gd name="T18" fmla="*/ 143 w 161"/>
                <a:gd name="T19" fmla="*/ 122 h 162"/>
                <a:gd name="T20" fmla="*/ 155 w 161"/>
                <a:gd name="T21" fmla="*/ 154 h 162"/>
                <a:gd name="T22" fmla="*/ 161 w 161"/>
                <a:gd name="T23" fmla="*/ 172 h 162"/>
                <a:gd name="T24" fmla="*/ 161 w 161"/>
                <a:gd name="T25" fmla="*/ 178 h 162"/>
                <a:gd name="T26" fmla="*/ 96 w 161"/>
                <a:gd name="T27" fmla="*/ 110 h 162"/>
                <a:gd name="T28" fmla="*/ 30 w 161"/>
                <a:gd name="T29" fmla="*/ 62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pPr>
                <a:defRPr/>
              </a:pPr>
              <a:endParaRPr lang="en-US"/>
            </a:p>
          </p:txBody>
        </p:sp>
        <p:sp>
          <p:nvSpPr>
            <p:cNvPr id="1039" name="Freeform 20"/>
            <p:cNvSpPr>
              <a:spLocks/>
            </p:cNvSpPr>
            <p:nvPr/>
          </p:nvSpPr>
          <p:spPr bwMode="auto">
            <a:xfrm>
              <a:off x="706" y="3854"/>
              <a:ext cx="59" cy="61"/>
            </a:xfrm>
            <a:custGeom>
              <a:avLst/>
              <a:gdLst>
                <a:gd name="T0" fmla="*/ 59 w 59"/>
                <a:gd name="T1" fmla="*/ 6 h 60"/>
                <a:gd name="T2" fmla="*/ 41 w 59"/>
                <a:gd name="T3" fmla="*/ 38 h 60"/>
                <a:gd name="T4" fmla="*/ 41 w 59"/>
                <a:gd name="T5" fmla="*/ 44 h 60"/>
                <a:gd name="T6" fmla="*/ 47 w 59"/>
                <a:gd name="T7" fmla="*/ 50 h 60"/>
                <a:gd name="T8" fmla="*/ 53 w 59"/>
                <a:gd name="T9" fmla="*/ 62 h 60"/>
                <a:gd name="T10" fmla="*/ 53 w 59"/>
                <a:gd name="T11" fmla="*/ 68 h 60"/>
                <a:gd name="T12" fmla="*/ 47 w 59"/>
                <a:gd name="T13" fmla="*/ 62 h 60"/>
                <a:gd name="T14" fmla="*/ 35 w 59"/>
                <a:gd name="T15" fmla="*/ 56 h 60"/>
                <a:gd name="T16" fmla="*/ 23 w 59"/>
                <a:gd name="T17" fmla="*/ 44 h 60"/>
                <a:gd name="T18" fmla="*/ 17 w 59"/>
                <a:gd name="T19" fmla="*/ 38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pPr>
                <a:defRPr/>
              </a:pPr>
              <a:endParaRPr lang="en-US"/>
            </a:p>
          </p:txBody>
        </p:sp>
        <p:sp>
          <p:nvSpPr>
            <p:cNvPr id="1040" name="Freeform 21"/>
            <p:cNvSpPr>
              <a:spLocks/>
            </p:cNvSpPr>
            <p:nvPr/>
          </p:nvSpPr>
          <p:spPr bwMode="auto">
            <a:xfrm>
              <a:off x="395" y="3811"/>
              <a:ext cx="245" cy="207"/>
            </a:xfrm>
            <a:custGeom>
              <a:avLst/>
              <a:gdLst>
                <a:gd name="T0" fmla="*/ 233 w 245"/>
                <a:gd name="T1" fmla="*/ 44 h 204"/>
                <a:gd name="T2" fmla="*/ 245 w 245"/>
                <a:gd name="T3" fmla="*/ 50 h 204"/>
                <a:gd name="T4" fmla="*/ 209 w 245"/>
                <a:gd name="T5" fmla="*/ 92 h 204"/>
                <a:gd name="T6" fmla="*/ 143 w 245"/>
                <a:gd name="T7" fmla="*/ 148 h 204"/>
                <a:gd name="T8" fmla="*/ 167 w 245"/>
                <a:gd name="T9" fmla="*/ 173 h 204"/>
                <a:gd name="T10" fmla="*/ 179 w 245"/>
                <a:gd name="T11" fmla="*/ 228 h 204"/>
                <a:gd name="T12" fmla="*/ 77 w 245"/>
                <a:gd name="T13" fmla="*/ 148 h 204"/>
                <a:gd name="T14" fmla="*/ 47 w 245"/>
                <a:gd name="T15" fmla="*/ 92 h 204"/>
                <a:gd name="T16" fmla="*/ 89 w 245"/>
                <a:gd name="T17" fmla="*/ 74 h 204"/>
                <a:gd name="T18" fmla="*/ 59 w 245"/>
                <a:gd name="T19" fmla="*/ 44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4 h 204"/>
                <a:gd name="T50" fmla="*/ 233 w 245"/>
                <a:gd name="T51" fmla="*/ 44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pPr>
                <a:defRPr/>
              </a:pPr>
              <a:endParaRPr lang="en-US"/>
            </a:p>
          </p:txBody>
        </p:sp>
      </p:grpSp>
      <p:sp>
        <p:nvSpPr>
          <p:cNvPr id="510998"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5"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100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b="0">
                <a:effectLst>
                  <a:outerShdw blurRad="38100" dist="38100" dir="2700000" algn="tl">
                    <a:srgbClr val="000000"/>
                  </a:outerShdw>
                </a:effectLst>
                <a:latin typeface="Arial" charset="0"/>
                <a:cs typeface="+mn-cs"/>
              </a:defRPr>
            </a:lvl1pPr>
          </a:lstStyle>
          <a:p>
            <a:pPr>
              <a:defRPr/>
            </a:pPr>
            <a:fld id="{AC136BED-AAFD-4690-8CAF-18E10F6BA272}" type="datetime3">
              <a:rPr lang="en-US"/>
              <a:pPr>
                <a:defRPr/>
              </a:pPr>
              <a:t>13 November 2016</a:t>
            </a:fld>
            <a:endParaRPr lang="en-US"/>
          </a:p>
        </p:txBody>
      </p:sp>
      <p:sp>
        <p:nvSpPr>
          <p:cNvPr id="51100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defRPr sz="1200" b="0">
                <a:effectLst>
                  <a:outerShdw blurRad="38100" dist="38100" dir="2700000" algn="tl">
                    <a:srgbClr val="000000"/>
                  </a:outerShdw>
                </a:effectLst>
                <a:latin typeface="Arial" charset="0"/>
                <a:cs typeface="+mn-cs"/>
              </a:defRPr>
            </a:lvl1pPr>
          </a:lstStyle>
          <a:p>
            <a:pPr>
              <a:defRPr/>
            </a:pPr>
            <a:r>
              <a:rPr lang="en-US"/>
              <a:t>Vietnam Pangasius Industry 2011</a:t>
            </a:r>
          </a:p>
        </p:txBody>
      </p:sp>
      <p:sp>
        <p:nvSpPr>
          <p:cNvPr id="51100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0">
                <a:effectLst>
                  <a:outerShdw blurRad="38100" dist="38100" dir="2700000" algn="tl">
                    <a:srgbClr val="000000"/>
                  </a:outerShdw>
                </a:effectLst>
                <a:latin typeface="Arial" charset="0"/>
                <a:cs typeface="+mn-cs"/>
              </a:defRPr>
            </a:lvl1pPr>
          </a:lstStyle>
          <a:p>
            <a:pPr>
              <a:defRPr/>
            </a:pPr>
            <a:fld id="{C9FAE0A3-4664-482E-A697-D2F2F3454D9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186" r:id="rId1"/>
    <p:sldLayoutId id="2147484187" r:id="rId2"/>
    <p:sldLayoutId id="2147484176" r:id="rId3"/>
    <p:sldLayoutId id="2147484177" r:id="rId4"/>
    <p:sldLayoutId id="2147484189" r:id="rId5"/>
    <p:sldLayoutId id="2147484181" r:id="rId6"/>
    <p:sldLayoutId id="2147484182" r:id="rId7"/>
    <p:sldLayoutId id="2147484183" r:id="rId8"/>
    <p:sldLayoutId id="2147484190" r:id="rId9"/>
    <p:sldLayoutId id="2147484184" r:id="rId10"/>
    <p:sldLayoutId id="2147484185"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0" y="381000"/>
            <a:ext cx="9144000" cy="1752600"/>
          </a:xfrm>
        </p:spPr>
        <p:txBody>
          <a:bodyPr/>
          <a:lstStyle/>
          <a:p>
            <a:pPr algn="ctr">
              <a:buFontTx/>
              <a:buNone/>
            </a:pPr>
            <a:r>
              <a:rPr lang="en-US" sz="4000" b="1" smtClean="0">
                <a:solidFill>
                  <a:srgbClr val="FFFF00"/>
                </a:solidFill>
                <a:latin typeface="Times New Roman" pitchFamily="18" charset="0"/>
                <a:cs typeface="Times New Roman" pitchFamily="18" charset="0"/>
              </a:rPr>
              <a:t>Phiên 4: Chế biến và xuất khẩu tôm</a:t>
            </a:r>
            <a:endParaRPr lang="en-US" sz="4000" dirty="0" smtClean="0">
              <a:solidFill>
                <a:srgbClr val="FFFF00"/>
              </a:solidFill>
              <a:latin typeface="Times New Roman" pitchFamily="18" charset="0"/>
              <a:cs typeface="Times New Roman" pitchFamily="18" charset="0"/>
            </a:endParaRPr>
          </a:p>
          <a:p>
            <a:pPr algn="ctr">
              <a:buFontTx/>
              <a:buNone/>
            </a:pPr>
            <a:r>
              <a:rPr lang="en-CA" sz="2800" smtClean="0"/>
              <a:t>Những hạn chế và đề xuất nâng cao hiệu quả chế biến xuất khẩu tôm</a:t>
            </a:r>
            <a:endParaRPr lang="en-US" sz="3000" dirty="0" smtClean="0">
              <a:solidFill>
                <a:srgbClr val="FFFF00"/>
              </a:solidFill>
              <a:latin typeface="Times New Roman" pitchFamily="18" charset="0"/>
              <a:cs typeface="Times New Roman" pitchFamily="18" charset="0"/>
            </a:endParaRPr>
          </a:p>
        </p:txBody>
      </p:sp>
      <p:pic>
        <p:nvPicPr>
          <p:cNvPr id="7" name="Picture 5" descr="Anh trang 70 - 71 final"/>
          <p:cNvPicPr>
            <a:picLocks noChangeAspect="1" noChangeArrowheads="1"/>
          </p:cNvPicPr>
          <p:nvPr/>
        </p:nvPicPr>
        <p:blipFill>
          <a:blip r:embed="rId2" cstate="print"/>
          <a:srcRect/>
          <a:stretch>
            <a:fillRect/>
          </a:stretch>
        </p:blipFill>
        <p:spPr bwMode="auto">
          <a:xfrm>
            <a:off x="0" y="2133600"/>
            <a:ext cx="9144000" cy="4648200"/>
          </a:xfrm>
          <a:prstGeom prst="rect">
            <a:avLst/>
          </a:prstGeom>
          <a:noFill/>
          <a:ln w="9525">
            <a:noFill/>
            <a:miter lim="800000"/>
            <a:headEnd/>
            <a:tailEnd/>
          </a:ln>
        </p:spPr>
      </p:pic>
      <p:sp>
        <p:nvSpPr>
          <p:cNvPr id="24580" name="TextBox 3"/>
          <p:cNvSpPr txBox="1">
            <a:spLocks noChangeArrowheads="1"/>
          </p:cNvSpPr>
          <p:nvPr/>
        </p:nvSpPr>
        <p:spPr bwMode="auto">
          <a:xfrm>
            <a:off x="3429000" y="6381750"/>
            <a:ext cx="2971800" cy="400050"/>
          </a:xfrm>
          <a:prstGeom prst="rect">
            <a:avLst/>
          </a:prstGeom>
          <a:noFill/>
          <a:ln w="9525">
            <a:noFill/>
            <a:miter lim="800000"/>
            <a:headEnd/>
            <a:tailEnd/>
          </a:ln>
        </p:spPr>
        <p:txBody>
          <a:bodyPr>
            <a:spAutoFit/>
          </a:bodyPr>
          <a:lstStyle/>
          <a:p>
            <a:pPr algn="ctr"/>
            <a:r>
              <a:rPr lang="en-US" sz="2000" dirty="0" err="1">
                <a:solidFill>
                  <a:srgbClr val="080808"/>
                </a:solidFill>
              </a:rPr>
              <a:t>Hà</a:t>
            </a:r>
            <a:r>
              <a:rPr lang="en-US" sz="2000" dirty="0">
                <a:solidFill>
                  <a:srgbClr val="080808"/>
                </a:solidFill>
              </a:rPr>
              <a:t> </a:t>
            </a:r>
            <a:r>
              <a:rPr lang="en-US" sz="2000" dirty="0" err="1">
                <a:solidFill>
                  <a:srgbClr val="080808"/>
                </a:solidFill>
              </a:rPr>
              <a:t>Nội</a:t>
            </a:r>
            <a:r>
              <a:rPr lang="en-US" sz="2000" dirty="0">
                <a:solidFill>
                  <a:srgbClr val="080808"/>
                </a:solidFill>
              </a:rPr>
              <a:t>, </a:t>
            </a:r>
            <a:r>
              <a:rPr lang="en-US" sz="2000" dirty="0" smtClean="0">
                <a:solidFill>
                  <a:srgbClr val="080808"/>
                </a:solidFill>
              </a:rPr>
              <a:t>15/11/2016</a:t>
            </a:r>
            <a:endParaRPr lang="en-US" sz="2000" dirty="0">
              <a:solidFill>
                <a:srgbClr val="080808"/>
              </a:solidFill>
            </a:endParaRPr>
          </a:p>
        </p:txBody>
      </p:sp>
      <p:sp>
        <p:nvSpPr>
          <p:cNvPr id="6" name="Text Box 6"/>
          <p:cNvSpPr txBox="1">
            <a:spLocks noChangeArrowheads="1"/>
          </p:cNvSpPr>
          <p:nvPr/>
        </p:nvSpPr>
        <p:spPr bwMode="auto">
          <a:xfrm>
            <a:off x="304800" y="5692914"/>
            <a:ext cx="8534400" cy="707886"/>
          </a:xfrm>
          <a:prstGeom prst="rect">
            <a:avLst/>
          </a:prstGeom>
          <a:noFill/>
          <a:ln w="9525">
            <a:noFill/>
            <a:miter lim="800000"/>
            <a:headEnd/>
            <a:tailEnd/>
          </a:ln>
        </p:spPr>
        <p:txBody>
          <a:bodyPr wrap="square">
            <a:spAutoFit/>
          </a:bodyPr>
          <a:lstStyle/>
          <a:p>
            <a:pPr algn="ctr" eaLnBrk="0" hangingPunct="0">
              <a:spcBef>
                <a:spcPts val="600"/>
              </a:spcBef>
            </a:pPr>
            <a:r>
              <a:rPr lang="en-US" altLang="en-US" sz="2000" b="1" dirty="0" smtClean="0">
                <a:solidFill>
                  <a:srgbClr val="080808"/>
                </a:solidFill>
                <a:latin typeface="Times New Roman" pitchFamily="18" charset="0"/>
              </a:rPr>
              <a:t> </a:t>
            </a:r>
            <a:r>
              <a:rPr lang="en-US" altLang="en-US" sz="2000" b="1" dirty="0" err="1" smtClean="0">
                <a:solidFill>
                  <a:srgbClr val="080808"/>
                </a:solidFill>
                <a:latin typeface="Times New Roman" pitchFamily="18" charset="0"/>
              </a:rPr>
              <a:t>Ông</a:t>
            </a:r>
            <a:r>
              <a:rPr lang="en-US" altLang="en-US" sz="2000" b="1" dirty="0" smtClean="0">
                <a:solidFill>
                  <a:srgbClr val="080808"/>
                </a:solidFill>
                <a:latin typeface="Times New Roman" pitchFamily="18" charset="0"/>
              </a:rPr>
              <a:t> </a:t>
            </a:r>
            <a:r>
              <a:rPr lang="en-US" altLang="en-US" sz="2000" b="1" dirty="0" err="1" smtClean="0">
                <a:solidFill>
                  <a:srgbClr val="080808"/>
                </a:solidFill>
                <a:latin typeface="Times New Roman" pitchFamily="18" charset="0"/>
              </a:rPr>
              <a:t>Trương</a:t>
            </a:r>
            <a:r>
              <a:rPr lang="en-US" altLang="en-US" sz="2000" b="1" dirty="0" smtClean="0">
                <a:solidFill>
                  <a:srgbClr val="080808"/>
                </a:solidFill>
                <a:latin typeface="Times New Roman" pitchFamily="18" charset="0"/>
              </a:rPr>
              <a:t> </a:t>
            </a:r>
            <a:r>
              <a:rPr lang="en-US" altLang="en-US" sz="2000" b="1" dirty="0" err="1" smtClean="0">
                <a:solidFill>
                  <a:srgbClr val="080808"/>
                </a:solidFill>
                <a:latin typeface="Times New Roman" pitchFamily="18" charset="0"/>
              </a:rPr>
              <a:t>Đình</a:t>
            </a:r>
            <a:r>
              <a:rPr lang="en-US" altLang="en-US" sz="2000" b="1" dirty="0" smtClean="0">
                <a:solidFill>
                  <a:srgbClr val="080808"/>
                </a:solidFill>
                <a:latin typeface="Times New Roman" pitchFamily="18" charset="0"/>
              </a:rPr>
              <a:t> </a:t>
            </a:r>
            <a:r>
              <a:rPr lang="en-US" altLang="en-US" sz="2000" b="1" dirty="0" err="1" smtClean="0">
                <a:solidFill>
                  <a:srgbClr val="080808"/>
                </a:solidFill>
                <a:latin typeface="Times New Roman" pitchFamily="18" charset="0"/>
              </a:rPr>
              <a:t>Hòe</a:t>
            </a:r>
            <a:r>
              <a:rPr lang="en-US" altLang="en-US" sz="2000" b="1" dirty="0" smtClean="0">
                <a:solidFill>
                  <a:srgbClr val="080808"/>
                </a:solidFill>
                <a:latin typeface="Times New Roman" pitchFamily="18" charset="0"/>
              </a:rPr>
              <a:t> - </a:t>
            </a:r>
            <a:r>
              <a:rPr lang="en-US" altLang="en-US" sz="2000" dirty="0" err="1" smtClean="0">
                <a:solidFill>
                  <a:srgbClr val="080808"/>
                </a:solidFill>
                <a:latin typeface="Times New Roman" pitchFamily="18" charset="0"/>
              </a:rPr>
              <a:t>Tổng</a:t>
            </a:r>
            <a:r>
              <a:rPr lang="en-US" altLang="en-US" sz="2000" dirty="0" smtClean="0">
                <a:solidFill>
                  <a:srgbClr val="080808"/>
                </a:solidFill>
                <a:latin typeface="Times New Roman" pitchFamily="18" charset="0"/>
              </a:rPr>
              <a:t> </a:t>
            </a:r>
            <a:r>
              <a:rPr lang="en-US" altLang="en-US" sz="2000" dirty="0" err="1" smtClean="0">
                <a:solidFill>
                  <a:srgbClr val="080808"/>
                </a:solidFill>
                <a:latin typeface="Times New Roman" pitchFamily="18" charset="0"/>
              </a:rPr>
              <a:t>thư</a:t>
            </a:r>
            <a:r>
              <a:rPr lang="en-US" altLang="en-US" sz="2000" dirty="0" smtClean="0">
                <a:solidFill>
                  <a:srgbClr val="080808"/>
                </a:solidFill>
                <a:latin typeface="Times New Roman" pitchFamily="18" charset="0"/>
              </a:rPr>
              <a:t> </a:t>
            </a:r>
            <a:r>
              <a:rPr lang="en-US" altLang="en-US" sz="2000" dirty="0" err="1" smtClean="0">
                <a:solidFill>
                  <a:srgbClr val="080808"/>
                </a:solidFill>
                <a:latin typeface="Times New Roman" pitchFamily="18" charset="0"/>
              </a:rPr>
              <a:t>ký</a:t>
            </a:r>
            <a:r>
              <a:rPr lang="en-US" altLang="en-US" sz="2000" b="1" dirty="0" smtClean="0">
                <a:solidFill>
                  <a:srgbClr val="080808"/>
                </a:solidFill>
                <a:latin typeface="Times New Roman" pitchFamily="18" charset="0"/>
              </a:rPr>
              <a:t/>
            </a:r>
            <a:br>
              <a:rPr lang="en-US" altLang="en-US" sz="2000" b="1" dirty="0" smtClean="0">
                <a:solidFill>
                  <a:srgbClr val="080808"/>
                </a:solidFill>
                <a:latin typeface="Times New Roman" pitchFamily="18" charset="0"/>
              </a:rPr>
            </a:br>
            <a:r>
              <a:rPr lang="en-US" altLang="en-US" sz="2000" b="1" dirty="0" err="1" smtClean="0">
                <a:solidFill>
                  <a:srgbClr val="080808"/>
                </a:solidFill>
                <a:latin typeface="Times New Roman" pitchFamily="18" charset="0"/>
              </a:rPr>
              <a:t>Hiệp</a:t>
            </a:r>
            <a:r>
              <a:rPr lang="en-US" altLang="en-US" sz="2000" b="1" dirty="0" smtClean="0">
                <a:solidFill>
                  <a:srgbClr val="080808"/>
                </a:solidFill>
                <a:latin typeface="Times New Roman" pitchFamily="18" charset="0"/>
              </a:rPr>
              <a:t> </a:t>
            </a:r>
            <a:r>
              <a:rPr lang="en-US" altLang="en-US" sz="2000" b="1" dirty="0" err="1" smtClean="0">
                <a:solidFill>
                  <a:srgbClr val="080808"/>
                </a:solidFill>
                <a:latin typeface="Times New Roman" pitchFamily="18" charset="0"/>
              </a:rPr>
              <a:t>hội</a:t>
            </a:r>
            <a:r>
              <a:rPr lang="en-US" altLang="en-US" sz="2000" b="1" dirty="0" smtClean="0">
                <a:solidFill>
                  <a:srgbClr val="080808"/>
                </a:solidFill>
                <a:latin typeface="Times New Roman" pitchFamily="18" charset="0"/>
              </a:rPr>
              <a:t> </a:t>
            </a:r>
            <a:r>
              <a:rPr lang="en-US" altLang="en-US" sz="2000" b="1" dirty="0" err="1" smtClean="0">
                <a:solidFill>
                  <a:srgbClr val="080808"/>
                </a:solidFill>
                <a:latin typeface="Times New Roman" pitchFamily="18" charset="0"/>
              </a:rPr>
              <a:t>Chế</a:t>
            </a:r>
            <a:r>
              <a:rPr lang="en-US" altLang="en-US" sz="2000" b="1" dirty="0" smtClean="0">
                <a:solidFill>
                  <a:srgbClr val="080808"/>
                </a:solidFill>
                <a:latin typeface="Times New Roman" pitchFamily="18" charset="0"/>
              </a:rPr>
              <a:t> </a:t>
            </a:r>
            <a:r>
              <a:rPr lang="en-US" altLang="en-US" sz="2000" b="1" dirty="0" err="1" smtClean="0">
                <a:solidFill>
                  <a:srgbClr val="080808"/>
                </a:solidFill>
                <a:latin typeface="Times New Roman" pitchFamily="18" charset="0"/>
              </a:rPr>
              <a:t>biến</a:t>
            </a:r>
            <a:r>
              <a:rPr lang="en-US" altLang="en-US" sz="2000" b="1" dirty="0" smtClean="0">
                <a:solidFill>
                  <a:srgbClr val="080808"/>
                </a:solidFill>
                <a:latin typeface="Times New Roman" pitchFamily="18" charset="0"/>
              </a:rPr>
              <a:t> </a:t>
            </a:r>
            <a:r>
              <a:rPr lang="en-US" altLang="en-US" sz="2000" b="1" dirty="0" err="1" smtClean="0">
                <a:solidFill>
                  <a:srgbClr val="080808"/>
                </a:solidFill>
                <a:latin typeface="Times New Roman" pitchFamily="18" charset="0"/>
              </a:rPr>
              <a:t>và</a:t>
            </a:r>
            <a:r>
              <a:rPr lang="en-US" altLang="en-US" sz="2000" b="1" dirty="0" smtClean="0">
                <a:solidFill>
                  <a:srgbClr val="080808"/>
                </a:solidFill>
                <a:latin typeface="Times New Roman" pitchFamily="18" charset="0"/>
              </a:rPr>
              <a:t> </a:t>
            </a:r>
            <a:r>
              <a:rPr lang="en-US" altLang="en-US" sz="2000" b="1" dirty="0" err="1" smtClean="0">
                <a:solidFill>
                  <a:srgbClr val="080808"/>
                </a:solidFill>
                <a:latin typeface="Times New Roman" pitchFamily="18" charset="0"/>
              </a:rPr>
              <a:t>Xuất</a:t>
            </a:r>
            <a:r>
              <a:rPr lang="en-US" altLang="en-US" sz="2000" b="1" dirty="0" smtClean="0">
                <a:solidFill>
                  <a:srgbClr val="080808"/>
                </a:solidFill>
                <a:latin typeface="Times New Roman" pitchFamily="18" charset="0"/>
              </a:rPr>
              <a:t> </a:t>
            </a:r>
            <a:r>
              <a:rPr lang="en-US" altLang="en-US" sz="2000" b="1" dirty="0" err="1" smtClean="0">
                <a:solidFill>
                  <a:srgbClr val="080808"/>
                </a:solidFill>
                <a:latin typeface="Times New Roman" pitchFamily="18" charset="0"/>
              </a:rPr>
              <a:t>khẩu</a:t>
            </a:r>
            <a:r>
              <a:rPr lang="en-US" altLang="en-US" sz="2000" b="1" dirty="0" smtClean="0">
                <a:solidFill>
                  <a:srgbClr val="080808"/>
                </a:solidFill>
                <a:latin typeface="Times New Roman" pitchFamily="18" charset="0"/>
              </a:rPr>
              <a:t> </a:t>
            </a:r>
            <a:r>
              <a:rPr lang="en-US" altLang="en-US" sz="2000" b="1" dirty="0" err="1" smtClean="0">
                <a:solidFill>
                  <a:srgbClr val="080808"/>
                </a:solidFill>
                <a:latin typeface="Times New Roman" pitchFamily="18" charset="0"/>
              </a:rPr>
              <a:t>Thủy</a:t>
            </a:r>
            <a:r>
              <a:rPr lang="en-US" altLang="en-US" sz="2000" b="1" dirty="0" smtClean="0">
                <a:solidFill>
                  <a:srgbClr val="080808"/>
                </a:solidFill>
                <a:latin typeface="Times New Roman" pitchFamily="18" charset="0"/>
              </a:rPr>
              <a:t> </a:t>
            </a:r>
            <a:r>
              <a:rPr lang="en-US" altLang="en-US" sz="2000" b="1" dirty="0" err="1" smtClean="0">
                <a:solidFill>
                  <a:srgbClr val="080808"/>
                </a:solidFill>
                <a:latin typeface="Times New Roman" pitchFamily="18" charset="0"/>
              </a:rPr>
              <a:t>sản</a:t>
            </a:r>
            <a:r>
              <a:rPr lang="en-US" altLang="en-US" sz="2000" b="1" dirty="0" smtClean="0">
                <a:solidFill>
                  <a:srgbClr val="080808"/>
                </a:solidFill>
                <a:latin typeface="Times New Roman" pitchFamily="18" charset="0"/>
              </a:rPr>
              <a:t> </a:t>
            </a:r>
            <a:r>
              <a:rPr lang="en-US" altLang="en-US" sz="2000" b="1" dirty="0" err="1" smtClean="0">
                <a:solidFill>
                  <a:srgbClr val="080808"/>
                </a:solidFill>
                <a:latin typeface="Times New Roman" pitchFamily="18" charset="0"/>
              </a:rPr>
              <a:t>Việt</a:t>
            </a:r>
            <a:r>
              <a:rPr lang="en-US" altLang="en-US" sz="2000" b="1" dirty="0" smtClean="0">
                <a:solidFill>
                  <a:srgbClr val="080808"/>
                </a:solidFill>
                <a:latin typeface="Times New Roman" pitchFamily="18" charset="0"/>
              </a:rPr>
              <a:t> Nam</a:t>
            </a:r>
            <a:endParaRPr lang="en-US" altLang="en-US" sz="2000" b="1" dirty="0">
              <a:solidFill>
                <a:srgbClr val="080808"/>
              </a:solidFill>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838200"/>
          </a:xfrm>
        </p:spPr>
        <p:txBody>
          <a:bodyPr/>
          <a:lstStyle/>
          <a:p>
            <a:pPr>
              <a:defRPr/>
            </a:pPr>
            <a:r>
              <a:rPr lang="en-US" sz="3600" b="1" smtClean="0">
                <a:solidFill>
                  <a:srgbClr val="FFFF00"/>
                </a:solidFill>
              </a:rPr>
              <a:t>III</a:t>
            </a:r>
            <a:r>
              <a:rPr lang="en-US" sz="3600" b="1" smtClean="0"/>
              <a:t>. </a:t>
            </a:r>
            <a:r>
              <a:rPr lang="en-US" sz="3600" b="1" smtClean="0">
                <a:solidFill>
                  <a:srgbClr val="FFFF00"/>
                </a:solidFill>
              </a:rPr>
              <a:t>CÁC GIẢI PHÁP VÀ KIẾN NGHỊ</a:t>
            </a:r>
            <a:endParaRPr lang="en-US" sz="3600" b="1" dirty="0">
              <a:solidFill>
                <a:srgbClr val="FFFF00"/>
              </a:solidFill>
            </a:endParaRPr>
          </a:p>
        </p:txBody>
      </p:sp>
      <p:sp>
        <p:nvSpPr>
          <p:cNvPr id="48131" name="Content Placeholder 2"/>
          <p:cNvSpPr>
            <a:spLocks noGrp="1"/>
          </p:cNvSpPr>
          <p:nvPr>
            <p:ph idx="1"/>
          </p:nvPr>
        </p:nvSpPr>
        <p:spPr>
          <a:xfrm>
            <a:off x="533400" y="1219200"/>
            <a:ext cx="8424862" cy="5410200"/>
          </a:xfrm>
        </p:spPr>
        <p:txBody>
          <a:bodyPr/>
          <a:lstStyle/>
          <a:p>
            <a:pPr marL="457200" indent="-457200">
              <a:buFont typeface="+mj-lt"/>
              <a:buAutoNum type="arabicPeriod" startAt="5"/>
            </a:pPr>
            <a:r>
              <a:rPr lang="pt-BR" sz="2400" b="1" dirty="0" smtClean="0"/>
              <a:t>Thúc đẩy xúc tiến thương mại, quảng bá thị trường theo tiếp cận liên kết chuỗi, hợp tác công tư (PPP)</a:t>
            </a:r>
            <a:endParaRPr lang="en-US" sz="2400" b="1" dirty="0" smtClean="0"/>
          </a:p>
          <a:p>
            <a:pPr marL="457200" indent="-457200">
              <a:buFont typeface="+mj-lt"/>
              <a:buAutoNum type="arabicPeriod" startAt="5"/>
            </a:pPr>
            <a:endParaRPr lang="en-US" sz="2400" b="1" dirty="0" smtClean="0"/>
          </a:p>
          <a:p>
            <a:pPr marL="457200" indent="-457200">
              <a:buFont typeface="+mj-lt"/>
              <a:buAutoNum type="arabicPeriod" startAt="5"/>
            </a:pPr>
            <a:r>
              <a:rPr lang="en-US" sz="2400" b="1" dirty="0" err="1" smtClean="0"/>
              <a:t>Nắm</a:t>
            </a:r>
            <a:r>
              <a:rPr lang="en-US" sz="2400" b="1" dirty="0" smtClean="0"/>
              <a:t> </a:t>
            </a:r>
            <a:r>
              <a:rPr lang="en-US" sz="2400" b="1" dirty="0" err="1" smtClean="0"/>
              <a:t>bắt</a:t>
            </a:r>
            <a:r>
              <a:rPr lang="en-US" sz="2400" b="1" dirty="0" smtClean="0"/>
              <a:t> </a:t>
            </a:r>
            <a:r>
              <a:rPr lang="en-US" sz="2400" b="1" dirty="0" err="1" smtClean="0"/>
              <a:t>thông</a:t>
            </a:r>
            <a:r>
              <a:rPr lang="en-US" sz="2400" b="1" dirty="0" smtClean="0"/>
              <a:t> tin </a:t>
            </a:r>
            <a:r>
              <a:rPr lang="en-US" sz="2400" b="1" dirty="0" err="1" smtClean="0"/>
              <a:t>thị</a:t>
            </a:r>
            <a:r>
              <a:rPr lang="en-US" sz="2400" b="1" dirty="0" smtClean="0"/>
              <a:t> </a:t>
            </a:r>
            <a:r>
              <a:rPr lang="en-US" sz="2400" b="1" dirty="0" err="1" smtClean="0"/>
              <a:t>trường</a:t>
            </a:r>
            <a:r>
              <a:rPr lang="en-US" sz="2400" b="1" dirty="0" smtClean="0"/>
              <a:t> </a:t>
            </a:r>
            <a:r>
              <a:rPr lang="en-US" sz="2400" b="1" dirty="0" err="1" smtClean="0"/>
              <a:t>trong</a:t>
            </a:r>
            <a:r>
              <a:rPr lang="en-US" sz="2400" b="1" dirty="0" smtClean="0"/>
              <a:t> </a:t>
            </a:r>
            <a:r>
              <a:rPr lang="en-US" sz="2400" b="1" dirty="0" err="1" smtClean="0"/>
              <a:t>nước</a:t>
            </a:r>
            <a:r>
              <a:rPr lang="en-US" sz="2400" b="1" dirty="0" smtClean="0"/>
              <a:t> </a:t>
            </a:r>
            <a:r>
              <a:rPr lang="en-US" sz="2400" b="1" dirty="0" err="1" smtClean="0"/>
              <a:t>và</a:t>
            </a:r>
            <a:r>
              <a:rPr lang="en-US" sz="2400" b="1" dirty="0" smtClean="0"/>
              <a:t> </a:t>
            </a:r>
            <a:r>
              <a:rPr lang="en-US" sz="2400" b="1" dirty="0" err="1" smtClean="0"/>
              <a:t>thế</a:t>
            </a:r>
            <a:r>
              <a:rPr lang="en-US" sz="2400" b="1" dirty="0" smtClean="0"/>
              <a:t> </a:t>
            </a:r>
            <a:r>
              <a:rPr lang="en-US" sz="2400" b="1" dirty="0" err="1" smtClean="0"/>
              <a:t>giới</a:t>
            </a:r>
            <a:r>
              <a:rPr lang="en-US" sz="2400" b="1" dirty="0" smtClean="0"/>
              <a:t> </a:t>
            </a:r>
            <a:r>
              <a:rPr lang="en-US" sz="2400" b="1" dirty="0" err="1" smtClean="0"/>
              <a:t>để</a:t>
            </a:r>
            <a:r>
              <a:rPr lang="en-US" sz="2400" b="1" dirty="0" smtClean="0"/>
              <a:t> </a:t>
            </a:r>
            <a:r>
              <a:rPr lang="en-US" sz="2400" b="1" dirty="0" err="1" smtClean="0"/>
              <a:t>ứng</a:t>
            </a:r>
            <a:r>
              <a:rPr lang="en-US" sz="2400" b="1" dirty="0" smtClean="0"/>
              <a:t> </a:t>
            </a:r>
            <a:r>
              <a:rPr lang="en-US" sz="2400" b="1" dirty="0" err="1" smtClean="0"/>
              <a:t>phó</a:t>
            </a:r>
            <a:r>
              <a:rPr lang="en-US" sz="2400" b="1" dirty="0" smtClean="0"/>
              <a:t> </a:t>
            </a:r>
            <a:r>
              <a:rPr lang="en-US" sz="2400" b="1" dirty="0" err="1" smtClean="0"/>
              <a:t>và</a:t>
            </a:r>
            <a:r>
              <a:rPr lang="en-US" sz="2400" b="1" dirty="0" smtClean="0"/>
              <a:t> </a:t>
            </a:r>
            <a:r>
              <a:rPr lang="en-US" sz="2400" b="1" dirty="0" err="1" smtClean="0"/>
              <a:t>điều</a:t>
            </a:r>
            <a:r>
              <a:rPr lang="en-US" sz="2400" b="1" dirty="0" smtClean="0"/>
              <a:t> </a:t>
            </a:r>
            <a:r>
              <a:rPr lang="en-US" sz="2400" b="1" dirty="0" err="1" smtClean="0"/>
              <a:t>tiết</a:t>
            </a:r>
            <a:r>
              <a:rPr lang="en-US" sz="2400" b="1" dirty="0" smtClean="0"/>
              <a:t> </a:t>
            </a:r>
            <a:r>
              <a:rPr lang="en-US" sz="2400" b="1" dirty="0" err="1" smtClean="0"/>
              <a:t>sản</a:t>
            </a:r>
            <a:r>
              <a:rPr lang="en-US" sz="2400" b="1" dirty="0" smtClean="0"/>
              <a:t> </a:t>
            </a:r>
            <a:r>
              <a:rPr lang="en-US" sz="2400" b="1" dirty="0" err="1" smtClean="0"/>
              <a:t>xuất</a:t>
            </a:r>
            <a:r>
              <a:rPr lang="en-US" sz="2400" b="1" dirty="0" smtClean="0"/>
              <a:t>, </a:t>
            </a:r>
            <a:r>
              <a:rPr lang="en-US" sz="2400" b="1" dirty="0" err="1" smtClean="0"/>
              <a:t>kinh</a:t>
            </a:r>
            <a:r>
              <a:rPr lang="en-US" sz="2400" b="1" dirty="0" smtClean="0"/>
              <a:t> </a:t>
            </a:r>
            <a:r>
              <a:rPr lang="en-US" sz="2400" b="1" dirty="0" err="1" smtClean="0"/>
              <a:t>doanh</a:t>
            </a:r>
            <a:r>
              <a:rPr lang="en-US" sz="2400" b="1" dirty="0" smtClean="0"/>
              <a:t>, </a:t>
            </a:r>
            <a:r>
              <a:rPr lang="en-US" sz="2400" b="1" dirty="0" err="1" smtClean="0"/>
              <a:t>đối</a:t>
            </a:r>
            <a:r>
              <a:rPr lang="en-US" sz="2400" b="1" dirty="0" smtClean="0"/>
              <a:t> </a:t>
            </a:r>
            <a:r>
              <a:rPr lang="en-US" sz="2400" b="1" dirty="0" err="1" smtClean="0"/>
              <a:t>phó</a:t>
            </a:r>
            <a:r>
              <a:rPr lang="en-US" sz="2400" b="1" dirty="0" smtClean="0"/>
              <a:t> </a:t>
            </a:r>
            <a:r>
              <a:rPr lang="en-US" sz="2400" b="1" dirty="0" err="1" smtClean="0"/>
              <a:t>với</a:t>
            </a:r>
            <a:r>
              <a:rPr lang="en-US" sz="2400" b="1" dirty="0" smtClean="0"/>
              <a:t> </a:t>
            </a:r>
            <a:r>
              <a:rPr lang="en-US" sz="2400" b="1" dirty="0" err="1" smtClean="0"/>
              <a:t>các</a:t>
            </a:r>
            <a:r>
              <a:rPr lang="en-US" sz="2400" b="1" dirty="0" smtClean="0"/>
              <a:t> </a:t>
            </a:r>
            <a:r>
              <a:rPr lang="en-US" sz="2400" b="1" dirty="0" err="1" smtClean="0"/>
              <a:t>rào</a:t>
            </a:r>
            <a:r>
              <a:rPr lang="en-US" sz="2400" b="1" dirty="0" smtClean="0"/>
              <a:t> </a:t>
            </a:r>
            <a:r>
              <a:rPr lang="en-US" sz="2400" b="1" dirty="0" err="1" smtClean="0"/>
              <a:t>cản</a:t>
            </a:r>
            <a:r>
              <a:rPr lang="en-US" sz="2400" b="1" dirty="0" smtClean="0"/>
              <a:t> </a:t>
            </a:r>
            <a:r>
              <a:rPr lang="en-US" sz="2400" b="1" dirty="0" err="1" smtClean="0"/>
              <a:t>và</a:t>
            </a:r>
            <a:r>
              <a:rPr lang="en-US" sz="2400" b="1" dirty="0" smtClean="0"/>
              <a:t> </a:t>
            </a:r>
            <a:r>
              <a:rPr lang="en-US" sz="2400" b="1" dirty="0" err="1" smtClean="0"/>
              <a:t>tranh</a:t>
            </a:r>
            <a:r>
              <a:rPr lang="en-US" sz="2400" b="1" dirty="0" smtClean="0"/>
              <a:t> </a:t>
            </a:r>
            <a:r>
              <a:rPr lang="en-US" sz="2400" b="1" dirty="0" err="1" smtClean="0"/>
              <a:t>chấp</a:t>
            </a:r>
            <a:r>
              <a:rPr lang="en-US" sz="2400" b="1" dirty="0" smtClean="0"/>
              <a:t> </a:t>
            </a:r>
            <a:r>
              <a:rPr lang="en-US" sz="2400" b="1" dirty="0" err="1" smtClean="0"/>
              <a:t>thương</a:t>
            </a:r>
            <a:r>
              <a:rPr lang="en-US" sz="2400" b="1" dirty="0" smtClean="0"/>
              <a:t> </a:t>
            </a:r>
            <a:r>
              <a:rPr lang="en-US" sz="2400" b="1" dirty="0" err="1" smtClean="0"/>
              <a:t>mại</a:t>
            </a:r>
            <a:r>
              <a:rPr lang="en-US" sz="2400" b="1" dirty="0" smtClean="0"/>
              <a:t> </a:t>
            </a:r>
          </a:p>
          <a:p>
            <a:pPr marL="457200" indent="-457200">
              <a:buFont typeface="+mj-lt"/>
              <a:buAutoNum type="arabicPeriod" startAt="5"/>
            </a:pPr>
            <a:r>
              <a:rPr lang="pt-BR" sz="2400" b="1" dirty="0" smtClean="0"/>
              <a:t>Kiến nghị với Chính phủ: </a:t>
            </a:r>
          </a:p>
          <a:p>
            <a:pPr marL="857250" lvl="1" indent="-457200">
              <a:buFont typeface="Arial" pitchFamily="34" charset="0"/>
              <a:buChar char="•"/>
            </a:pPr>
            <a:r>
              <a:rPr lang="pt-BR" sz="2400" dirty="0" smtClean="0">
                <a:solidFill>
                  <a:srgbClr val="FFFF00"/>
                </a:solidFill>
              </a:rPr>
              <a:t>Đầu tư một </a:t>
            </a:r>
            <a:r>
              <a:rPr lang="pt-BR" sz="2400" b="1" u="sng" dirty="0" smtClean="0">
                <a:solidFill>
                  <a:srgbClr val="FFFF00"/>
                </a:solidFill>
              </a:rPr>
              <a:t>cảng biển</a:t>
            </a:r>
            <a:r>
              <a:rPr lang="pt-BR" sz="2400" b="1" dirty="0" smtClean="0">
                <a:solidFill>
                  <a:srgbClr val="FFFF00"/>
                </a:solidFill>
              </a:rPr>
              <a:t> </a:t>
            </a:r>
            <a:r>
              <a:rPr lang="pt-BR" sz="2400" dirty="0" smtClean="0">
                <a:solidFill>
                  <a:srgbClr val="FFFF00"/>
                </a:solidFill>
              </a:rPr>
              <a:t>xứng tầm &amp; hiện đại tại khu vực ĐBSCL để đáp ứng, thúc đẩy sản xuất, xuất khẩu toàn vùng, tiện dụng-giảm chi phí và nâng cao sức cạnh tranh của DN và toàn vùng ĐBSCL; </a:t>
            </a:r>
          </a:p>
          <a:p>
            <a:pPr marL="857250" lvl="1" indent="-457200">
              <a:buFont typeface="Arial" pitchFamily="34" charset="0"/>
              <a:buChar char="•"/>
            </a:pPr>
            <a:r>
              <a:rPr lang="pt-BR" sz="2400" dirty="0" smtClean="0">
                <a:solidFill>
                  <a:srgbClr val="FFFF00"/>
                </a:solidFill>
              </a:rPr>
              <a:t>Rà soát, cân đối và điều chỉnh giảm các trạm thu phí và mức phí cầu-đường bộ ngay trong 2016.</a:t>
            </a:r>
            <a:endParaRPr lang="en-US" sz="2400" dirty="0" smtClean="0">
              <a:solidFill>
                <a:srgbClr val="FFFF00"/>
              </a:solidFill>
            </a:endParaRPr>
          </a:p>
          <a:p>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4EC64032-99D4-40BC-A52C-E3877E162D60}" type="slidenum">
              <a:rPr lang="en-US"/>
              <a:pPr>
                <a:defRPr/>
              </a:pPr>
              <a:t>11</a:t>
            </a:fld>
            <a:endParaRPr lang="en-US" dirty="0"/>
          </a:p>
        </p:txBody>
      </p:sp>
      <p:sp>
        <p:nvSpPr>
          <p:cNvPr id="37891" name="Rectangle 2"/>
          <p:cNvSpPr>
            <a:spLocks noGrp="1" noChangeArrowheads="1"/>
          </p:cNvSpPr>
          <p:nvPr>
            <p:ph type="body" sz="half" idx="1"/>
          </p:nvPr>
        </p:nvSpPr>
        <p:spPr>
          <a:xfrm>
            <a:off x="685800" y="2362200"/>
            <a:ext cx="8153400" cy="1371600"/>
          </a:xfrm>
        </p:spPr>
        <p:txBody>
          <a:bodyPr/>
          <a:lstStyle/>
          <a:p>
            <a:pPr marL="571500" indent="-571500" algn="ctr" eaLnBrk="1" hangingPunct="1">
              <a:lnSpc>
                <a:spcPct val="110000"/>
              </a:lnSpc>
              <a:buFont typeface="Wingdings" pitchFamily="2" charset="2"/>
              <a:buNone/>
            </a:pPr>
            <a:r>
              <a:rPr lang="en-US" sz="4400" b="1" i="1" dirty="0" err="1" smtClean="0">
                <a:solidFill>
                  <a:srgbClr val="FFFF00"/>
                </a:solidFill>
                <a:latin typeface="Times New Roman" pitchFamily="18" charset="0"/>
              </a:rPr>
              <a:t>Cảm</a:t>
            </a:r>
            <a:r>
              <a:rPr lang="en-US" sz="4400" b="1" i="1" dirty="0" smtClean="0">
                <a:solidFill>
                  <a:srgbClr val="FFFF00"/>
                </a:solidFill>
                <a:latin typeface="Times New Roman" pitchFamily="18" charset="0"/>
              </a:rPr>
              <a:t> </a:t>
            </a:r>
            <a:r>
              <a:rPr lang="en-US" sz="4400" b="1" i="1" dirty="0" err="1" smtClean="0">
                <a:solidFill>
                  <a:srgbClr val="FFFF00"/>
                </a:solidFill>
                <a:latin typeface="Times New Roman" pitchFamily="18" charset="0"/>
              </a:rPr>
              <a:t>ơn</a:t>
            </a:r>
            <a:r>
              <a:rPr lang="en-US" sz="4400" b="1" i="1" dirty="0" smtClean="0">
                <a:solidFill>
                  <a:srgbClr val="FFFF00"/>
                </a:solidFill>
                <a:latin typeface="Times New Roman" pitchFamily="18" charset="0"/>
              </a:rPr>
              <a:t> </a:t>
            </a:r>
            <a:r>
              <a:rPr lang="en-US" sz="4400" b="1" i="1" dirty="0" err="1" smtClean="0">
                <a:solidFill>
                  <a:srgbClr val="FFFF00"/>
                </a:solidFill>
                <a:latin typeface="Times New Roman" pitchFamily="18" charset="0"/>
              </a:rPr>
              <a:t>Quý</a:t>
            </a:r>
            <a:r>
              <a:rPr lang="en-US" sz="4400" b="1" i="1" dirty="0" smtClean="0">
                <a:solidFill>
                  <a:srgbClr val="FFFF00"/>
                </a:solidFill>
                <a:latin typeface="Times New Roman" pitchFamily="18" charset="0"/>
              </a:rPr>
              <a:t> </a:t>
            </a:r>
            <a:r>
              <a:rPr lang="en-US" sz="4400" b="1" i="1" dirty="0" err="1" smtClean="0">
                <a:solidFill>
                  <a:srgbClr val="FFFF00"/>
                </a:solidFill>
                <a:latin typeface="Times New Roman" pitchFamily="18" charset="0"/>
              </a:rPr>
              <a:t>vị</a:t>
            </a:r>
            <a:r>
              <a:rPr lang="en-US" sz="4400" b="1" i="1" dirty="0" smtClean="0">
                <a:solidFill>
                  <a:srgbClr val="FFFF00"/>
                </a:solidFill>
                <a:latin typeface="Times New Roman" pitchFamily="18" charset="0"/>
              </a:rPr>
              <a:t> </a:t>
            </a:r>
            <a:r>
              <a:rPr lang="en-US" sz="4400" b="1" i="1" dirty="0" err="1" smtClean="0">
                <a:solidFill>
                  <a:srgbClr val="FFFF00"/>
                </a:solidFill>
                <a:latin typeface="Times New Roman" pitchFamily="18" charset="0"/>
              </a:rPr>
              <a:t>đã</a:t>
            </a:r>
            <a:r>
              <a:rPr lang="en-US" sz="4400" b="1" i="1" dirty="0" smtClean="0">
                <a:solidFill>
                  <a:srgbClr val="FFFF00"/>
                </a:solidFill>
                <a:latin typeface="Times New Roman" pitchFamily="18" charset="0"/>
              </a:rPr>
              <a:t> </a:t>
            </a:r>
            <a:r>
              <a:rPr lang="en-US" sz="4400" b="1" i="1" dirty="0" err="1" smtClean="0">
                <a:solidFill>
                  <a:srgbClr val="FFFF00"/>
                </a:solidFill>
                <a:latin typeface="Times New Roman" pitchFamily="18" charset="0"/>
              </a:rPr>
              <a:t>lắng</a:t>
            </a:r>
            <a:r>
              <a:rPr lang="en-US" sz="4400" b="1" i="1" dirty="0" smtClean="0">
                <a:solidFill>
                  <a:srgbClr val="FFFF00"/>
                </a:solidFill>
                <a:latin typeface="Times New Roman" pitchFamily="18" charset="0"/>
              </a:rPr>
              <a:t> </a:t>
            </a:r>
            <a:r>
              <a:rPr lang="en-US" sz="4400" b="1" i="1" dirty="0" err="1" smtClean="0">
                <a:solidFill>
                  <a:srgbClr val="FFFF00"/>
                </a:solidFill>
                <a:latin typeface="Times New Roman" pitchFamily="18" charset="0"/>
              </a:rPr>
              <a:t>nghe</a:t>
            </a:r>
            <a:endParaRPr lang="en-US" sz="4400" b="1" i="1" dirty="0" smtClean="0">
              <a:solidFill>
                <a:srgbClr val="FFFF00"/>
              </a:solidFill>
              <a:latin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rPr>
              <a:t>NỘI DUNG CHÍNH</a:t>
            </a:r>
            <a:endParaRPr lang="en-US" b="1" dirty="0">
              <a:solidFill>
                <a:srgbClr val="FFFF00"/>
              </a:solidFill>
              <a:effectLst/>
            </a:endParaRPr>
          </a:p>
        </p:txBody>
      </p:sp>
      <p:sp>
        <p:nvSpPr>
          <p:cNvPr id="3" name="Content Placeholder 2"/>
          <p:cNvSpPr>
            <a:spLocks noGrp="1"/>
          </p:cNvSpPr>
          <p:nvPr>
            <p:ph idx="1"/>
          </p:nvPr>
        </p:nvSpPr>
        <p:spPr>
          <a:xfrm>
            <a:off x="457200" y="1447800"/>
            <a:ext cx="8229600" cy="4648200"/>
          </a:xfrm>
        </p:spPr>
        <p:txBody>
          <a:bodyPr/>
          <a:lstStyle/>
          <a:p>
            <a:pPr marL="571500" indent="-571500">
              <a:buFont typeface="+mj-lt"/>
              <a:buAutoNum type="romanUcPeriod"/>
            </a:pPr>
            <a:r>
              <a:rPr lang="en-US" b="1" dirty="0" err="1" smtClean="0"/>
              <a:t>Hiện</a:t>
            </a:r>
            <a:r>
              <a:rPr lang="en-US" b="1" dirty="0" smtClean="0"/>
              <a:t> </a:t>
            </a:r>
            <a:r>
              <a:rPr lang="en-US" b="1" dirty="0" err="1" smtClean="0"/>
              <a:t>trạng</a:t>
            </a:r>
            <a:r>
              <a:rPr lang="en-US" b="1" dirty="0" smtClean="0"/>
              <a:t> </a:t>
            </a:r>
            <a:r>
              <a:rPr lang="en-US" b="1" dirty="0" err="1" smtClean="0"/>
              <a:t>xuất</a:t>
            </a:r>
            <a:r>
              <a:rPr lang="en-US" b="1" dirty="0" smtClean="0"/>
              <a:t> </a:t>
            </a:r>
            <a:r>
              <a:rPr lang="en-US" b="1" dirty="0" err="1" smtClean="0"/>
              <a:t>khẩu</a:t>
            </a:r>
            <a:r>
              <a:rPr lang="en-US" b="1" dirty="0" smtClean="0"/>
              <a:t> </a:t>
            </a:r>
            <a:r>
              <a:rPr lang="en-US" b="1" dirty="0" err="1" smtClean="0"/>
              <a:t>tôm</a:t>
            </a:r>
            <a:r>
              <a:rPr lang="en-US" b="1" dirty="0" smtClean="0"/>
              <a:t> </a:t>
            </a:r>
            <a:r>
              <a:rPr lang="en-US" b="1" dirty="0" err="1" smtClean="0"/>
              <a:t>Việt</a:t>
            </a:r>
            <a:r>
              <a:rPr lang="en-US" b="1" dirty="0" smtClean="0"/>
              <a:t> Nam</a:t>
            </a:r>
          </a:p>
          <a:p>
            <a:pPr marL="571500" indent="-571500">
              <a:buFont typeface="+mj-lt"/>
              <a:buAutoNum type="romanUcPeriod"/>
            </a:pPr>
            <a:endParaRPr lang="en-US" b="1" dirty="0" smtClean="0"/>
          </a:p>
          <a:p>
            <a:pPr marL="571500" indent="-571500">
              <a:buFont typeface="+mj-lt"/>
              <a:buAutoNum type="romanUcPeriod"/>
            </a:pPr>
            <a:r>
              <a:rPr lang="en-US" b="1" dirty="0" err="1" smtClean="0"/>
              <a:t>Cơ</a:t>
            </a:r>
            <a:r>
              <a:rPr lang="en-US" b="1" dirty="0" smtClean="0"/>
              <a:t> </a:t>
            </a:r>
            <a:r>
              <a:rPr lang="en-US" b="1" dirty="0" err="1" smtClean="0"/>
              <a:t>hội</a:t>
            </a:r>
            <a:r>
              <a:rPr lang="en-US" b="1" dirty="0" smtClean="0"/>
              <a:t>, </a:t>
            </a:r>
            <a:r>
              <a:rPr lang="en-US" b="1" dirty="0" err="1" smtClean="0"/>
              <a:t>hạn</a:t>
            </a:r>
            <a:r>
              <a:rPr lang="en-US" b="1" dirty="0" smtClean="0"/>
              <a:t> </a:t>
            </a:r>
            <a:r>
              <a:rPr lang="en-US" b="1" dirty="0" err="1" smtClean="0"/>
              <a:t>chế</a:t>
            </a:r>
            <a:r>
              <a:rPr lang="en-US" b="1" dirty="0" smtClean="0"/>
              <a:t> </a:t>
            </a:r>
            <a:r>
              <a:rPr lang="en-US" b="1" dirty="0" err="1" smtClean="0"/>
              <a:t>và</a:t>
            </a:r>
            <a:r>
              <a:rPr lang="en-US" b="1" dirty="0" smtClean="0"/>
              <a:t> </a:t>
            </a:r>
            <a:r>
              <a:rPr lang="en-US" b="1" dirty="0" err="1" smtClean="0"/>
              <a:t>thách</a:t>
            </a:r>
            <a:r>
              <a:rPr lang="en-US" b="1" dirty="0" smtClean="0"/>
              <a:t> </a:t>
            </a:r>
            <a:r>
              <a:rPr lang="en-US" b="1" dirty="0" err="1" smtClean="0"/>
              <a:t>thức</a:t>
            </a:r>
            <a:r>
              <a:rPr lang="en-US" b="1" dirty="0" smtClean="0"/>
              <a:t> </a:t>
            </a:r>
            <a:r>
              <a:rPr lang="en-US" b="1" dirty="0" err="1" smtClean="0"/>
              <a:t>trong</a:t>
            </a:r>
            <a:r>
              <a:rPr lang="en-US" b="1" dirty="0" smtClean="0"/>
              <a:t> </a:t>
            </a:r>
            <a:r>
              <a:rPr lang="en-US" b="1" dirty="0" err="1" smtClean="0"/>
              <a:t>chế</a:t>
            </a:r>
            <a:r>
              <a:rPr lang="en-US" b="1" dirty="0" smtClean="0"/>
              <a:t> </a:t>
            </a:r>
            <a:r>
              <a:rPr lang="en-US" b="1" dirty="0" err="1" smtClean="0"/>
              <a:t>biến</a:t>
            </a:r>
            <a:r>
              <a:rPr lang="en-US" b="1" dirty="0" smtClean="0"/>
              <a:t> </a:t>
            </a:r>
            <a:r>
              <a:rPr lang="en-US" b="1" dirty="0" err="1" smtClean="0"/>
              <a:t>và</a:t>
            </a:r>
            <a:r>
              <a:rPr lang="en-US" b="1" dirty="0" smtClean="0"/>
              <a:t> </a:t>
            </a:r>
            <a:r>
              <a:rPr lang="en-US" b="1" dirty="0" err="1" smtClean="0"/>
              <a:t>xuất</a:t>
            </a:r>
            <a:r>
              <a:rPr lang="en-US" b="1" dirty="0" smtClean="0"/>
              <a:t> </a:t>
            </a:r>
            <a:r>
              <a:rPr lang="en-US" b="1" dirty="0" err="1" smtClean="0"/>
              <a:t>khẩu</a:t>
            </a:r>
            <a:r>
              <a:rPr lang="en-US" b="1" dirty="0" smtClean="0"/>
              <a:t> </a:t>
            </a:r>
            <a:r>
              <a:rPr lang="en-US" b="1" dirty="0" err="1" smtClean="0"/>
              <a:t>tôm</a:t>
            </a:r>
            <a:endParaRPr lang="en-US" b="1" dirty="0" smtClean="0"/>
          </a:p>
          <a:p>
            <a:pPr marL="571500" indent="-571500">
              <a:buFont typeface="+mj-lt"/>
              <a:buAutoNum type="romanUcPeriod"/>
            </a:pPr>
            <a:endParaRPr lang="en-US" b="1" dirty="0" smtClean="0"/>
          </a:p>
          <a:p>
            <a:pPr marL="571500" indent="-571500">
              <a:buFont typeface="+mj-lt"/>
              <a:buAutoNum type="romanUcPeriod"/>
            </a:pPr>
            <a:r>
              <a:rPr lang="en-US" b="1" dirty="0" err="1" smtClean="0"/>
              <a:t>Các</a:t>
            </a:r>
            <a:r>
              <a:rPr lang="en-US" b="1" dirty="0" smtClean="0"/>
              <a:t> </a:t>
            </a:r>
            <a:r>
              <a:rPr lang="en-US" b="1" dirty="0" err="1" smtClean="0"/>
              <a:t>giải</a:t>
            </a:r>
            <a:r>
              <a:rPr lang="en-US" b="1" dirty="0" smtClean="0"/>
              <a:t> </a:t>
            </a:r>
            <a:r>
              <a:rPr lang="en-US" b="1" dirty="0" err="1" smtClean="0"/>
              <a:t>pháp</a:t>
            </a:r>
            <a:r>
              <a:rPr lang="en-US" b="1" dirty="0" smtClean="0"/>
              <a:t> </a:t>
            </a:r>
            <a:r>
              <a:rPr lang="en-US" b="1" dirty="0" err="1" smtClean="0"/>
              <a:t>và</a:t>
            </a:r>
            <a:r>
              <a:rPr lang="en-US" b="1" dirty="0" smtClean="0"/>
              <a:t> </a:t>
            </a:r>
            <a:r>
              <a:rPr lang="en-US" b="1" dirty="0" err="1" smtClean="0"/>
              <a:t>kiến</a:t>
            </a:r>
            <a:r>
              <a:rPr lang="en-US" b="1" dirty="0" smtClean="0"/>
              <a:t> </a:t>
            </a:r>
            <a:r>
              <a:rPr lang="en-US" b="1" dirty="0" err="1" smtClean="0"/>
              <a:t>nghị</a:t>
            </a:r>
            <a:endParaRPr lang="en-US" b="1" dirty="0" smtClean="0"/>
          </a:p>
          <a:p>
            <a:endParaRPr lang="en-US" b="1" dirty="0"/>
          </a:p>
        </p:txBody>
      </p:sp>
      <p:sp>
        <p:nvSpPr>
          <p:cNvPr id="5" name="Slide Number Placeholder 4"/>
          <p:cNvSpPr>
            <a:spLocks noGrp="1"/>
          </p:cNvSpPr>
          <p:nvPr>
            <p:ph type="sldNum" sz="quarter" idx="12"/>
          </p:nvPr>
        </p:nvSpPr>
        <p:spPr/>
        <p:txBody>
          <a:bodyPr/>
          <a:lstStyle/>
          <a:p>
            <a:pPr>
              <a:defRPr/>
            </a:pPr>
            <a:fld id="{F8E05EA3-1F22-4108-9E67-79FBF5623A74}" type="slidenum">
              <a:rPr lang="en-US" smtClean="0"/>
              <a:pPr>
                <a:defRPr/>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6CA387C0-A992-4556-8EC6-0A22F9D41961}" type="slidenum">
              <a:rPr lang="en-US" sz="1200" b="0">
                <a:effectLst>
                  <a:outerShdw blurRad="38100" dist="38100" dir="2700000" algn="tl">
                    <a:srgbClr val="000000"/>
                  </a:outerShdw>
                </a:effectLst>
                <a:latin typeface="Arial" charset="0"/>
                <a:cs typeface="+mn-cs"/>
              </a:rPr>
              <a:pPr algn="r">
                <a:defRPr/>
              </a:pPr>
              <a:t>3</a:t>
            </a:fld>
            <a:endParaRPr lang="en-US" sz="1200" b="0">
              <a:effectLst>
                <a:outerShdw blurRad="38100" dist="38100" dir="2700000" algn="tl">
                  <a:srgbClr val="000000"/>
                </a:outerShdw>
              </a:effectLst>
              <a:latin typeface="Arial" charset="0"/>
              <a:cs typeface="+mn-cs"/>
            </a:endParaRPr>
          </a:p>
        </p:txBody>
      </p:sp>
      <p:sp>
        <p:nvSpPr>
          <p:cNvPr id="159746" name="Rectangle 2"/>
          <p:cNvSpPr>
            <a:spLocks noChangeArrowheads="1"/>
          </p:cNvSpPr>
          <p:nvPr/>
        </p:nvSpPr>
        <p:spPr bwMode="auto">
          <a:xfrm>
            <a:off x="0" y="152400"/>
            <a:ext cx="9144000" cy="838200"/>
          </a:xfrm>
          <a:prstGeom prst="rect">
            <a:avLst/>
          </a:prstGeom>
          <a:noFill/>
          <a:ln w="9525">
            <a:noFill/>
            <a:miter lim="800000"/>
            <a:headEnd/>
            <a:tailEnd/>
          </a:ln>
        </p:spPr>
        <p:txBody>
          <a:bodyPr anchor="ctr"/>
          <a:lstStyle/>
          <a:p>
            <a:pPr algn="ctr">
              <a:defRPr/>
            </a:pPr>
            <a:r>
              <a:rPr lang="en-US" sz="3000" dirty="0" smtClean="0">
                <a:solidFill>
                  <a:srgbClr val="FFFF00"/>
                </a:solidFill>
                <a:effectLst>
                  <a:outerShdw blurRad="38100" dist="38100" dir="2700000" algn="tl">
                    <a:srgbClr val="000000"/>
                  </a:outerShdw>
                </a:effectLst>
                <a:latin typeface="+mj-lt"/>
              </a:rPr>
              <a:t>I</a:t>
            </a:r>
            <a:r>
              <a:rPr lang="en-US" sz="3000" smtClean="0">
                <a:solidFill>
                  <a:srgbClr val="FFFF00"/>
                </a:solidFill>
                <a:effectLst>
                  <a:outerShdw blurRad="38100" dist="38100" dir="2700000" algn="tl">
                    <a:srgbClr val="000000"/>
                  </a:outerShdw>
                </a:effectLst>
                <a:latin typeface="+mj-lt"/>
              </a:rPr>
              <a:t>. HIỆN TRẠNG XUẤT KHẨU TÔM </a:t>
            </a:r>
            <a:r>
              <a:rPr lang="en-US" sz="3000">
                <a:solidFill>
                  <a:srgbClr val="FFFF00"/>
                </a:solidFill>
                <a:effectLst>
                  <a:outerShdw blurRad="38100" dist="38100" dir="2700000" algn="tl">
                    <a:srgbClr val="000000"/>
                  </a:outerShdw>
                </a:effectLst>
                <a:latin typeface="+mj-lt"/>
              </a:rPr>
              <a:t>VIỆT </a:t>
            </a:r>
            <a:r>
              <a:rPr lang="en-US" sz="3000" smtClean="0">
                <a:solidFill>
                  <a:srgbClr val="FFFF00"/>
                </a:solidFill>
                <a:effectLst>
                  <a:outerShdw blurRad="38100" dist="38100" dir="2700000" algn="tl">
                    <a:srgbClr val="000000"/>
                  </a:outerShdw>
                </a:effectLst>
                <a:latin typeface="+mj-lt"/>
              </a:rPr>
              <a:t>NAM</a:t>
            </a:r>
            <a:endParaRPr lang="en-US" sz="3000" dirty="0">
              <a:solidFill>
                <a:srgbClr val="FFFF00"/>
              </a:solidFill>
              <a:effectLst>
                <a:outerShdw blurRad="38100" dist="38100" dir="2700000" algn="tl">
                  <a:srgbClr val="000000"/>
                </a:outerShdw>
              </a:effectLst>
              <a:latin typeface="+mj-lt"/>
            </a:endParaRPr>
          </a:p>
        </p:txBody>
      </p:sp>
      <p:graphicFrame>
        <p:nvGraphicFramePr>
          <p:cNvPr id="5" name="Chart 4"/>
          <p:cNvGraphicFramePr/>
          <p:nvPr/>
        </p:nvGraphicFramePr>
        <p:xfrm>
          <a:off x="304800" y="1066800"/>
          <a:ext cx="8610600" cy="5105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242888"/>
            <a:ext cx="8229600" cy="1143001"/>
          </a:xfrm>
        </p:spPr>
        <p:txBody>
          <a:bodyPr/>
          <a:lstStyle/>
          <a:p>
            <a:pPr algn="l">
              <a:defRPr/>
            </a:pPr>
            <a:r>
              <a:rPr lang="en-US" sz="2800" b="1" smtClean="0">
                <a:solidFill>
                  <a:srgbClr val="FFFF00"/>
                </a:solidFill>
                <a:effectLst/>
              </a:rPr>
              <a:t>I. HIỆN TRẠNG XUẤT KHẨU TÔM …</a:t>
            </a:r>
            <a:endParaRPr lang="en-US" sz="2800" b="1" dirty="0">
              <a:effectLst/>
            </a:endParaRPr>
          </a:p>
        </p:txBody>
      </p:sp>
      <p:sp>
        <p:nvSpPr>
          <p:cNvPr id="21507" name="Content Placeholder 2"/>
          <p:cNvSpPr>
            <a:spLocks noGrp="1"/>
          </p:cNvSpPr>
          <p:nvPr>
            <p:ph idx="1"/>
          </p:nvPr>
        </p:nvSpPr>
        <p:spPr>
          <a:xfrm>
            <a:off x="152400" y="533400"/>
            <a:ext cx="8991600" cy="2590800"/>
          </a:xfrm>
        </p:spPr>
        <p:txBody>
          <a:bodyPr/>
          <a:lstStyle/>
          <a:p>
            <a:r>
              <a:rPr lang="en-US" sz="2000" dirty="0" err="1" smtClean="0"/>
              <a:t>Việt</a:t>
            </a:r>
            <a:r>
              <a:rPr lang="en-US" sz="2000" dirty="0" smtClean="0"/>
              <a:t> Nam </a:t>
            </a:r>
            <a:r>
              <a:rPr lang="en-US" sz="2000" dirty="0" err="1" smtClean="0"/>
              <a:t>là</a:t>
            </a:r>
            <a:r>
              <a:rPr lang="en-US" sz="2000" dirty="0" smtClean="0"/>
              <a:t> </a:t>
            </a:r>
            <a:r>
              <a:rPr lang="en-US" sz="2000" dirty="0" err="1" smtClean="0"/>
              <a:t>nước</a:t>
            </a:r>
            <a:r>
              <a:rPr lang="en-US" sz="2000" dirty="0" smtClean="0"/>
              <a:t> XK </a:t>
            </a:r>
            <a:r>
              <a:rPr lang="en-US" sz="2000" b="1" dirty="0" err="1" smtClean="0">
                <a:solidFill>
                  <a:srgbClr val="FFFF00"/>
                </a:solidFill>
              </a:rPr>
              <a:t>đứng</a:t>
            </a:r>
            <a:r>
              <a:rPr lang="en-US" sz="2000" b="1" dirty="0" smtClean="0">
                <a:solidFill>
                  <a:srgbClr val="FFFF00"/>
                </a:solidFill>
              </a:rPr>
              <a:t> </a:t>
            </a:r>
            <a:r>
              <a:rPr lang="en-US" sz="2000" b="1" dirty="0" err="1" smtClean="0">
                <a:solidFill>
                  <a:srgbClr val="FFFF00"/>
                </a:solidFill>
              </a:rPr>
              <a:t>thứ</a:t>
            </a:r>
            <a:r>
              <a:rPr lang="en-US" sz="2000" b="1" dirty="0" smtClean="0">
                <a:solidFill>
                  <a:srgbClr val="FFFF00"/>
                </a:solidFill>
              </a:rPr>
              <a:t> 2 </a:t>
            </a:r>
            <a:r>
              <a:rPr lang="en-US" sz="2000" dirty="0" err="1" smtClean="0"/>
              <a:t>trong</a:t>
            </a:r>
            <a:r>
              <a:rPr lang="en-US" sz="2000" dirty="0" smtClean="0"/>
              <a:t> </a:t>
            </a:r>
            <a:r>
              <a:rPr lang="en-US" sz="2000" dirty="0" err="1" smtClean="0"/>
              <a:t>năm</a:t>
            </a:r>
            <a:r>
              <a:rPr lang="en-US" sz="2000" dirty="0" smtClean="0"/>
              <a:t> 2015, </a:t>
            </a:r>
            <a:r>
              <a:rPr lang="en-US" sz="2000" dirty="0" err="1" smtClean="0"/>
              <a:t>chiếm</a:t>
            </a:r>
            <a:r>
              <a:rPr lang="en-US" sz="2000" dirty="0" smtClean="0"/>
              <a:t> 14% </a:t>
            </a:r>
            <a:r>
              <a:rPr lang="en-US" sz="2000" dirty="0" err="1" smtClean="0"/>
              <a:t>thị</a:t>
            </a:r>
            <a:r>
              <a:rPr lang="en-US" sz="2000" dirty="0" smtClean="0"/>
              <a:t> </a:t>
            </a:r>
            <a:r>
              <a:rPr lang="en-US" sz="2000" dirty="0" err="1" smtClean="0"/>
              <a:t>phần</a:t>
            </a:r>
            <a:r>
              <a:rPr lang="en-US" sz="2000" dirty="0" smtClean="0"/>
              <a:t> </a:t>
            </a:r>
          </a:p>
          <a:p>
            <a:r>
              <a:rPr lang="en-US" sz="2000" dirty="0" smtClean="0"/>
              <a:t>So </a:t>
            </a:r>
            <a:r>
              <a:rPr lang="en-US" sz="2000" dirty="0" err="1" smtClean="0"/>
              <a:t>với</a:t>
            </a:r>
            <a:r>
              <a:rPr lang="en-US" sz="2000" dirty="0" smtClean="0"/>
              <a:t> </a:t>
            </a:r>
            <a:r>
              <a:rPr lang="en-US" sz="2000" dirty="0" err="1" smtClean="0"/>
              <a:t>Thái</a:t>
            </a:r>
            <a:r>
              <a:rPr lang="en-US" sz="2000" dirty="0" smtClean="0"/>
              <a:t> </a:t>
            </a:r>
            <a:r>
              <a:rPr lang="en-US" sz="2000" dirty="0" err="1" smtClean="0"/>
              <a:t>Lan</a:t>
            </a:r>
            <a:r>
              <a:rPr lang="en-US" sz="2000" dirty="0" smtClean="0"/>
              <a:t>, </a:t>
            </a:r>
            <a:r>
              <a:rPr lang="en-US" sz="2000" dirty="0" err="1" smtClean="0"/>
              <a:t>Trung</a:t>
            </a:r>
            <a:r>
              <a:rPr lang="en-US" sz="2000" dirty="0" smtClean="0"/>
              <a:t> </a:t>
            </a:r>
            <a:r>
              <a:rPr lang="en-US" sz="2000" dirty="0" err="1" smtClean="0"/>
              <a:t>Quốc</a:t>
            </a:r>
            <a:r>
              <a:rPr lang="en-US" sz="2000" dirty="0" smtClean="0"/>
              <a:t>, DN </a:t>
            </a:r>
            <a:r>
              <a:rPr lang="en-US" sz="2000" dirty="0" err="1" smtClean="0"/>
              <a:t>tôm</a:t>
            </a:r>
            <a:r>
              <a:rPr lang="en-US" sz="2000" dirty="0" smtClean="0"/>
              <a:t> </a:t>
            </a:r>
            <a:r>
              <a:rPr lang="en-US" sz="2000" dirty="0" err="1" smtClean="0"/>
              <a:t>Việt</a:t>
            </a:r>
            <a:r>
              <a:rPr lang="en-US" sz="2000" dirty="0" smtClean="0"/>
              <a:t> Nam </a:t>
            </a:r>
            <a:r>
              <a:rPr lang="en-US" sz="2000" dirty="0" err="1" smtClean="0"/>
              <a:t>vẫn</a:t>
            </a:r>
            <a:r>
              <a:rPr lang="en-US" sz="2000" dirty="0" smtClean="0"/>
              <a:t> </a:t>
            </a:r>
            <a:r>
              <a:rPr lang="en-US" sz="2000" dirty="0" err="1" smtClean="0"/>
              <a:t>đang</a:t>
            </a:r>
            <a:r>
              <a:rPr lang="en-US" sz="2000" dirty="0" smtClean="0"/>
              <a:t> </a:t>
            </a:r>
            <a:r>
              <a:rPr lang="en-US" sz="2000" dirty="0" err="1" smtClean="0"/>
              <a:t>tận</a:t>
            </a:r>
            <a:r>
              <a:rPr lang="en-US" sz="2000" dirty="0" smtClean="0"/>
              <a:t> </a:t>
            </a:r>
            <a:r>
              <a:rPr lang="en-US" sz="2000" dirty="0" err="1" smtClean="0"/>
              <a:t>dụng</a:t>
            </a:r>
            <a:r>
              <a:rPr lang="en-US" sz="2000" dirty="0" smtClean="0"/>
              <a:t> </a:t>
            </a:r>
            <a:r>
              <a:rPr lang="en-US" sz="2000" dirty="0" err="1" smtClean="0"/>
              <a:t>cơ</a:t>
            </a:r>
            <a:r>
              <a:rPr lang="en-US" sz="2000" dirty="0" smtClean="0"/>
              <a:t> </a:t>
            </a:r>
            <a:r>
              <a:rPr lang="en-US" sz="2000" dirty="0" err="1" smtClean="0"/>
              <a:t>hội</a:t>
            </a:r>
            <a:r>
              <a:rPr lang="en-US" sz="2000" dirty="0" smtClean="0"/>
              <a:t> </a:t>
            </a:r>
            <a:r>
              <a:rPr lang="en-US" sz="2000" dirty="0" err="1" smtClean="0"/>
              <a:t>khi</a:t>
            </a:r>
            <a:r>
              <a:rPr lang="en-US" sz="2000" dirty="0" smtClean="0"/>
              <a:t> </a:t>
            </a:r>
            <a:r>
              <a:rPr lang="en-US" sz="2000" dirty="0" err="1" smtClean="0"/>
              <a:t>sản</a:t>
            </a:r>
            <a:r>
              <a:rPr lang="en-US" sz="2000" dirty="0" smtClean="0"/>
              <a:t> </a:t>
            </a:r>
            <a:r>
              <a:rPr lang="en-US" sz="2000" dirty="0" err="1" smtClean="0"/>
              <a:t>lượng</a:t>
            </a:r>
            <a:r>
              <a:rPr lang="en-US" sz="2000" dirty="0" smtClean="0"/>
              <a:t> </a:t>
            </a:r>
            <a:r>
              <a:rPr lang="en-US" sz="2000" dirty="0" err="1" smtClean="0"/>
              <a:t>của</a:t>
            </a:r>
            <a:r>
              <a:rPr lang="en-US" sz="2000" dirty="0" smtClean="0"/>
              <a:t> </a:t>
            </a:r>
            <a:r>
              <a:rPr lang="en-US" sz="2000" dirty="0" err="1" smtClean="0"/>
              <a:t>những</a:t>
            </a:r>
            <a:r>
              <a:rPr lang="en-US" sz="2000" dirty="0" smtClean="0"/>
              <a:t> </a:t>
            </a:r>
            <a:r>
              <a:rPr lang="en-US" sz="2000" dirty="0" err="1" smtClean="0"/>
              <a:t>nước</a:t>
            </a:r>
            <a:r>
              <a:rPr lang="en-US" sz="2000" dirty="0" smtClean="0"/>
              <a:t> </a:t>
            </a:r>
            <a:r>
              <a:rPr lang="en-US" sz="2000" dirty="0" err="1" smtClean="0"/>
              <a:t>này</a:t>
            </a:r>
            <a:r>
              <a:rPr lang="en-US" sz="2000" dirty="0" smtClean="0"/>
              <a:t> </a:t>
            </a:r>
            <a:r>
              <a:rPr lang="en-US" sz="2000" dirty="0" err="1" smtClean="0"/>
              <a:t>chưa</a:t>
            </a:r>
            <a:r>
              <a:rPr lang="en-US" sz="2000" dirty="0" smtClean="0"/>
              <a:t> </a:t>
            </a:r>
            <a:r>
              <a:rPr lang="en-US" sz="2000" dirty="0" err="1" smtClean="0"/>
              <a:t>hồi</a:t>
            </a:r>
            <a:r>
              <a:rPr lang="en-US" sz="2000" dirty="0" smtClean="0"/>
              <a:t> </a:t>
            </a:r>
            <a:r>
              <a:rPr lang="en-US" sz="2000" dirty="0" err="1" smtClean="0"/>
              <a:t>phục</a:t>
            </a:r>
            <a:r>
              <a:rPr lang="en-US" sz="2000" dirty="0" smtClean="0"/>
              <a:t> </a:t>
            </a:r>
            <a:r>
              <a:rPr lang="en-US" sz="2000" dirty="0" err="1" smtClean="0"/>
              <a:t>sau</a:t>
            </a:r>
            <a:r>
              <a:rPr lang="en-US" sz="2000" dirty="0" smtClean="0"/>
              <a:t> EMS. </a:t>
            </a:r>
            <a:r>
              <a:rPr lang="en-US" sz="2000" dirty="0" err="1" smtClean="0"/>
              <a:t>Tuy</a:t>
            </a:r>
            <a:r>
              <a:rPr lang="en-US" sz="2000" dirty="0" smtClean="0"/>
              <a:t> </a:t>
            </a:r>
            <a:r>
              <a:rPr lang="en-US" sz="2000" dirty="0" err="1" smtClean="0"/>
              <a:t>nhiên</a:t>
            </a:r>
            <a:r>
              <a:rPr lang="en-US" sz="2000" dirty="0" smtClean="0"/>
              <a:t>, </a:t>
            </a:r>
            <a:r>
              <a:rPr lang="en-US" sz="2000" dirty="0" err="1" smtClean="0"/>
              <a:t>khi</a:t>
            </a:r>
            <a:r>
              <a:rPr lang="en-US" sz="2000" dirty="0" smtClean="0"/>
              <a:t> </a:t>
            </a:r>
            <a:r>
              <a:rPr lang="en-US" sz="2000" dirty="0" err="1" smtClean="0"/>
              <a:t>sản</a:t>
            </a:r>
            <a:r>
              <a:rPr lang="en-US" sz="2000" dirty="0" smtClean="0"/>
              <a:t> </a:t>
            </a:r>
            <a:r>
              <a:rPr lang="en-US" sz="2000" dirty="0" err="1" smtClean="0"/>
              <a:t>lượng</a:t>
            </a:r>
            <a:r>
              <a:rPr lang="en-US" sz="2000" dirty="0" smtClean="0"/>
              <a:t> </a:t>
            </a:r>
            <a:r>
              <a:rPr lang="en-US" sz="2000" dirty="0" err="1" smtClean="0"/>
              <a:t>của</a:t>
            </a:r>
            <a:r>
              <a:rPr lang="en-US" sz="2000" dirty="0" smtClean="0"/>
              <a:t> </a:t>
            </a:r>
            <a:r>
              <a:rPr lang="en-US" sz="2000" dirty="0" err="1" smtClean="0"/>
              <a:t>những</a:t>
            </a:r>
            <a:r>
              <a:rPr lang="en-US" sz="2000" dirty="0" smtClean="0"/>
              <a:t> </a:t>
            </a:r>
            <a:r>
              <a:rPr lang="en-US" sz="2000" dirty="0" err="1" smtClean="0"/>
              <a:t>nước</a:t>
            </a:r>
            <a:r>
              <a:rPr lang="en-US" sz="2000" dirty="0" smtClean="0"/>
              <a:t> </a:t>
            </a:r>
            <a:r>
              <a:rPr lang="en-US" sz="2000" dirty="0" err="1" smtClean="0"/>
              <a:t>này</a:t>
            </a:r>
            <a:r>
              <a:rPr lang="en-US" sz="2000" dirty="0" smtClean="0"/>
              <a:t> </a:t>
            </a:r>
            <a:r>
              <a:rPr lang="en-US" sz="2000" dirty="0" err="1" smtClean="0"/>
              <a:t>hồi</a:t>
            </a:r>
            <a:r>
              <a:rPr lang="en-US" sz="2000" dirty="0" smtClean="0"/>
              <a:t> </a:t>
            </a:r>
            <a:r>
              <a:rPr lang="en-US" sz="2000" dirty="0" err="1" smtClean="0"/>
              <a:t>phục</a:t>
            </a:r>
            <a:r>
              <a:rPr lang="en-US" sz="2000" dirty="0" smtClean="0"/>
              <a:t>, VN </a:t>
            </a:r>
            <a:r>
              <a:rPr lang="en-US" sz="2000" dirty="0" err="1" smtClean="0"/>
              <a:t>sẽ</a:t>
            </a:r>
            <a:r>
              <a:rPr lang="en-US" sz="2000" dirty="0" smtClean="0"/>
              <a:t> </a:t>
            </a:r>
            <a:r>
              <a:rPr lang="en-US" sz="2000" dirty="0" err="1" smtClean="0"/>
              <a:t>gặp</a:t>
            </a:r>
            <a:r>
              <a:rPr lang="en-US" sz="2000" dirty="0" smtClean="0"/>
              <a:t> </a:t>
            </a:r>
            <a:r>
              <a:rPr lang="en-US" sz="2000" dirty="0" err="1" smtClean="0"/>
              <a:t>khó</a:t>
            </a:r>
            <a:r>
              <a:rPr lang="en-US" sz="2000" dirty="0" smtClean="0"/>
              <a:t> </a:t>
            </a:r>
            <a:r>
              <a:rPr lang="en-US" sz="2000" dirty="0" err="1" smtClean="0"/>
              <a:t>khăn</a:t>
            </a:r>
            <a:r>
              <a:rPr lang="en-US" sz="2000" dirty="0" smtClean="0"/>
              <a:t> </a:t>
            </a:r>
            <a:r>
              <a:rPr lang="en-US" sz="2000" dirty="0" err="1" smtClean="0"/>
              <a:t>hơn</a:t>
            </a:r>
            <a:r>
              <a:rPr lang="en-US" sz="2000" dirty="0" smtClean="0"/>
              <a:t> </a:t>
            </a:r>
            <a:r>
              <a:rPr lang="en-US" sz="2000" dirty="0" err="1" smtClean="0"/>
              <a:t>nếu</a:t>
            </a:r>
            <a:r>
              <a:rPr lang="en-US" sz="2000" dirty="0" smtClean="0"/>
              <a:t> </a:t>
            </a:r>
            <a:r>
              <a:rPr lang="en-US" sz="2000" dirty="0" err="1" smtClean="0"/>
              <a:t>không</a:t>
            </a:r>
            <a:r>
              <a:rPr lang="en-US" sz="2000" dirty="0" smtClean="0"/>
              <a:t> </a:t>
            </a:r>
            <a:r>
              <a:rPr lang="en-US" sz="2000" dirty="0" err="1" smtClean="0"/>
              <a:t>hạ</a:t>
            </a:r>
            <a:r>
              <a:rPr lang="en-US" sz="2000" dirty="0" smtClean="0"/>
              <a:t> </a:t>
            </a:r>
            <a:r>
              <a:rPr lang="en-US" sz="2000" dirty="0" err="1" smtClean="0"/>
              <a:t>được</a:t>
            </a:r>
            <a:r>
              <a:rPr lang="en-US" sz="2000" dirty="0" smtClean="0"/>
              <a:t> </a:t>
            </a:r>
            <a:r>
              <a:rPr lang="en-US" sz="2000" dirty="0" err="1" smtClean="0"/>
              <a:t>giá</a:t>
            </a:r>
            <a:r>
              <a:rPr lang="en-US" sz="2000" dirty="0" smtClean="0"/>
              <a:t> </a:t>
            </a:r>
            <a:r>
              <a:rPr lang="en-US" sz="2000" dirty="0" err="1" smtClean="0"/>
              <a:t>thành</a:t>
            </a:r>
            <a:r>
              <a:rPr lang="en-US" sz="2000" dirty="0" smtClean="0"/>
              <a:t>, </a:t>
            </a:r>
            <a:r>
              <a:rPr lang="en-US" sz="2000" dirty="0" err="1" smtClean="0"/>
              <a:t>cải</a:t>
            </a:r>
            <a:r>
              <a:rPr lang="en-US" sz="2000" dirty="0" smtClean="0"/>
              <a:t> </a:t>
            </a:r>
            <a:r>
              <a:rPr lang="en-US" sz="2000" dirty="0" err="1" smtClean="0"/>
              <a:t>thiện</a:t>
            </a:r>
            <a:r>
              <a:rPr lang="en-US" sz="2000" dirty="0" smtClean="0"/>
              <a:t> </a:t>
            </a:r>
            <a:r>
              <a:rPr lang="en-US" sz="2000" dirty="0" err="1" smtClean="0"/>
              <a:t>và</a:t>
            </a:r>
            <a:r>
              <a:rPr lang="en-US" sz="2000" dirty="0" smtClean="0"/>
              <a:t> </a:t>
            </a:r>
            <a:r>
              <a:rPr lang="en-US" sz="2000" dirty="0" err="1" smtClean="0"/>
              <a:t>ổn</a:t>
            </a:r>
            <a:r>
              <a:rPr lang="en-US" sz="2000" dirty="0" smtClean="0"/>
              <a:t> </a:t>
            </a:r>
            <a:r>
              <a:rPr lang="en-US" sz="2000" dirty="0" err="1" smtClean="0"/>
              <a:t>định</a:t>
            </a:r>
            <a:r>
              <a:rPr lang="en-US" sz="2000" dirty="0" smtClean="0"/>
              <a:t> </a:t>
            </a:r>
            <a:r>
              <a:rPr lang="en-US" sz="2000" dirty="0" err="1" smtClean="0"/>
              <a:t>chất</a:t>
            </a:r>
            <a:r>
              <a:rPr lang="en-US" sz="2000" dirty="0" smtClean="0"/>
              <a:t> </a:t>
            </a:r>
            <a:r>
              <a:rPr lang="en-US" sz="2000" dirty="0" err="1" smtClean="0"/>
              <a:t>lượng</a:t>
            </a:r>
            <a:r>
              <a:rPr lang="en-US" sz="2000" dirty="0" smtClean="0"/>
              <a:t> </a:t>
            </a:r>
            <a:r>
              <a:rPr lang="en-US" sz="2000" dirty="0" err="1" smtClean="0"/>
              <a:t>tôm</a:t>
            </a:r>
            <a:r>
              <a:rPr lang="en-US" sz="2000" dirty="0" smtClean="0"/>
              <a:t> XK. </a:t>
            </a:r>
          </a:p>
          <a:p>
            <a:r>
              <a:rPr lang="en-US" sz="2000" dirty="0" err="1" smtClean="0"/>
              <a:t>Về</a:t>
            </a:r>
            <a:r>
              <a:rPr lang="en-US" sz="2000" dirty="0" smtClean="0"/>
              <a:t> </a:t>
            </a:r>
            <a:r>
              <a:rPr lang="en-US" sz="2000" dirty="0" err="1" smtClean="0"/>
              <a:t>phân</a:t>
            </a:r>
            <a:r>
              <a:rPr lang="en-US" sz="2000" dirty="0" smtClean="0"/>
              <a:t> </a:t>
            </a:r>
            <a:r>
              <a:rPr lang="en-US" sz="2000" dirty="0" err="1" smtClean="0"/>
              <a:t>khúc</a:t>
            </a:r>
            <a:r>
              <a:rPr lang="en-US" sz="2000" dirty="0" smtClean="0"/>
              <a:t> SP, </a:t>
            </a:r>
            <a:r>
              <a:rPr lang="en-US" sz="2000" dirty="0" err="1" smtClean="0"/>
              <a:t>Việt</a:t>
            </a:r>
            <a:r>
              <a:rPr lang="en-US" sz="2000" dirty="0" smtClean="0"/>
              <a:t> Nam </a:t>
            </a:r>
            <a:r>
              <a:rPr lang="en-US" sz="2000" dirty="0" err="1" smtClean="0"/>
              <a:t>có</a:t>
            </a:r>
            <a:r>
              <a:rPr lang="en-US" sz="2000" dirty="0" smtClean="0"/>
              <a:t> </a:t>
            </a:r>
            <a:r>
              <a:rPr lang="en-US" sz="2000" dirty="0" err="1" smtClean="0"/>
              <a:t>thế</a:t>
            </a:r>
            <a:r>
              <a:rPr lang="en-US" sz="2000" dirty="0" smtClean="0"/>
              <a:t> </a:t>
            </a:r>
            <a:r>
              <a:rPr lang="en-US" sz="2000" dirty="0" err="1" smtClean="0"/>
              <a:t>mạnh</a:t>
            </a:r>
            <a:r>
              <a:rPr lang="en-US" sz="2000" dirty="0" smtClean="0"/>
              <a:t> </a:t>
            </a:r>
            <a:r>
              <a:rPr lang="en-US" sz="2000" dirty="0" err="1" smtClean="0"/>
              <a:t>về</a:t>
            </a:r>
            <a:r>
              <a:rPr lang="en-US" sz="2000" dirty="0" smtClean="0"/>
              <a:t> </a:t>
            </a:r>
            <a:r>
              <a:rPr lang="en-US" sz="2000" dirty="0" err="1" smtClean="0"/>
              <a:t>tôm</a:t>
            </a:r>
            <a:r>
              <a:rPr lang="en-US" sz="2000" dirty="0" smtClean="0"/>
              <a:t> </a:t>
            </a:r>
            <a:r>
              <a:rPr lang="en-US" sz="2000" dirty="0" err="1" smtClean="0"/>
              <a:t>sú</a:t>
            </a:r>
            <a:r>
              <a:rPr lang="en-US" sz="2000" dirty="0" smtClean="0"/>
              <a:t> </a:t>
            </a:r>
            <a:r>
              <a:rPr lang="en-US" sz="2000" dirty="0" err="1" smtClean="0"/>
              <a:t>cỡ</a:t>
            </a:r>
            <a:r>
              <a:rPr lang="en-US" sz="2000" dirty="0" smtClean="0"/>
              <a:t> </a:t>
            </a:r>
            <a:r>
              <a:rPr lang="en-US" sz="2000" dirty="0" err="1" smtClean="0"/>
              <a:t>lớn</a:t>
            </a:r>
            <a:r>
              <a:rPr lang="en-US" sz="2000" dirty="0" smtClean="0"/>
              <a:t> </a:t>
            </a:r>
            <a:r>
              <a:rPr lang="en-US" sz="2000" dirty="0" err="1" smtClean="0"/>
              <a:t>tại</a:t>
            </a:r>
            <a:r>
              <a:rPr lang="en-US" sz="2000" dirty="0" smtClean="0"/>
              <a:t> </a:t>
            </a:r>
            <a:r>
              <a:rPr lang="en-US" sz="2000" dirty="0" err="1" smtClean="0"/>
              <a:t>các</a:t>
            </a:r>
            <a:r>
              <a:rPr lang="en-US" sz="2000" dirty="0" smtClean="0"/>
              <a:t> </a:t>
            </a:r>
            <a:r>
              <a:rPr lang="en-US" sz="2000" dirty="0" err="1" smtClean="0"/>
              <a:t>thị</a:t>
            </a:r>
            <a:r>
              <a:rPr lang="en-US" sz="2000" dirty="0" smtClean="0"/>
              <a:t> </a:t>
            </a:r>
            <a:r>
              <a:rPr lang="en-US" sz="2000" dirty="0" err="1" smtClean="0"/>
              <a:t>trường</a:t>
            </a:r>
            <a:r>
              <a:rPr lang="en-US" sz="2000" dirty="0" smtClean="0"/>
              <a:t> </a:t>
            </a:r>
            <a:r>
              <a:rPr lang="en-US" sz="2000" dirty="0" err="1" smtClean="0"/>
              <a:t>Mỹ</a:t>
            </a:r>
            <a:r>
              <a:rPr lang="en-US" sz="2000" dirty="0" smtClean="0"/>
              <a:t>, Australia </a:t>
            </a:r>
            <a:r>
              <a:rPr lang="en-US" sz="2000" dirty="0" err="1" smtClean="0"/>
              <a:t>và</a:t>
            </a:r>
            <a:r>
              <a:rPr lang="en-US" sz="2000" dirty="0" smtClean="0"/>
              <a:t> </a:t>
            </a:r>
            <a:r>
              <a:rPr lang="en-US" sz="2000" dirty="0" err="1" smtClean="0"/>
              <a:t>đang</a:t>
            </a:r>
            <a:r>
              <a:rPr lang="en-US" sz="2000" dirty="0" smtClean="0"/>
              <a:t> </a:t>
            </a:r>
            <a:r>
              <a:rPr lang="en-US" sz="2000" dirty="0" err="1" smtClean="0"/>
              <a:t>đứng</a:t>
            </a:r>
            <a:r>
              <a:rPr lang="en-US" sz="2000" dirty="0" smtClean="0"/>
              <a:t> </a:t>
            </a:r>
            <a:r>
              <a:rPr lang="en-US" sz="2000" dirty="0" err="1" smtClean="0"/>
              <a:t>vị</a:t>
            </a:r>
            <a:r>
              <a:rPr lang="en-US" sz="2000" dirty="0" smtClean="0"/>
              <a:t> </a:t>
            </a:r>
            <a:r>
              <a:rPr lang="en-US" sz="2000" dirty="0" err="1" smtClean="0"/>
              <a:t>trí</a:t>
            </a:r>
            <a:r>
              <a:rPr lang="en-US" sz="2000" dirty="0" smtClean="0"/>
              <a:t> </a:t>
            </a:r>
            <a:r>
              <a:rPr lang="en-US" sz="2000" dirty="0" err="1" smtClean="0"/>
              <a:t>hàng</a:t>
            </a:r>
            <a:r>
              <a:rPr lang="en-US" sz="2000" dirty="0" smtClean="0"/>
              <a:t> </a:t>
            </a:r>
            <a:r>
              <a:rPr lang="en-US" sz="2000" dirty="0" err="1" smtClean="0"/>
              <a:t>đầu</a:t>
            </a:r>
            <a:r>
              <a:rPr lang="en-US" sz="2000" dirty="0" smtClean="0"/>
              <a:t> </a:t>
            </a:r>
            <a:r>
              <a:rPr lang="en-US" sz="2000" dirty="0" err="1" smtClean="0"/>
              <a:t>tại</a:t>
            </a:r>
            <a:r>
              <a:rPr lang="en-US" sz="2000" dirty="0" smtClean="0"/>
              <a:t> </a:t>
            </a:r>
            <a:r>
              <a:rPr lang="en-US" sz="2000" dirty="0" err="1" smtClean="0"/>
              <a:t>các</a:t>
            </a:r>
            <a:r>
              <a:rPr lang="en-US" sz="2000" dirty="0" smtClean="0"/>
              <a:t> </a:t>
            </a:r>
            <a:r>
              <a:rPr lang="en-US" sz="2000" dirty="0" err="1" smtClean="0"/>
              <a:t>thị</a:t>
            </a:r>
            <a:r>
              <a:rPr lang="en-US" sz="2000" dirty="0" smtClean="0"/>
              <a:t> </a:t>
            </a:r>
            <a:r>
              <a:rPr lang="en-US" sz="2000" dirty="0" err="1" smtClean="0"/>
              <a:t>trường</a:t>
            </a:r>
            <a:r>
              <a:rPr lang="en-US" sz="2000" dirty="0" smtClean="0"/>
              <a:t> </a:t>
            </a:r>
            <a:r>
              <a:rPr lang="en-US" sz="2000" dirty="0" err="1" smtClean="0"/>
              <a:t>này</a:t>
            </a:r>
            <a:r>
              <a:rPr lang="en-US" sz="2000" dirty="0" smtClean="0"/>
              <a:t>. </a:t>
            </a:r>
          </a:p>
          <a:p>
            <a:endParaRPr lang="en-US" dirty="0" smtClean="0"/>
          </a:p>
        </p:txBody>
      </p:sp>
      <p:graphicFrame>
        <p:nvGraphicFramePr>
          <p:cNvPr id="4" name="Table 3"/>
          <p:cNvGraphicFramePr>
            <a:graphicFrameLocks noGrp="1"/>
          </p:cNvGraphicFramePr>
          <p:nvPr/>
        </p:nvGraphicFramePr>
        <p:xfrm>
          <a:off x="179388" y="2971800"/>
          <a:ext cx="8713787" cy="3680460"/>
        </p:xfrm>
        <a:graphic>
          <a:graphicData uri="http://schemas.openxmlformats.org/drawingml/2006/table">
            <a:tbl>
              <a:tblPr/>
              <a:tblGrid>
                <a:gridCol w="1563687"/>
                <a:gridCol w="1384300"/>
                <a:gridCol w="952500"/>
                <a:gridCol w="1471613"/>
                <a:gridCol w="1435100"/>
                <a:gridCol w="1906587"/>
              </a:tblGrid>
              <a:tr h="230489">
                <a:tc gridSpan="6">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cs typeface="Times New Roman" pitchFamily="18" charset="0"/>
                        </a:rPr>
                        <a:t>XK </a:t>
                      </a:r>
                      <a:r>
                        <a:rPr kumimoji="0" lang="en-US" sz="1400" b="1" i="0" u="none" strike="noStrike" cap="none" normalizeH="0" baseline="0" dirty="0" err="1" smtClean="0">
                          <a:ln>
                            <a:noFill/>
                          </a:ln>
                          <a:solidFill>
                            <a:srgbClr val="000000"/>
                          </a:solidFill>
                          <a:effectLst/>
                          <a:latin typeface="Arial" pitchFamily="34" charset="0"/>
                          <a:cs typeface="Times New Roman" pitchFamily="18" charset="0"/>
                        </a:rPr>
                        <a:t>tôm</a:t>
                      </a:r>
                      <a:r>
                        <a:rPr kumimoji="0" lang="en-US" sz="1400" b="1" i="0" u="none" strike="noStrike" cap="none" normalizeH="0" baseline="0" dirty="0" smtClean="0">
                          <a:ln>
                            <a:noFill/>
                          </a:ln>
                          <a:solidFill>
                            <a:srgbClr val="000000"/>
                          </a:solidFill>
                          <a:effectLst/>
                          <a:latin typeface="Arial" pitchFamily="34" charset="0"/>
                          <a:cs typeface="Times New Roman" pitchFamily="18" charset="0"/>
                        </a:rPr>
                        <a:t> TG (</a:t>
                      </a:r>
                      <a:r>
                        <a:rPr kumimoji="0" lang="en-US" sz="1400" b="1" i="0" u="none" strike="noStrike" cap="none" normalizeH="0" baseline="0" dirty="0" err="1" smtClean="0">
                          <a:ln>
                            <a:noFill/>
                          </a:ln>
                          <a:solidFill>
                            <a:srgbClr val="000000"/>
                          </a:solidFill>
                          <a:effectLst/>
                          <a:latin typeface="Arial" pitchFamily="34" charset="0"/>
                          <a:cs typeface="Times New Roman" pitchFamily="18" charset="0"/>
                        </a:rPr>
                        <a:t>nghìn</a:t>
                      </a:r>
                      <a:r>
                        <a:rPr kumimoji="0" lang="en-US" sz="1400" b="1" i="0" u="none" strike="noStrike" cap="none" normalizeH="0" baseline="0" dirty="0" smtClean="0">
                          <a:ln>
                            <a:noFill/>
                          </a:ln>
                          <a:solidFill>
                            <a:srgbClr val="000000"/>
                          </a:solidFill>
                          <a:effectLst/>
                          <a:latin typeface="Arial" pitchFamily="34" charset="0"/>
                          <a:cs typeface="Times New Roman" pitchFamily="18" charset="0"/>
                        </a:rPr>
                        <a:t> USD)</a:t>
                      </a:r>
                      <a:endPar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D7B9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0489">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cs typeface="Times New Roman" pitchFamily="18" charset="0"/>
                        </a:rPr>
                        <a:t>STT</a:t>
                      </a:r>
                      <a:endPar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D7B9D"/>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pitchFamily="34" charset="0"/>
                          <a:cs typeface="Times New Roman" pitchFamily="18" charset="0"/>
                        </a:rPr>
                        <a:t>Nước XK </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D7B9D"/>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pitchFamily="34" charset="0"/>
                          <a:cs typeface="Times New Roman" pitchFamily="18" charset="0"/>
                        </a:rPr>
                        <a:t>2013</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D7B9D"/>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pitchFamily="34" charset="0"/>
                          <a:cs typeface="Times New Roman" pitchFamily="18" charset="0"/>
                        </a:rPr>
                        <a:t>2014</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D7B9D"/>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pitchFamily="34" charset="0"/>
                          <a:cs typeface="Times New Roman" pitchFamily="18" charset="0"/>
                        </a:rPr>
                        <a:t>2015</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D7B9D"/>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pitchFamily="34" charset="0"/>
                          <a:cs typeface="Times New Roman" pitchFamily="18" charset="0"/>
                        </a:rPr>
                        <a:t>Thị phần 2015</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D7B9D"/>
                    </a:solidFill>
                  </a:tcPr>
                </a:tc>
              </a:tr>
              <a:tr h="460978">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400" b="0" i="0" u="none" strike="noStrike" cap="none" normalizeH="0" baseline="0" smtClean="0">
                        <a:ln>
                          <a:noFill/>
                        </a:ln>
                        <a:solidFill>
                          <a:srgbClr val="002B54"/>
                        </a:solidFill>
                        <a:effectLst/>
                        <a:latin typeface="Arial"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F6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2B54"/>
                          </a:solidFill>
                          <a:effectLst/>
                          <a:latin typeface="Arial" pitchFamily="34" charset="0"/>
                          <a:cs typeface="Times New Roman" pitchFamily="18" charset="0"/>
                        </a:rPr>
                        <a:t>TG </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F6F3"/>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8A2BE2"/>
                          </a:solidFill>
                          <a:effectLst/>
                          <a:latin typeface="Arial" pitchFamily="34" charset="0"/>
                          <a:cs typeface="Times New Roman" pitchFamily="18" charset="0"/>
                        </a:rPr>
                        <a:t>21.648.526</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F6F3"/>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8A2BE2"/>
                          </a:solidFill>
                          <a:effectLst/>
                          <a:latin typeface="Arial" pitchFamily="34" charset="0"/>
                          <a:cs typeface="Times New Roman" pitchFamily="18" charset="0"/>
                        </a:rPr>
                        <a:t>25.421.327</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F6F3"/>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8A2BE2"/>
                          </a:solidFill>
                          <a:effectLst/>
                          <a:latin typeface="Arial" pitchFamily="34" charset="0"/>
                          <a:cs typeface="Times New Roman" pitchFamily="18" charset="0"/>
                        </a:rPr>
                        <a:t>21.161.969</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F6F3"/>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8A2BE2"/>
                          </a:solidFill>
                          <a:effectLst/>
                          <a:latin typeface="Arial" pitchFamily="34" charset="0"/>
                          <a:cs typeface="Times New Roman" pitchFamily="18" charset="0"/>
                        </a:rPr>
                        <a:t>100</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F6F3"/>
                    </a:solidFill>
                  </a:tcPr>
                </a:tc>
              </a:tr>
              <a:tr h="460978">
                <a:tc>
                  <a:txBody>
                    <a:bodyPr/>
                    <a:lstStyle/>
                    <a:p>
                      <a:pPr marL="342900" marR="0" lvl="0" indent="-342900" algn="l" defTabSz="914400" rtl="0" eaLnBrk="1" fontAlgn="base" latinLnBrk="0" hangingPunct="1">
                        <a:lnSpc>
                          <a:spcPct val="115000"/>
                        </a:lnSpc>
                        <a:spcBef>
                          <a:spcPct val="0"/>
                        </a:spcBef>
                        <a:spcAft>
                          <a:spcPct val="0"/>
                        </a:spcAft>
                        <a:buClrTx/>
                        <a:buSzTx/>
                        <a:buFont typeface="Arial" pitchFamily="34" charset="0"/>
                        <a:buAutoNum type="arabicPeriod"/>
                        <a:tabLst/>
                      </a:pPr>
                      <a:endParaRPr kumimoji="0" lang="en-US" sz="1400" b="0" i="0" u="none" strike="noStrike" cap="none" normalizeH="0" baseline="0" smtClean="0">
                        <a:ln>
                          <a:noFill/>
                        </a:ln>
                        <a:solidFill>
                          <a:srgbClr val="002B54"/>
                        </a:solidFill>
                        <a:effectLst/>
                        <a:latin typeface="Arial" pitchFamily="34" charset="0"/>
                        <a:cs typeface="Times New Roman" pitchFamily="18" charset="0"/>
                      </a:endParaRPr>
                    </a:p>
                    <a:p>
                      <a:pPr marL="342900" marR="0" lvl="0" indent="-342900" algn="l" defTabSz="914400" rtl="0" eaLnBrk="1" fontAlgn="base" latinLnBrk="0" hangingPunct="1">
                        <a:lnSpc>
                          <a:spcPct val="115000"/>
                        </a:lnSpc>
                        <a:spcBef>
                          <a:spcPct val="0"/>
                        </a:spcBef>
                        <a:spcAft>
                          <a:spcPct val="0"/>
                        </a:spcAft>
                        <a:buClrTx/>
                        <a:buSzTx/>
                        <a:buFont typeface="+mj-lt"/>
                        <a:buNone/>
                        <a:tabLst/>
                      </a:pPr>
                      <a:r>
                        <a:rPr kumimoji="0" lang="en-US" sz="1400" b="0" i="0" u="none" strike="noStrike" cap="none" normalizeH="0" baseline="0" smtClean="0">
                          <a:ln>
                            <a:noFill/>
                          </a:ln>
                          <a:solidFill>
                            <a:srgbClr val="002B54"/>
                          </a:solidFill>
                          <a:effectLst/>
                          <a:latin typeface="Arial" pitchFamily="34" charset="0"/>
                          <a:cs typeface="Times New Roman" pitchFamily="18" charset="0"/>
                        </a:rPr>
                        <a:t>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2B54"/>
                          </a:solidFill>
                          <a:effectLst/>
                          <a:latin typeface="Arial" pitchFamily="34" charset="0"/>
                          <a:cs typeface="Times New Roman" pitchFamily="18" charset="0"/>
                        </a:rPr>
                        <a:t>Ấn Độ</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2B54"/>
                          </a:solidFill>
                          <a:effectLst/>
                          <a:latin typeface="Arial" pitchFamily="34" charset="0"/>
                          <a:cs typeface="Times New Roman" pitchFamily="18" charset="0"/>
                        </a:rPr>
                        <a:t>2.624.695</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2B54"/>
                          </a:solidFill>
                          <a:effectLst/>
                          <a:latin typeface="Arial" pitchFamily="34" charset="0"/>
                          <a:cs typeface="Times New Roman" pitchFamily="18" charset="0"/>
                        </a:rPr>
                        <a:t>3.717.319</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2B54"/>
                          </a:solidFill>
                          <a:effectLst/>
                          <a:latin typeface="Arial" pitchFamily="34" charset="0"/>
                          <a:cs typeface="Times New Roman" pitchFamily="18" charset="0"/>
                        </a:rPr>
                        <a:t>3.198.233</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2B54"/>
                          </a:solidFill>
                          <a:effectLst/>
                          <a:latin typeface="Arial" pitchFamily="34" charset="0"/>
                          <a:cs typeface="Times New Roman" pitchFamily="18" charset="0"/>
                        </a:rPr>
                        <a:t>15,1</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30489">
                <a:tc>
                  <a:txBody>
                    <a:bodyPr/>
                    <a:lstStyle/>
                    <a:p>
                      <a:pPr marL="342900" marR="0" lvl="0" indent="-342900" algn="l" defTabSz="914400" rtl="0" eaLnBrk="1" fontAlgn="base" latinLnBrk="0" hangingPunct="1">
                        <a:lnSpc>
                          <a:spcPct val="115000"/>
                        </a:lnSpc>
                        <a:spcBef>
                          <a:spcPct val="0"/>
                        </a:spcBef>
                        <a:spcAft>
                          <a:spcPct val="0"/>
                        </a:spcAft>
                        <a:buClrTx/>
                        <a:buSzTx/>
                        <a:buFont typeface="+mj-lt"/>
                        <a:buNone/>
                        <a:tabLst/>
                      </a:pPr>
                      <a:r>
                        <a:rPr kumimoji="0" lang="en-US" sz="1400" b="0" i="0" u="none" strike="noStrike" cap="none" normalizeH="0" baseline="0" smtClean="0">
                          <a:ln>
                            <a:noFill/>
                          </a:ln>
                          <a:solidFill>
                            <a:srgbClr val="FF0000"/>
                          </a:solidFill>
                          <a:effectLst/>
                          <a:latin typeface="Arial" pitchFamily="34" charset="0"/>
                          <a:cs typeface="Times New Roman" pitchFamily="18" charset="0"/>
                        </a:rPr>
                        <a:t>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F6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Arial" pitchFamily="34" charset="0"/>
                          <a:cs typeface="Times New Roman" pitchFamily="18" charset="0"/>
                        </a:rPr>
                        <a:t>Việt Nam</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F6F3"/>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Arial" pitchFamily="34" charset="0"/>
                          <a:cs typeface="Times New Roman" pitchFamily="18" charset="0"/>
                        </a:rPr>
                        <a:t>3.114.285</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F6F3"/>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Arial" pitchFamily="34" charset="0"/>
                          <a:cs typeface="Times New Roman" pitchFamily="18" charset="0"/>
                        </a:rPr>
                        <a:t>3.952.910</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F6F3"/>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Arial" pitchFamily="34" charset="0"/>
                          <a:cs typeface="Times New Roman" pitchFamily="18" charset="0"/>
                        </a:rPr>
                        <a:t>2.952.371</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F6F3"/>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Arial" pitchFamily="34" charset="0"/>
                          <a:cs typeface="Times New Roman" pitchFamily="18" charset="0"/>
                        </a:rPr>
                        <a:t>14,0</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0093">
                <a:tc>
                  <a:txBody>
                    <a:bodyPr/>
                    <a:lstStyle/>
                    <a:p>
                      <a:pPr marL="342900" marR="0" lvl="0" indent="-342900" algn="l" defTabSz="914400" rtl="0" eaLnBrk="1" fontAlgn="base" latinLnBrk="0" hangingPunct="1">
                        <a:lnSpc>
                          <a:spcPct val="115000"/>
                        </a:lnSpc>
                        <a:spcBef>
                          <a:spcPct val="0"/>
                        </a:spcBef>
                        <a:spcAft>
                          <a:spcPct val="0"/>
                        </a:spcAft>
                        <a:buClrTx/>
                        <a:buSzTx/>
                        <a:buFont typeface="+mj-lt"/>
                        <a:buNone/>
                        <a:tabLst/>
                      </a:pPr>
                      <a:r>
                        <a:rPr kumimoji="0" lang="en-US" sz="1400" b="0" i="0" u="none" strike="noStrike" cap="none" normalizeH="0" baseline="0" smtClean="0">
                          <a:ln>
                            <a:noFill/>
                          </a:ln>
                          <a:solidFill>
                            <a:schemeClr val="bg2"/>
                          </a:solidFill>
                          <a:effectLst/>
                          <a:latin typeface="Arial" pitchFamily="34" charset="0"/>
                          <a:cs typeface="Times New Roman" pitchFamily="18" charset="0"/>
                        </a:rPr>
                        <a:t>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2B54"/>
                          </a:solidFill>
                          <a:effectLst/>
                          <a:latin typeface="Arial" pitchFamily="34" charset="0"/>
                          <a:cs typeface="Times New Roman" pitchFamily="18" charset="0"/>
                        </a:rPr>
                        <a:t>Ecuador</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2B54"/>
                          </a:solidFill>
                          <a:effectLst/>
                          <a:latin typeface="Arial" pitchFamily="34" charset="0"/>
                          <a:cs typeface="Times New Roman" pitchFamily="18" charset="0"/>
                        </a:rPr>
                        <a:t>1.806.993</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2B54"/>
                          </a:solidFill>
                          <a:effectLst/>
                          <a:latin typeface="Arial" pitchFamily="34" charset="0"/>
                          <a:cs typeface="Times New Roman" pitchFamily="18" charset="0"/>
                        </a:rPr>
                        <a:t>2.599.394</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2B54"/>
                          </a:solidFill>
                          <a:effectLst/>
                          <a:latin typeface="Arial" pitchFamily="34" charset="0"/>
                          <a:cs typeface="Times New Roman" pitchFamily="18" charset="0"/>
                        </a:rPr>
                        <a:t>2.315.688</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2B54"/>
                          </a:solidFill>
                          <a:effectLst/>
                          <a:latin typeface="Arial" pitchFamily="34" charset="0"/>
                          <a:cs typeface="Times New Roman" pitchFamily="18" charset="0"/>
                        </a:rPr>
                        <a:t>10,9</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40093">
                <a:tc>
                  <a:txBody>
                    <a:bodyPr/>
                    <a:lstStyle/>
                    <a:p>
                      <a:pPr marL="342900" marR="0" lvl="0" indent="-342900" algn="l" defTabSz="914400" rtl="0" eaLnBrk="1" fontAlgn="base" latinLnBrk="0" hangingPunct="1">
                        <a:lnSpc>
                          <a:spcPct val="115000"/>
                        </a:lnSpc>
                        <a:spcBef>
                          <a:spcPct val="0"/>
                        </a:spcBef>
                        <a:spcAft>
                          <a:spcPct val="0"/>
                        </a:spcAft>
                        <a:buClrTx/>
                        <a:buSzTx/>
                        <a:buFont typeface="+mj-lt"/>
                        <a:buNone/>
                        <a:tabLst/>
                      </a:pPr>
                      <a:r>
                        <a:rPr kumimoji="0" lang="en-US" sz="1400" b="0" i="0" u="none" strike="noStrike" cap="none" normalizeH="0" baseline="0" smtClean="0">
                          <a:ln>
                            <a:noFill/>
                          </a:ln>
                          <a:solidFill>
                            <a:srgbClr val="002B54"/>
                          </a:solidFill>
                          <a:effectLst/>
                          <a:latin typeface="Arial" pitchFamily="34" charset="0"/>
                          <a:cs typeface="Times New Roman" pitchFamily="18" charset="0"/>
                        </a:rPr>
                        <a:t>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F6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2B54"/>
                          </a:solidFill>
                          <a:effectLst/>
                          <a:latin typeface="Arial" pitchFamily="34" charset="0"/>
                          <a:cs typeface="Times New Roman" pitchFamily="18" charset="0"/>
                        </a:rPr>
                        <a:t>Trung Quốc</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F6F3"/>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2B54"/>
                          </a:solidFill>
                          <a:effectLst/>
                          <a:latin typeface="Arial" pitchFamily="34" charset="0"/>
                          <a:cs typeface="Times New Roman" pitchFamily="18" charset="0"/>
                        </a:rPr>
                        <a:t>2.538.761</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F6F3"/>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2B54"/>
                          </a:solidFill>
                          <a:effectLst/>
                          <a:latin typeface="Arial" pitchFamily="34" charset="0"/>
                          <a:cs typeface="Times New Roman" pitchFamily="18" charset="0"/>
                        </a:rPr>
                        <a:t>2.554.851</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F6F3"/>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2B54"/>
                          </a:solidFill>
                          <a:effectLst/>
                          <a:latin typeface="Arial" pitchFamily="34" charset="0"/>
                          <a:cs typeface="Times New Roman" pitchFamily="18" charset="0"/>
                        </a:rPr>
                        <a:t>1.920.550</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F6F3"/>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2B54"/>
                          </a:solidFill>
                          <a:effectLst/>
                          <a:latin typeface="Arial" pitchFamily="34" charset="0"/>
                          <a:cs typeface="Times New Roman" pitchFamily="18" charset="0"/>
                        </a:rPr>
                        <a:t>9,1</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F6F3"/>
                    </a:solidFill>
                  </a:tcPr>
                </a:tc>
              </a:tr>
              <a:tr h="230489">
                <a:tc>
                  <a:txBody>
                    <a:bodyPr/>
                    <a:lstStyle/>
                    <a:p>
                      <a:pPr marL="342900" marR="0" lvl="0" indent="-342900" algn="l" defTabSz="914400" rtl="0" eaLnBrk="1" fontAlgn="base" latinLnBrk="0" hangingPunct="1">
                        <a:lnSpc>
                          <a:spcPct val="115000"/>
                        </a:lnSpc>
                        <a:spcBef>
                          <a:spcPct val="0"/>
                        </a:spcBef>
                        <a:spcAft>
                          <a:spcPct val="0"/>
                        </a:spcAft>
                        <a:buClrTx/>
                        <a:buSzTx/>
                        <a:buFont typeface="+mj-lt"/>
                        <a:buNone/>
                        <a:tabLst/>
                      </a:pPr>
                      <a:r>
                        <a:rPr kumimoji="0" lang="en-US" sz="1400" b="0" i="0" u="none" strike="noStrike" cap="none" normalizeH="0" baseline="0" smtClean="0">
                          <a:ln>
                            <a:noFill/>
                          </a:ln>
                          <a:solidFill>
                            <a:srgbClr val="002B54"/>
                          </a:solidFill>
                          <a:effectLst/>
                          <a:latin typeface="Arial" pitchFamily="34" charset="0"/>
                          <a:cs typeface="Times New Roman" pitchFamily="18" charset="0"/>
                        </a:rPr>
                        <a:t>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2B54"/>
                          </a:solidFill>
                          <a:effectLst/>
                          <a:latin typeface="Arial" pitchFamily="34" charset="0"/>
                          <a:cs typeface="Times New Roman" pitchFamily="18" charset="0"/>
                        </a:rPr>
                        <a:t>Indonesia</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2B54"/>
                          </a:solidFill>
                          <a:effectLst/>
                          <a:latin typeface="Arial" pitchFamily="34" charset="0"/>
                          <a:cs typeface="Times New Roman" pitchFamily="18" charset="0"/>
                        </a:rPr>
                        <a:t>1.582.114</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2B54"/>
                          </a:solidFill>
                          <a:effectLst/>
                          <a:latin typeface="Arial" pitchFamily="34" charset="0"/>
                          <a:cs typeface="Times New Roman" pitchFamily="18" charset="0"/>
                        </a:rPr>
                        <a:t>2.039.301</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DAA520"/>
                          </a:solidFill>
                          <a:effectLst/>
                          <a:latin typeface="Arial" pitchFamily="34" charset="0"/>
                          <a:cs typeface="Times New Roman" pitchFamily="18" charset="0"/>
                        </a:rPr>
                        <a:t>1.798.535</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Times New Roman" pitchFamily="18" charset="0"/>
                        </a:rPr>
                        <a:t>8,5</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0093">
                <a:tc>
                  <a:txBody>
                    <a:bodyPr/>
                    <a:lstStyle/>
                    <a:p>
                      <a:pPr marL="342900" marR="0" lvl="0" indent="-342900" algn="l" defTabSz="914400" rtl="0" eaLnBrk="1" fontAlgn="base" latinLnBrk="0" hangingPunct="1">
                        <a:lnSpc>
                          <a:spcPct val="115000"/>
                        </a:lnSpc>
                        <a:spcBef>
                          <a:spcPct val="0"/>
                        </a:spcBef>
                        <a:spcAft>
                          <a:spcPct val="0"/>
                        </a:spcAft>
                        <a:buClrTx/>
                        <a:buSzTx/>
                        <a:buFont typeface="+mj-lt"/>
                        <a:buNone/>
                        <a:tabLst/>
                      </a:pPr>
                      <a:r>
                        <a:rPr kumimoji="0" lang="en-US" sz="1400" b="0" i="0" u="none" strike="noStrike" cap="none" normalizeH="0" baseline="0" smtClean="0">
                          <a:ln>
                            <a:noFill/>
                          </a:ln>
                          <a:solidFill>
                            <a:srgbClr val="002B54"/>
                          </a:solidFill>
                          <a:effectLst/>
                          <a:latin typeface="Arial" pitchFamily="34" charset="0"/>
                          <a:cs typeface="Times New Roman" pitchFamily="18" charset="0"/>
                        </a:rPr>
                        <a:t>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F6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2B54"/>
                          </a:solidFill>
                          <a:effectLst/>
                          <a:latin typeface="Arial" pitchFamily="34" charset="0"/>
                          <a:cs typeface="Times New Roman" pitchFamily="18" charset="0"/>
                        </a:rPr>
                        <a:t>Thái Lan</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F6F3"/>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2B54"/>
                          </a:solidFill>
                          <a:effectLst/>
                          <a:latin typeface="Arial" pitchFamily="34" charset="0"/>
                          <a:cs typeface="Times New Roman" pitchFamily="18" charset="0"/>
                        </a:rPr>
                        <a:t>2.286.258</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F6F3"/>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2B54"/>
                          </a:solidFill>
                          <a:effectLst/>
                          <a:latin typeface="Arial" pitchFamily="34" charset="0"/>
                          <a:cs typeface="Times New Roman" pitchFamily="18" charset="0"/>
                        </a:rPr>
                        <a:t>2.023.729</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F6F3"/>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2B54"/>
                          </a:solidFill>
                          <a:effectLst/>
                          <a:latin typeface="Arial" pitchFamily="34" charset="0"/>
                          <a:cs typeface="Times New Roman" pitchFamily="18" charset="0"/>
                        </a:rPr>
                        <a:t>1.667.549</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F6F3"/>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2B54"/>
                          </a:solidFill>
                          <a:effectLst/>
                          <a:latin typeface="Arial" pitchFamily="34" charset="0"/>
                          <a:cs typeface="Times New Roman" pitchFamily="18" charset="0"/>
                        </a:rPr>
                        <a:t>7,9</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F6F3"/>
                    </a:solidFill>
                  </a:tcPr>
                </a:tc>
              </a:tr>
              <a:tr h="230489">
                <a:tc>
                  <a:txBody>
                    <a:bodyPr/>
                    <a:lstStyle/>
                    <a:p>
                      <a:pPr marL="342900" marR="0" lvl="0" indent="-342900" algn="l" defTabSz="914400" rtl="0" eaLnBrk="1" fontAlgn="base" latinLnBrk="0" hangingPunct="1">
                        <a:lnSpc>
                          <a:spcPct val="115000"/>
                        </a:lnSpc>
                        <a:spcBef>
                          <a:spcPct val="0"/>
                        </a:spcBef>
                        <a:spcAft>
                          <a:spcPct val="0"/>
                        </a:spcAft>
                        <a:buClrTx/>
                        <a:buSzTx/>
                        <a:buFont typeface="+mj-lt"/>
                        <a:buNone/>
                        <a:tabLst/>
                      </a:pPr>
                      <a:r>
                        <a:rPr kumimoji="0" lang="en-US" sz="1400" b="0" i="0" u="none" strike="noStrike" cap="none" normalizeH="0" baseline="0" smtClean="0">
                          <a:ln>
                            <a:noFill/>
                          </a:ln>
                          <a:solidFill>
                            <a:srgbClr val="002B54"/>
                          </a:solidFill>
                          <a:effectLst/>
                          <a:latin typeface="Arial" pitchFamily="34" charset="0"/>
                          <a:cs typeface="Times New Roman" pitchFamily="18" charset="0"/>
                        </a:rPr>
                        <a:t>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2B54"/>
                          </a:solidFill>
                          <a:effectLst/>
                          <a:latin typeface="Arial" pitchFamily="34" charset="0"/>
                          <a:cs typeface="Times New Roman" pitchFamily="18" charset="0"/>
                        </a:rPr>
                        <a:t>Argentina</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2B54"/>
                          </a:solidFill>
                          <a:effectLst/>
                          <a:latin typeface="Arial" pitchFamily="34" charset="0"/>
                          <a:cs typeface="Times New Roman" pitchFamily="18" charset="0"/>
                        </a:rPr>
                        <a:t>616.232</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2B54"/>
                          </a:solidFill>
                          <a:effectLst/>
                          <a:latin typeface="Arial" pitchFamily="34" charset="0"/>
                          <a:cs typeface="Times New Roman" pitchFamily="18" charset="0"/>
                        </a:rPr>
                        <a:t>759.810</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2B54"/>
                          </a:solidFill>
                          <a:effectLst/>
                          <a:latin typeface="Arial" pitchFamily="34" charset="0"/>
                          <a:cs typeface="Times New Roman" pitchFamily="18" charset="0"/>
                        </a:rPr>
                        <a:t>763.805</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2B54"/>
                          </a:solidFill>
                          <a:effectLst/>
                          <a:latin typeface="Arial" pitchFamily="34" charset="0"/>
                          <a:cs typeface="Times New Roman" pitchFamily="18" charset="0"/>
                        </a:rPr>
                        <a:t>3,6</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30489">
                <a:tc>
                  <a:txBody>
                    <a:bodyPr/>
                    <a:lstStyle/>
                    <a:p>
                      <a:pPr marL="342900" marR="0" lvl="0" indent="-342900" algn="l" defTabSz="914400" rtl="0" eaLnBrk="1" fontAlgn="base" latinLnBrk="0" hangingPunct="1">
                        <a:lnSpc>
                          <a:spcPct val="115000"/>
                        </a:lnSpc>
                        <a:spcBef>
                          <a:spcPct val="0"/>
                        </a:spcBef>
                        <a:spcAft>
                          <a:spcPct val="0"/>
                        </a:spcAft>
                        <a:buClrTx/>
                        <a:buSzTx/>
                        <a:buFont typeface="+mj-lt"/>
                        <a:buNone/>
                        <a:tabLst/>
                      </a:pPr>
                      <a:r>
                        <a:rPr kumimoji="0" lang="en-US" sz="1400" b="0" i="0" u="none" strike="noStrike" cap="none" normalizeH="0" baseline="0" smtClean="0">
                          <a:ln>
                            <a:noFill/>
                          </a:ln>
                          <a:solidFill>
                            <a:srgbClr val="002B54"/>
                          </a:solidFill>
                          <a:effectLst/>
                          <a:latin typeface="Arial" pitchFamily="34" charset="0"/>
                          <a:cs typeface="Times New Roman" pitchFamily="18" charset="0"/>
                        </a:rPr>
                        <a:t>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F6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2B54"/>
                          </a:solidFill>
                          <a:effectLst/>
                          <a:latin typeface="Arial" pitchFamily="34" charset="0"/>
                          <a:cs typeface="Times New Roman" pitchFamily="18" charset="0"/>
                        </a:rPr>
                        <a:t>Đan Mạch</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F6F3"/>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2B54"/>
                          </a:solidFill>
                          <a:effectLst/>
                          <a:latin typeface="Arial" pitchFamily="34" charset="0"/>
                          <a:cs typeface="Times New Roman" pitchFamily="18" charset="0"/>
                        </a:rPr>
                        <a:t>721.111</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F6F3"/>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2B54"/>
                          </a:solidFill>
                          <a:effectLst/>
                          <a:latin typeface="Arial" pitchFamily="34" charset="0"/>
                          <a:cs typeface="Times New Roman" pitchFamily="18" charset="0"/>
                        </a:rPr>
                        <a:t>768.856</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F6F3"/>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2B54"/>
                          </a:solidFill>
                          <a:effectLst/>
                          <a:latin typeface="Arial" pitchFamily="34" charset="0"/>
                          <a:cs typeface="Times New Roman" pitchFamily="18" charset="0"/>
                        </a:rPr>
                        <a:t>699.864</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F6F3"/>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2B54"/>
                          </a:solidFill>
                          <a:effectLst/>
                          <a:latin typeface="Arial" pitchFamily="34" charset="0"/>
                          <a:cs typeface="Times New Roman" pitchFamily="18" charset="0"/>
                        </a:rPr>
                        <a:t>3,3</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F6F3"/>
                    </a:solidFill>
                  </a:tcPr>
                </a:tc>
              </a:tr>
              <a:tr h="230489">
                <a:tc>
                  <a:txBody>
                    <a:bodyPr/>
                    <a:lstStyle/>
                    <a:p>
                      <a:pPr marL="342900" marR="0" lvl="0" indent="-342900" algn="l" defTabSz="914400" rtl="0" eaLnBrk="1" fontAlgn="base" latinLnBrk="0" hangingPunct="1">
                        <a:lnSpc>
                          <a:spcPct val="115000"/>
                        </a:lnSpc>
                        <a:spcBef>
                          <a:spcPct val="0"/>
                        </a:spcBef>
                        <a:spcAft>
                          <a:spcPct val="0"/>
                        </a:spcAft>
                        <a:buClrTx/>
                        <a:buSzTx/>
                        <a:buFont typeface="+mj-lt"/>
                        <a:buNone/>
                        <a:tabLst/>
                      </a:pPr>
                      <a:r>
                        <a:rPr kumimoji="0" lang="en-US" sz="1400" b="0" i="0" u="none" strike="noStrike" cap="none" normalizeH="0" baseline="0" smtClean="0">
                          <a:ln>
                            <a:noFill/>
                          </a:ln>
                          <a:solidFill>
                            <a:srgbClr val="002B54"/>
                          </a:solidFill>
                          <a:effectLst/>
                          <a:latin typeface="Arial" pitchFamily="34" charset="0"/>
                          <a:cs typeface="Times New Roman" pitchFamily="18" charset="0"/>
                        </a:rPr>
                        <a:t>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2B54"/>
                          </a:solidFill>
                          <a:effectLst/>
                          <a:latin typeface="Arial" pitchFamily="34" charset="0"/>
                          <a:cs typeface="Times New Roman" pitchFamily="18" charset="0"/>
                        </a:rPr>
                        <a:t>Hà Lan</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2B54"/>
                          </a:solidFill>
                          <a:effectLst/>
                          <a:latin typeface="Arial" pitchFamily="34" charset="0"/>
                          <a:cs typeface="Times New Roman" pitchFamily="18" charset="0"/>
                        </a:rPr>
                        <a:t>649.062</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2B54"/>
                          </a:solidFill>
                          <a:effectLst/>
                          <a:latin typeface="Arial" pitchFamily="34" charset="0"/>
                          <a:cs typeface="Times New Roman" pitchFamily="18" charset="0"/>
                        </a:rPr>
                        <a:t>752.853</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2B54"/>
                          </a:solidFill>
                          <a:effectLst/>
                          <a:latin typeface="Arial" pitchFamily="34" charset="0"/>
                          <a:cs typeface="Times New Roman" pitchFamily="18" charset="0"/>
                        </a:rPr>
                        <a:t>600.031</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2B54"/>
                          </a:solidFill>
                          <a:effectLst/>
                          <a:latin typeface="Arial" pitchFamily="34" charset="0"/>
                          <a:cs typeface="Times New Roman" pitchFamily="18" charset="0"/>
                        </a:rPr>
                        <a:t>2,8</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F6F3"/>
                    </a:solidFill>
                  </a:tcPr>
                </a:tc>
              </a:tr>
              <a:tr h="230489">
                <a:tc>
                  <a:txBody>
                    <a:bodyPr/>
                    <a:lstStyle/>
                    <a:p>
                      <a:pPr marL="342900" marR="0" lvl="0" indent="-342900" algn="l" defTabSz="914400" rtl="0" eaLnBrk="1" fontAlgn="base" latinLnBrk="0" hangingPunct="1">
                        <a:lnSpc>
                          <a:spcPct val="115000"/>
                        </a:lnSpc>
                        <a:spcBef>
                          <a:spcPct val="0"/>
                        </a:spcBef>
                        <a:spcAft>
                          <a:spcPct val="0"/>
                        </a:spcAft>
                        <a:buClrTx/>
                        <a:buSzTx/>
                        <a:buFont typeface="+mj-lt"/>
                        <a:buNone/>
                        <a:tabLst/>
                      </a:pPr>
                      <a:r>
                        <a:rPr kumimoji="0" lang="en-US" sz="1400" b="0" i="0" u="none" strike="noStrike" cap="none" normalizeH="0" baseline="0" smtClean="0">
                          <a:ln>
                            <a:noFill/>
                          </a:ln>
                          <a:solidFill>
                            <a:srgbClr val="002B54"/>
                          </a:solidFill>
                          <a:effectLst/>
                          <a:latin typeface="Arial" pitchFamily="34" charset="0"/>
                          <a:cs typeface="Times New Roman" pitchFamily="18" charset="0"/>
                        </a:rPr>
                        <a:t>10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F6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2B54"/>
                          </a:solidFill>
                          <a:effectLst/>
                          <a:latin typeface="Arial" pitchFamily="34" charset="0"/>
                          <a:cs typeface="Times New Roman" pitchFamily="18" charset="0"/>
                        </a:rPr>
                        <a:t>Bangladesh</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F6F3"/>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DAA520"/>
                          </a:solidFill>
                          <a:effectLst/>
                          <a:latin typeface="Arial" pitchFamily="34" charset="0"/>
                          <a:cs typeface="Times New Roman" pitchFamily="18" charset="0"/>
                        </a:rPr>
                        <a:t>527.472</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F6F3"/>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DAA520"/>
                          </a:solidFill>
                          <a:effectLst/>
                          <a:latin typeface="Arial" pitchFamily="34" charset="0"/>
                          <a:cs typeface="Times New Roman" pitchFamily="18" charset="0"/>
                        </a:rPr>
                        <a:t>556.360</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F6F3"/>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DAA520"/>
                          </a:solidFill>
                          <a:effectLst/>
                          <a:latin typeface="Arial" pitchFamily="34" charset="0"/>
                          <a:cs typeface="Times New Roman" pitchFamily="18" charset="0"/>
                        </a:rPr>
                        <a:t>454.276</a:t>
                      </a: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F6F3"/>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rgbClr val="002B54"/>
                          </a:solidFill>
                          <a:effectLst/>
                          <a:latin typeface="Arial" pitchFamily="34" charset="0"/>
                          <a:cs typeface="Times New Roman" pitchFamily="18" charset="0"/>
                        </a:rPr>
                        <a:t>2,1</a:t>
                      </a:r>
                      <a:endPar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F6F3"/>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txBox="1">
            <a:spLocks noChangeArrowheads="1"/>
          </p:cNvSpPr>
          <p:nvPr/>
        </p:nvSpPr>
        <p:spPr bwMode="auto">
          <a:xfrm>
            <a:off x="107950" y="58738"/>
            <a:ext cx="8351838" cy="561975"/>
          </a:xfrm>
          <a:prstGeom prst="rect">
            <a:avLst/>
          </a:prstGeom>
          <a:noFill/>
          <a:ln w="9525">
            <a:noFill/>
            <a:miter lim="800000"/>
            <a:headEnd/>
            <a:tailEnd/>
          </a:ln>
        </p:spPr>
        <p:txBody>
          <a:bodyPr anchor="b"/>
          <a:lstStyle/>
          <a:p>
            <a:endParaRPr lang="en-US" altLang="en-US" sz="2800" b="1">
              <a:solidFill>
                <a:srgbClr val="FFFF00"/>
              </a:solidFill>
            </a:endParaRPr>
          </a:p>
        </p:txBody>
      </p:sp>
      <p:sp>
        <p:nvSpPr>
          <p:cNvPr id="3" name="Rectangle 3"/>
          <p:cNvSpPr txBox="1">
            <a:spLocks noChangeArrowheads="1"/>
          </p:cNvSpPr>
          <p:nvPr/>
        </p:nvSpPr>
        <p:spPr>
          <a:xfrm>
            <a:off x="228600" y="1219200"/>
            <a:ext cx="8915400" cy="5638800"/>
          </a:xfrm>
          <a:prstGeom prst="rect">
            <a:avLst/>
          </a:prstGeom>
        </p:spPr>
        <p:txBody>
          <a:bodyPr/>
          <a:lstStyle>
            <a:lvl1pPr marL="342900" indent="-342900" algn="l" rtl="0" eaLnBrk="0" fontAlgn="base" hangingPunct="0">
              <a:spcBef>
                <a:spcPct val="20000"/>
              </a:spcBef>
              <a:spcAft>
                <a:spcPct val="0"/>
              </a:spcAft>
              <a:buClr>
                <a:schemeClr val="tx2"/>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FontTx/>
              <a:buNone/>
              <a:defRPr/>
            </a:pPr>
            <a:r>
              <a:rPr lang="en-US" altLang="en-US" sz="2450" dirty="0" smtClean="0">
                <a:solidFill>
                  <a:srgbClr val="FFFF00"/>
                </a:solidFill>
              </a:rPr>
              <a:t>A. </a:t>
            </a:r>
            <a:r>
              <a:rPr lang="en-US" altLang="en-US" sz="2450" b="1" dirty="0" smtClean="0">
                <a:solidFill>
                  <a:srgbClr val="FFFF00"/>
                </a:solidFill>
              </a:rPr>
              <a:t>CƠ HỘI:</a:t>
            </a:r>
          </a:p>
          <a:p>
            <a:pPr marL="457200" indent="-457200">
              <a:lnSpc>
                <a:spcPct val="90000"/>
              </a:lnSpc>
              <a:buFontTx/>
              <a:buAutoNum type="arabicPeriod"/>
              <a:defRPr/>
            </a:pPr>
            <a:r>
              <a:rPr lang="pt-BR" sz="2400" dirty="0" smtClean="0"/>
              <a:t>Năm 2016 - 2018 là thời gian mà đa số các Hiệp định thương mại thế hệ mới đã và sẽ có hiệu lực: </a:t>
            </a:r>
            <a:r>
              <a:rPr lang="en-US" sz="2400" b="0" i="1" dirty="0" smtClean="0">
                <a:solidFill>
                  <a:srgbClr val="FFFF00"/>
                </a:solidFill>
              </a:rPr>
              <a:t>VKFTA </a:t>
            </a:r>
            <a:r>
              <a:rPr lang="en-US" sz="2400" b="0" i="1" dirty="0" err="1" smtClean="0">
                <a:solidFill>
                  <a:srgbClr val="FFFF00"/>
                </a:solidFill>
              </a:rPr>
              <a:t>có</a:t>
            </a:r>
            <a:r>
              <a:rPr lang="en-US" sz="2400" b="0" i="1" dirty="0" smtClean="0">
                <a:solidFill>
                  <a:srgbClr val="FFFF00"/>
                </a:solidFill>
              </a:rPr>
              <a:t> </a:t>
            </a:r>
            <a:r>
              <a:rPr lang="en-US" sz="2400" b="0" i="1" dirty="0" err="1" smtClean="0">
                <a:solidFill>
                  <a:srgbClr val="FFFF00"/>
                </a:solidFill>
              </a:rPr>
              <a:t>hiệu</a:t>
            </a:r>
            <a:r>
              <a:rPr lang="en-US" sz="2400" b="0" i="1" dirty="0" smtClean="0">
                <a:solidFill>
                  <a:srgbClr val="FFFF00"/>
                </a:solidFill>
              </a:rPr>
              <a:t> </a:t>
            </a:r>
            <a:r>
              <a:rPr lang="en-US" sz="2400" b="0" i="1" dirty="0" err="1" smtClean="0">
                <a:solidFill>
                  <a:srgbClr val="FFFF00"/>
                </a:solidFill>
              </a:rPr>
              <a:t>lực</a:t>
            </a:r>
            <a:r>
              <a:rPr lang="en-US" sz="2400" b="0" i="1" dirty="0" smtClean="0">
                <a:solidFill>
                  <a:srgbClr val="FFFF00"/>
                </a:solidFill>
              </a:rPr>
              <a:t> </a:t>
            </a:r>
            <a:r>
              <a:rPr lang="en-US" sz="2400" b="0" i="1" dirty="0" err="1" smtClean="0">
                <a:solidFill>
                  <a:srgbClr val="FFFF00"/>
                </a:solidFill>
              </a:rPr>
              <a:t>từ</a:t>
            </a:r>
            <a:r>
              <a:rPr lang="en-US" sz="2400" b="0" i="1" dirty="0" smtClean="0">
                <a:solidFill>
                  <a:srgbClr val="FFFF00"/>
                </a:solidFill>
              </a:rPr>
              <a:t> </a:t>
            </a:r>
            <a:r>
              <a:rPr lang="en-US" sz="2400" b="0" i="1" dirty="0" err="1" smtClean="0">
                <a:solidFill>
                  <a:srgbClr val="FFFF00"/>
                </a:solidFill>
              </a:rPr>
              <a:t>ngày</a:t>
            </a:r>
            <a:r>
              <a:rPr lang="en-US" sz="2400" b="0" i="1" dirty="0" smtClean="0">
                <a:solidFill>
                  <a:srgbClr val="FFFF00"/>
                </a:solidFill>
              </a:rPr>
              <a:t> 20/12/2015, </a:t>
            </a:r>
            <a:r>
              <a:rPr lang="pt-BR" sz="2400" b="0" i="1" dirty="0" smtClean="0">
                <a:solidFill>
                  <a:srgbClr val="FFFF00"/>
                </a:solidFill>
              </a:rPr>
              <a:t>VN-EAEU FTA (hiệu</a:t>
            </a:r>
            <a:r>
              <a:rPr lang="en-US" sz="2400" b="0" i="1" dirty="0" smtClean="0">
                <a:solidFill>
                  <a:srgbClr val="FFFF00"/>
                </a:solidFill>
              </a:rPr>
              <a:t> </a:t>
            </a:r>
            <a:r>
              <a:rPr lang="en-US" sz="2400" b="0" i="1" dirty="0" err="1" smtClean="0">
                <a:solidFill>
                  <a:srgbClr val="FFFF00"/>
                </a:solidFill>
              </a:rPr>
              <a:t>lực</a:t>
            </a:r>
            <a:r>
              <a:rPr lang="en-US" sz="2400" b="0" i="1" dirty="0" smtClean="0">
                <a:solidFill>
                  <a:srgbClr val="FFFF00"/>
                </a:solidFill>
              </a:rPr>
              <a:t> 5/10/2016)</a:t>
            </a:r>
            <a:r>
              <a:rPr lang="pt-BR" sz="2400" b="0" i="1" dirty="0" smtClean="0">
                <a:solidFill>
                  <a:srgbClr val="FFFF00"/>
                </a:solidFill>
              </a:rPr>
              <a:t>, EVFTA.....</a:t>
            </a:r>
            <a:r>
              <a:rPr lang="en-US" altLang="en-US" sz="2400" b="0" i="1" dirty="0" smtClean="0">
                <a:solidFill>
                  <a:srgbClr val="FFFF00"/>
                </a:solidFill>
                <a:latin typeface="Arial" charset="0"/>
              </a:rPr>
              <a:t> </a:t>
            </a:r>
          </a:p>
          <a:p>
            <a:pPr marL="457200" indent="-457200">
              <a:lnSpc>
                <a:spcPct val="90000"/>
              </a:lnSpc>
              <a:buFontTx/>
              <a:buAutoNum type="arabicPeriod"/>
              <a:defRPr/>
            </a:pPr>
            <a:endParaRPr lang="en-US" altLang="en-US" sz="2400" dirty="0" smtClean="0">
              <a:latin typeface="Arial" charset="0"/>
            </a:endParaRPr>
          </a:p>
          <a:p>
            <a:pPr marL="457200" indent="-457200">
              <a:lnSpc>
                <a:spcPct val="90000"/>
              </a:lnSpc>
              <a:buFontTx/>
              <a:buAutoNum type="arabicPeriod"/>
              <a:defRPr/>
            </a:pPr>
            <a:r>
              <a:rPr lang="pt-BR" sz="2400" dirty="0" smtClean="0"/>
              <a:t>Sản lượng tôm thế giới năm nay dự báo giảm </a:t>
            </a:r>
            <a:r>
              <a:rPr lang="pt-BR" sz="2400" b="0" i="1" dirty="0" smtClean="0">
                <a:solidFill>
                  <a:srgbClr val="FFFF00"/>
                </a:solidFill>
              </a:rPr>
              <a:t>(Ấn Độ, Indonesia, Trung Quốc và Việt Nam), </a:t>
            </a:r>
            <a:r>
              <a:rPr lang="pt-BR" sz="2400" dirty="0" smtClean="0"/>
              <a:t>giá tôm sẽ ổn định và có chiều hướng tăng khoảng 10 – 15%.</a:t>
            </a:r>
          </a:p>
          <a:p>
            <a:pPr marL="457200" indent="-457200">
              <a:lnSpc>
                <a:spcPct val="90000"/>
              </a:lnSpc>
              <a:buFontTx/>
              <a:buAutoNum type="arabicPeriod"/>
              <a:defRPr/>
            </a:pPr>
            <a:endParaRPr lang="pt-BR" sz="2400" dirty="0" smtClean="0"/>
          </a:p>
          <a:p>
            <a:pPr marL="457200" indent="-457200">
              <a:lnSpc>
                <a:spcPct val="90000"/>
              </a:lnSpc>
              <a:buFontTx/>
              <a:buAutoNum type="arabicPeriod"/>
              <a:defRPr/>
            </a:pPr>
            <a:r>
              <a:rPr lang="en-US" sz="2400" dirty="0" err="1" smtClean="0"/>
              <a:t>Lợi</a:t>
            </a:r>
            <a:r>
              <a:rPr lang="en-US" sz="2400" dirty="0" smtClean="0"/>
              <a:t> </a:t>
            </a:r>
            <a:r>
              <a:rPr lang="en-US" sz="2400" dirty="0" err="1" smtClean="0"/>
              <a:t>thế</a:t>
            </a:r>
            <a:r>
              <a:rPr lang="en-US" sz="2400" dirty="0" smtClean="0"/>
              <a:t> </a:t>
            </a:r>
            <a:r>
              <a:rPr lang="en-US" sz="2400" dirty="0" err="1" smtClean="0"/>
              <a:t>về</a:t>
            </a:r>
            <a:r>
              <a:rPr lang="en-US" sz="2400" dirty="0" smtClean="0"/>
              <a:t> </a:t>
            </a:r>
            <a:r>
              <a:rPr lang="en-US" sz="2400" dirty="0" err="1" smtClean="0"/>
              <a:t>nguồn</a:t>
            </a:r>
            <a:r>
              <a:rPr lang="en-US" sz="2400" dirty="0" smtClean="0"/>
              <a:t> </a:t>
            </a:r>
            <a:r>
              <a:rPr lang="en-US" sz="2400" dirty="0" err="1" smtClean="0"/>
              <a:t>lao</a:t>
            </a:r>
            <a:r>
              <a:rPr lang="en-US" sz="2400" dirty="0" smtClean="0"/>
              <a:t> </a:t>
            </a:r>
            <a:r>
              <a:rPr lang="en-US" sz="2400" dirty="0" err="1" smtClean="0"/>
              <a:t>động</a:t>
            </a:r>
            <a:r>
              <a:rPr lang="en-US" sz="2400" dirty="0" smtClean="0"/>
              <a:t> </a:t>
            </a:r>
            <a:r>
              <a:rPr lang="en-US" sz="2400" dirty="0" err="1" smtClean="0"/>
              <a:t>phù</a:t>
            </a:r>
            <a:r>
              <a:rPr lang="en-US" sz="2400" dirty="0" smtClean="0"/>
              <a:t> </a:t>
            </a:r>
            <a:r>
              <a:rPr lang="en-US" sz="2400" dirty="0" err="1" smtClean="0"/>
              <a:t>hợp</a:t>
            </a:r>
            <a:r>
              <a:rPr lang="en-US" sz="2400" dirty="0" smtClean="0"/>
              <a:t> &amp; </a:t>
            </a:r>
            <a:r>
              <a:rPr lang="en-US" sz="2400" dirty="0" err="1" smtClean="0"/>
              <a:t>có</a:t>
            </a:r>
            <a:r>
              <a:rPr lang="en-US" sz="2400" dirty="0" smtClean="0"/>
              <a:t> </a:t>
            </a:r>
            <a:r>
              <a:rPr lang="en-US" sz="2400" dirty="0" err="1" smtClean="0"/>
              <a:t>kỹ</a:t>
            </a:r>
            <a:r>
              <a:rPr lang="en-US" sz="2400" dirty="0" smtClean="0"/>
              <a:t> </a:t>
            </a:r>
            <a:r>
              <a:rPr lang="en-US" sz="2400" dirty="0" err="1" smtClean="0"/>
              <a:t>năng</a:t>
            </a:r>
            <a:endParaRPr lang="en-US" sz="2400" dirty="0" smtClean="0"/>
          </a:p>
          <a:p>
            <a:pPr marL="457200" indent="-457200">
              <a:lnSpc>
                <a:spcPct val="90000"/>
              </a:lnSpc>
              <a:buFontTx/>
              <a:buAutoNum type="arabicPeriod"/>
              <a:defRPr/>
            </a:pPr>
            <a:endParaRPr lang="en-US" sz="2400" dirty="0" smtClean="0"/>
          </a:p>
          <a:p>
            <a:pPr marL="457200" indent="-457200">
              <a:lnSpc>
                <a:spcPct val="90000"/>
              </a:lnSpc>
              <a:buFontTx/>
              <a:buAutoNum type="arabicPeriod"/>
              <a:defRPr/>
            </a:pPr>
            <a:r>
              <a:rPr lang="en-US" sz="2400" dirty="0" err="1" smtClean="0"/>
              <a:t>Hội</a:t>
            </a:r>
            <a:r>
              <a:rPr lang="en-US" sz="2400" dirty="0" smtClean="0"/>
              <a:t> </a:t>
            </a:r>
            <a:r>
              <a:rPr lang="en-US" sz="2400" dirty="0" err="1" smtClean="0"/>
              <a:t>nhập</a:t>
            </a:r>
            <a:r>
              <a:rPr lang="en-US" sz="2400" dirty="0" smtClean="0"/>
              <a:t> </a:t>
            </a:r>
            <a:r>
              <a:rPr lang="en-US" sz="2400" dirty="0" err="1" smtClean="0"/>
              <a:t>sớm</a:t>
            </a:r>
            <a:r>
              <a:rPr lang="en-US" sz="2400" dirty="0" smtClean="0"/>
              <a:t> &amp; </a:t>
            </a:r>
            <a:r>
              <a:rPr lang="en-US" sz="2400" dirty="0" err="1" smtClean="0"/>
              <a:t>sâu</a:t>
            </a:r>
            <a:r>
              <a:rPr lang="en-US" sz="2400" dirty="0" smtClean="0"/>
              <a:t> </a:t>
            </a:r>
            <a:r>
              <a:rPr lang="en-US" sz="2400" dirty="0" err="1" smtClean="0"/>
              <a:t>rộng</a:t>
            </a:r>
            <a:r>
              <a:rPr lang="en-US" sz="2400" dirty="0" smtClean="0"/>
              <a:t> </a:t>
            </a:r>
            <a:r>
              <a:rPr lang="en-US" sz="2400" dirty="0" err="1" smtClean="0"/>
              <a:t>tạo</a:t>
            </a:r>
            <a:r>
              <a:rPr lang="en-US" sz="2400" dirty="0" smtClean="0"/>
              <a:t> </a:t>
            </a:r>
            <a:r>
              <a:rPr lang="en-US" sz="2400" dirty="0" err="1" smtClean="0"/>
              <a:t>tiền</a:t>
            </a:r>
            <a:r>
              <a:rPr lang="en-US" sz="2400" dirty="0" smtClean="0"/>
              <a:t> </a:t>
            </a:r>
            <a:r>
              <a:rPr lang="en-US" sz="2400" dirty="0" err="1" smtClean="0"/>
              <a:t>đề</a:t>
            </a:r>
            <a:r>
              <a:rPr lang="en-US" sz="2400" dirty="0" smtClean="0"/>
              <a:t> </a:t>
            </a:r>
            <a:r>
              <a:rPr lang="en-US" sz="2400" dirty="0" err="1" smtClean="0"/>
              <a:t>cho</a:t>
            </a:r>
            <a:r>
              <a:rPr lang="en-US" sz="2400" dirty="0" smtClean="0"/>
              <a:t> </a:t>
            </a:r>
            <a:r>
              <a:rPr lang="en-US" sz="2400" dirty="0" err="1" smtClean="0"/>
              <a:t>năng</a:t>
            </a:r>
            <a:r>
              <a:rPr lang="en-US" sz="2400" dirty="0" smtClean="0"/>
              <a:t> </a:t>
            </a:r>
            <a:r>
              <a:rPr lang="en-US" sz="2400" dirty="0" err="1" smtClean="0"/>
              <a:t>lực</a:t>
            </a:r>
            <a:r>
              <a:rPr lang="en-US" sz="2400" dirty="0" smtClean="0"/>
              <a:t> </a:t>
            </a:r>
            <a:r>
              <a:rPr lang="en-US" sz="2400" dirty="0" err="1" smtClean="0"/>
              <a:t>cạnh</a:t>
            </a:r>
            <a:r>
              <a:rPr lang="en-US" sz="2400" dirty="0" smtClean="0"/>
              <a:t> </a:t>
            </a:r>
            <a:r>
              <a:rPr lang="en-US" sz="2400" dirty="0" err="1" smtClean="0"/>
              <a:t>tranh</a:t>
            </a:r>
            <a:r>
              <a:rPr lang="en-US" sz="2400" dirty="0" smtClean="0"/>
              <a:t> </a:t>
            </a:r>
            <a:r>
              <a:rPr lang="en-US" sz="2400" dirty="0" err="1" smtClean="0"/>
              <a:t>cao</a:t>
            </a:r>
            <a:endParaRPr lang="en-US" sz="2400" dirty="0" smtClean="0"/>
          </a:p>
        </p:txBody>
      </p:sp>
      <p:sp>
        <p:nvSpPr>
          <p:cNvPr id="4" name="Rectangle 2"/>
          <p:cNvSpPr>
            <a:spLocks noChangeArrowheads="1"/>
          </p:cNvSpPr>
          <p:nvPr/>
        </p:nvSpPr>
        <p:spPr bwMode="auto">
          <a:xfrm>
            <a:off x="0" y="152400"/>
            <a:ext cx="9144000" cy="838200"/>
          </a:xfrm>
          <a:prstGeom prst="rect">
            <a:avLst/>
          </a:prstGeom>
          <a:noFill/>
          <a:ln w="9525">
            <a:noFill/>
            <a:miter lim="800000"/>
            <a:headEnd/>
            <a:tailEnd/>
          </a:ln>
        </p:spPr>
        <p:txBody>
          <a:bodyPr anchor="ctr"/>
          <a:lstStyle/>
          <a:p>
            <a:pPr algn="ctr">
              <a:defRPr/>
            </a:pPr>
            <a:r>
              <a:rPr lang="en-US" sz="3000" smtClean="0">
                <a:solidFill>
                  <a:srgbClr val="FFFF00"/>
                </a:solidFill>
                <a:effectLst>
                  <a:outerShdw blurRad="38100" dist="38100" dir="2700000" algn="tl">
                    <a:srgbClr val="000000"/>
                  </a:outerShdw>
                </a:effectLst>
                <a:latin typeface="+mj-lt"/>
              </a:rPr>
              <a:t>II. CƠ HỘI, HẠN CHẾ VÀ THÁCH THỨC TRONG CHẾ BiẾN VÀ XUẤT KHẨU TÔM</a:t>
            </a:r>
            <a:endParaRPr lang="en-US" sz="3000" dirty="0">
              <a:solidFill>
                <a:srgbClr val="FFFF00"/>
              </a:solidFill>
              <a:effectLst>
                <a:outerShdw blurRad="38100" dist="38100" dir="2700000" algn="tl">
                  <a:srgbClr val="000000"/>
                </a:outerShdw>
              </a:effectLst>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txBox="1">
            <a:spLocks noChangeArrowheads="1"/>
          </p:cNvSpPr>
          <p:nvPr/>
        </p:nvSpPr>
        <p:spPr bwMode="auto">
          <a:xfrm>
            <a:off x="107950" y="58738"/>
            <a:ext cx="8351838" cy="561975"/>
          </a:xfrm>
          <a:prstGeom prst="rect">
            <a:avLst/>
          </a:prstGeom>
          <a:noFill/>
          <a:ln w="9525">
            <a:noFill/>
            <a:miter lim="800000"/>
            <a:headEnd/>
            <a:tailEnd/>
          </a:ln>
        </p:spPr>
        <p:txBody>
          <a:bodyPr anchor="b"/>
          <a:lstStyle/>
          <a:p>
            <a:endParaRPr lang="en-US" altLang="en-US" sz="2800" b="1">
              <a:solidFill>
                <a:srgbClr val="FFFF00"/>
              </a:solidFill>
            </a:endParaRPr>
          </a:p>
        </p:txBody>
      </p:sp>
      <p:sp>
        <p:nvSpPr>
          <p:cNvPr id="3" name="Rectangle 3"/>
          <p:cNvSpPr txBox="1">
            <a:spLocks noChangeArrowheads="1"/>
          </p:cNvSpPr>
          <p:nvPr/>
        </p:nvSpPr>
        <p:spPr>
          <a:xfrm>
            <a:off x="228600" y="1219200"/>
            <a:ext cx="8915400" cy="5638800"/>
          </a:xfrm>
          <a:prstGeom prst="rect">
            <a:avLst/>
          </a:prstGeom>
        </p:spPr>
        <p:txBody>
          <a:bodyPr/>
          <a:lstStyle>
            <a:lvl1pPr marL="342900" indent="-342900" algn="l" rtl="0" eaLnBrk="0" fontAlgn="base" hangingPunct="0">
              <a:spcBef>
                <a:spcPct val="20000"/>
              </a:spcBef>
              <a:spcAft>
                <a:spcPct val="0"/>
              </a:spcAft>
              <a:buClr>
                <a:schemeClr val="tx2"/>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FontTx/>
              <a:buNone/>
              <a:defRPr/>
            </a:pPr>
            <a:r>
              <a:rPr lang="en-US" altLang="en-US" sz="2450" dirty="0" smtClean="0">
                <a:solidFill>
                  <a:srgbClr val="FFFF00"/>
                </a:solidFill>
              </a:rPr>
              <a:t>B. </a:t>
            </a:r>
            <a:r>
              <a:rPr lang="en-US" altLang="en-US" sz="2450" b="1" dirty="0" smtClean="0">
                <a:solidFill>
                  <a:srgbClr val="FFFF00"/>
                </a:solidFill>
              </a:rPr>
              <a:t>HẠN CHẾ, TỒN TẠI:</a:t>
            </a:r>
          </a:p>
          <a:p>
            <a:pPr marL="457200" indent="-457200">
              <a:lnSpc>
                <a:spcPct val="90000"/>
              </a:lnSpc>
              <a:buFontTx/>
              <a:buAutoNum type="arabicPeriod"/>
              <a:defRPr/>
            </a:pPr>
            <a:r>
              <a:rPr lang="en-US" altLang="en-US" sz="2400" dirty="0" smtClean="0">
                <a:latin typeface="Arial" charset="0"/>
              </a:rPr>
              <a:t>Chi </a:t>
            </a:r>
            <a:r>
              <a:rPr lang="en-US" altLang="en-US" sz="2400" dirty="0" err="1" smtClean="0">
                <a:latin typeface="Arial" charset="0"/>
              </a:rPr>
              <a:t>phí</a:t>
            </a:r>
            <a:r>
              <a:rPr lang="en-US" altLang="en-US" sz="2400" dirty="0" smtClean="0">
                <a:latin typeface="Arial" charset="0"/>
              </a:rPr>
              <a:t> </a:t>
            </a:r>
            <a:r>
              <a:rPr lang="en-US" altLang="en-US" sz="2400" dirty="0" err="1" smtClean="0">
                <a:latin typeface="Arial" charset="0"/>
              </a:rPr>
              <a:t>sản</a:t>
            </a:r>
            <a:r>
              <a:rPr lang="en-US" altLang="en-US" sz="2400" dirty="0" smtClean="0">
                <a:latin typeface="Arial" charset="0"/>
              </a:rPr>
              <a:t> </a:t>
            </a:r>
            <a:r>
              <a:rPr lang="en-US" altLang="en-US" sz="2400" dirty="0" err="1" smtClean="0">
                <a:latin typeface="Arial" charset="0"/>
              </a:rPr>
              <a:t>xuất</a:t>
            </a:r>
            <a:r>
              <a:rPr lang="en-US" altLang="en-US" sz="2400" dirty="0" smtClean="0">
                <a:latin typeface="Arial" charset="0"/>
              </a:rPr>
              <a:t> </a:t>
            </a:r>
            <a:r>
              <a:rPr lang="en-US" altLang="en-US" sz="2400" dirty="0" err="1" smtClean="0">
                <a:latin typeface="Arial" charset="0"/>
              </a:rPr>
              <a:t>trong</a:t>
            </a:r>
            <a:r>
              <a:rPr lang="en-US" altLang="en-US" sz="2400" dirty="0" smtClean="0">
                <a:latin typeface="Arial" charset="0"/>
              </a:rPr>
              <a:t> </a:t>
            </a:r>
            <a:r>
              <a:rPr lang="en-US" altLang="en-US" sz="2400" dirty="0" err="1" smtClean="0">
                <a:latin typeface="Arial" charset="0"/>
              </a:rPr>
              <a:t>nước</a:t>
            </a:r>
            <a:r>
              <a:rPr lang="en-US" altLang="en-US" sz="2400" dirty="0" smtClean="0">
                <a:latin typeface="Arial" charset="0"/>
              </a:rPr>
              <a:t> </a:t>
            </a:r>
            <a:r>
              <a:rPr lang="en-US" altLang="en-US" sz="2400" dirty="0" err="1" smtClean="0">
                <a:latin typeface="Arial" charset="0"/>
              </a:rPr>
              <a:t>ngày</a:t>
            </a:r>
            <a:r>
              <a:rPr lang="en-US" altLang="en-US" sz="2400" dirty="0" smtClean="0">
                <a:latin typeface="Arial" charset="0"/>
              </a:rPr>
              <a:t> </a:t>
            </a:r>
            <a:r>
              <a:rPr lang="en-US" altLang="en-US" sz="2400" dirty="0" err="1" smtClean="0">
                <a:latin typeface="Arial" charset="0"/>
              </a:rPr>
              <a:t>càng</a:t>
            </a:r>
            <a:r>
              <a:rPr lang="en-US" altLang="en-US" sz="2400" dirty="0" smtClean="0">
                <a:latin typeface="Arial" charset="0"/>
              </a:rPr>
              <a:t> </a:t>
            </a:r>
            <a:r>
              <a:rPr lang="en-US" altLang="en-US" sz="2400" dirty="0" err="1" smtClean="0">
                <a:latin typeface="Arial" charset="0"/>
              </a:rPr>
              <a:t>cao</a:t>
            </a:r>
            <a:r>
              <a:rPr lang="en-US" altLang="en-US" sz="2400" dirty="0" smtClean="0">
                <a:latin typeface="Arial" charset="0"/>
              </a:rPr>
              <a:t> (</a:t>
            </a:r>
            <a:r>
              <a:rPr lang="en-US" altLang="en-US" sz="2400" i="1" dirty="0" err="1" smtClean="0">
                <a:latin typeface="Arial" charset="0"/>
              </a:rPr>
              <a:t>thức</a:t>
            </a:r>
            <a:r>
              <a:rPr lang="en-US" altLang="en-US" sz="2400" i="1" dirty="0" smtClean="0">
                <a:latin typeface="Arial" charset="0"/>
              </a:rPr>
              <a:t> </a:t>
            </a:r>
            <a:r>
              <a:rPr lang="en-US" altLang="en-US" sz="2400" i="1" dirty="0" err="1" smtClean="0">
                <a:latin typeface="Arial" charset="0"/>
              </a:rPr>
              <a:t>ăn</a:t>
            </a:r>
            <a:r>
              <a:rPr lang="en-US" altLang="en-US" sz="2400" i="1" dirty="0" smtClean="0">
                <a:latin typeface="Arial" charset="0"/>
              </a:rPr>
              <a:t>, </a:t>
            </a:r>
            <a:r>
              <a:rPr lang="en-US" altLang="en-US" sz="2400" i="1" dirty="0" err="1" smtClean="0">
                <a:latin typeface="Arial" charset="0"/>
              </a:rPr>
              <a:t>giống</a:t>
            </a:r>
            <a:r>
              <a:rPr lang="en-US" altLang="en-US" sz="2400" i="1" dirty="0" smtClean="0">
                <a:latin typeface="Arial" charset="0"/>
              </a:rPr>
              <a:t>, </a:t>
            </a:r>
            <a:r>
              <a:rPr lang="en-US" altLang="en-US" sz="2400" i="1" dirty="0" err="1" smtClean="0">
                <a:latin typeface="Arial" charset="0"/>
              </a:rPr>
              <a:t>lương</a:t>
            </a:r>
            <a:r>
              <a:rPr lang="en-US" altLang="en-US" sz="2400" i="1" dirty="0" smtClean="0">
                <a:latin typeface="Arial" charset="0"/>
              </a:rPr>
              <a:t>, </a:t>
            </a:r>
            <a:r>
              <a:rPr lang="en-US" altLang="en-US" sz="2400" i="1" dirty="0" err="1" smtClean="0">
                <a:latin typeface="Arial" charset="0"/>
              </a:rPr>
              <a:t>điện</a:t>
            </a:r>
            <a:r>
              <a:rPr lang="en-US" altLang="en-US" sz="2400" i="1" dirty="0" smtClean="0">
                <a:latin typeface="Arial" charset="0"/>
              </a:rPr>
              <a:t>, </a:t>
            </a:r>
            <a:r>
              <a:rPr lang="en-US" altLang="en-US" sz="2400" i="1" dirty="0" err="1" smtClean="0">
                <a:latin typeface="Arial" charset="0"/>
              </a:rPr>
              <a:t>nước</a:t>
            </a:r>
            <a:r>
              <a:rPr lang="en-US" altLang="en-US" sz="2400" i="1" dirty="0" smtClean="0">
                <a:latin typeface="Arial" charset="0"/>
              </a:rPr>
              <a:t>, </a:t>
            </a:r>
            <a:r>
              <a:rPr lang="en-US" altLang="en-US" sz="2400" i="1" dirty="0" err="1" smtClean="0">
                <a:latin typeface="Arial" charset="0"/>
              </a:rPr>
              <a:t>bao</a:t>
            </a:r>
            <a:r>
              <a:rPr lang="en-US" altLang="en-US" sz="2400" i="1" dirty="0" smtClean="0">
                <a:latin typeface="Arial" charset="0"/>
              </a:rPr>
              <a:t> </a:t>
            </a:r>
            <a:r>
              <a:rPr lang="en-US" altLang="en-US" sz="2400" i="1" dirty="0" err="1" smtClean="0">
                <a:latin typeface="Arial" charset="0"/>
              </a:rPr>
              <a:t>bì</a:t>
            </a:r>
            <a:r>
              <a:rPr lang="en-US" altLang="en-US" sz="2400" i="1" dirty="0" smtClean="0">
                <a:latin typeface="Arial" charset="0"/>
              </a:rPr>
              <a:t>, </a:t>
            </a:r>
            <a:r>
              <a:rPr lang="en-US" altLang="en-US" sz="2400" i="1" dirty="0" err="1" smtClean="0">
                <a:latin typeface="Arial" charset="0"/>
              </a:rPr>
              <a:t>hóa</a:t>
            </a:r>
            <a:r>
              <a:rPr lang="en-US" altLang="en-US" sz="2400" i="1" dirty="0" smtClean="0">
                <a:latin typeface="Arial" charset="0"/>
              </a:rPr>
              <a:t> </a:t>
            </a:r>
            <a:r>
              <a:rPr lang="en-US" altLang="en-US" sz="2400" i="1" dirty="0" err="1" smtClean="0">
                <a:latin typeface="Arial" charset="0"/>
              </a:rPr>
              <a:t>chất</a:t>
            </a:r>
            <a:r>
              <a:rPr lang="en-US" altLang="en-US" sz="2400" i="1" dirty="0" smtClean="0">
                <a:latin typeface="Arial" charset="0"/>
              </a:rPr>
              <a:t>, k/</a:t>
            </a:r>
            <a:r>
              <a:rPr lang="en-US" altLang="en-US" sz="2400" i="1" dirty="0" err="1" smtClean="0">
                <a:latin typeface="Arial" charset="0"/>
              </a:rPr>
              <a:t>nghiệm</a:t>
            </a:r>
            <a:r>
              <a:rPr lang="en-US" altLang="en-US" sz="2400" i="1" dirty="0" smtClean="0">
                <a:latin typeface="Arial" charset="0"/>
              </a:rPr>
              <a:t> ....)</a:t>
            </a:r>
            <a:r>
              <a:rPr lang="en-US" altLang="en-US" sz="2400" dirty="0" smtClean="0">
                <a:latin typeface="Arial" charset="0"/>
              </a:rPr>
              <a:t> </a:t>
            </a:r>
          </a:p>
          <a:p>
            <a:pPr marL="457200" indent="-457200">
              <a:lnSpc>
                <a:spcPct val="90000"/>
              </a:lnSpc>
              <a:buFontTx/>
              <a:buAutoNum type="arabicPeriod"/>
              <a:defRPr/>
            </a:pPr>
            <a:r>
              <a:rPr lang="en-US" sz="2400" dirty="0" err="1" smtClean="0">
                <a:solidFill>
                  <a:srgbClr val="FFFF00"/>
                </a:solidFill>
              </a:rPr>
              <a:t>Sự</a:t>
            </a:r>
            <a:r>
              <a:rPr lang="en-US" sz="2400" dirty="0" smtClean="0">
                <a:solidFill>
                  <a:srgbClr val="FFFF00"/>
                </a:solidFill>
              </a:rPr>
              <a:t> </a:t>
            </a:r>
            <a:r>
              <a:rPr lang="en-US" sz="2400" dirty="0" err="1">
                <a:solidFill>
                  <a:srgbClr val="FFFF00"/>
                </a:solidFill>
              </a:rPr>
              <a:t>hợp</a:t>
            </a:r>
            <a:r>
              <a:rPr lang="en-US" sz="2400" dirty="0">
                <a:solidFill>
                  <a:srgbClr val="FFFF00"/>
                </a:solidFill>
              </a:rPr>
              <a:t> </a:t>
            </a:r>
            <a:r>
              <a:rPr lang="en-US" sz="2400" dirty="0" err="1">
                <a:solidFill>
                  <a:srgbClr val="FFFF00"/>
                </a:solidFill>
              </a:rPr>
              <a:t>tác</a:t>
            </a:r>
            <a:r>
              <a:rPr lang="en-US" sz="2400" dirty="0">
                <a:solidFill>
                  <a:srgbClr val="FFFF00"/>
                </a:solidFill>
              </a:rPr>
              <a:t> </a:t>
            </a:r>
            <a:r>
              <a:rPr lang="en-US" sz="2400" dirty="0" err="1">
                <a:solidFill>
                  <a:srgbClr val="FFFF00"/>
                </a:solidFill>
              </a:rPr>
              <a:t>liên</a:t>
            </a:r>
            <a:r>
              <a:rPr lang="en-US" sz="2400" dirty="0">
                <a:solidFill>
                  <a:srgbClr val="FFFF00"/>
                </a:solidFill>
              </a:rPr>
              <a:t> </a:t>
            </a:r>
            <a:r>
              <a:rPr lang="en-US" sz="2400" dirty="0" err="1">
                <a:solidFill>
                  <a:srgbClr val="FFFF00"/>
                </a:solidFill>
              </a:rPr>
              <a:t>kết</a:t>
            </a:r>
            <a:r>
              <a:rPr lang="en-US" sz="2400" dirty="0">
                <a:solidFill>
                  <a:srgbClr val="FFFF00"/>
                </a:solidFill>
              </a:rPr>
              <a:t> </a:t>
            </a:r>
            <a:r>
              <a:rPr lang="en-US" sz="2400" dirty="0" err="1" smtClean="0">
                <a:solidFill>
                  <a:srgbClr val="FFFF00"/>
                </a:solidFill>
              </a:rPr>
              <a:t>trong</a:t>
            </a:r>
            <a:r>
              <a:rPr lang="en-US" sz="2400" dirty="0" smtClean="0">
                <a:solidFill>
                  <a:srgbClr val="FFFF00"/>
                </a:solidFill>
              </a:rPr>
              <a:t> </a:t>
            </a:r>
            <a:r>
              <a:rPr lang="en-US" sz="2400" dirty="0" err="1" smtClean="0">
                <a:solidFill>
                  <a:srgbClr val="FFFF00"/>
                </a:solidFill>
              </a:rPr>
              <a:t>ngành</a:t>
            </a:r>
            <a:r>
              <a:rPr lang="en-US" sz="2400" dirty="0" smtClean="0">
                <a:solidFill>
                  <a:srgbClr val="FFFF00"/>
                </a:solidFill>
              </a:rPr>
              <a:t> </a:t>
            </a:r>
            <a:r>
              <a:rPr lang="en-US" sz="2400" dirty="0" err="1" smtClean="0">
                <a:solidFill>
                  <a:srgbClr val="FFFF00"/>
                </a:solidFill>
              </a:rPr>
              <a:t>chế</a:t>
            </a:r>
            <a:r>
              <a:rPr lang="en-US" sz="2400" dirty="0" smtClean="0">
                <a:solidFill>
                  <a:srgbClr val="FFFF00"/>
                </a:solidFill>
              </a:rPr>
              <a:t> </a:t>
            </a:r>
            <a:r>
              <a:rPr lang="en-US" sz="2400" dirty="0" err="1" smtClean="0">
                <a:solidFill>
                  <a:srgbClr val="FFFF00"/>
                </a:solidFill>
              </a:rPr>
              <a:t>biến</a:t>
            </a:r>
            <a:r>
              <a:rPr lang="en-US" sz="2400" dirty="0" smtClean="0">
                <a:solidFill>
                  <a:srgbClr val="FFFF00"/>
                </a:solidFill>
              </a:rPr>
              <a:t> </a:t>
            </a:r>
            <a:r>
              <a:rPr lang="en-US" sz="2400" dirty="0" err="1" smtClean="0">
                <a:solidFill>
                  <a:srgbClr val="FFFF00"/>
                </a:solidFill>
              </a:rPr>
              <a:t>tôm</a:t>
            </a:r>
            <a:r>
              <a:rPr lang="en-US" sz="2400" dirty="0" smtClean="0">
                <a:solidFill>
                  <a:srgbClr val="FFFF00"/>
                </a:solidFill>
              </a:rPr>
              <a:t> </a:t>
            </a:r>
            <a:r>
              <a:rPr lang="en-US" sz="2400" dirty="0" err="1" smtClean="0">
                <a:solidFill>
                  <a:srgbClr val="FFFF00"/>
                </a:solidFill>
              </a:rPr>
              <a:t>chưa</a:t>
            </a:r>
            <a:r>
              <a:rPr lang="en-US" sz="2400" dirty="0" smtClean="0">
                <a:solidFill>
                  <a:srgbClr val="FFFF00"/>
                </a:solidFill>
              </a:rPr>
              <a:t> </a:t>
            </a:r>
            <a:r>
              <a:rPr lang="en-US" sz="2400" dirty="0" err="1">
                <a:solidFill>
                  <a:srgbClr val="FFFF00"/>
                </a:solidFill>
              </a:rPr>
              <a:t>đủ</a:t>
            </a:r>
            <a:r>
              <a:rPr lang="en-US" sz="2400" dirty="0">
                <a:solidFill>
                  <a:srgbClr val="FFFF00"/>
                </a:solidFill>
              </a:rPr>
              <a:t> </a:t>
            </a:r>
            <a:r>
              <a:rPr lang="en-US" sz="2400" dirty="0" err="1" smtClean="0">
                <a:solidFill>
                  <a:srgbClr val="FFFF00"/>
                </a:solidFill>
              </a:rPr>
              <a:t>mạnh</a:t>
            </a:r>
            <a:endParaRPr lang="en-US" sz="2400" dirty="0" smtClean="0">
              <a:solidFill>
                <a:srgbClr val="FFFF00"/>
              </a:solidFill>
            </a:endParaRPr>
          </a:p>
          <a:p>
            <a:pPr marL="457200" indent="-457200">
              <a:lnSpc>
                <a:spcPct val="90000"/>
              </a:lnSpc>
              <a:buFontTx/>
              <a:buAutoNum type="arabicPeriod"/>
              <a:defRPr/>
            </a:pPr>
            <a:r>
              <a:rPr lang="vi-VN" sz="2400" dirty="0" smtClean="0"/>
              <a:t>Hàm lượng chế biến các sản phẩm GTGT </a:t>
            </a:r>
            <a:r>
              <a:rPr lang="en-US" sz="2400" dirty="0" err="1" smtClean="0"/>
              <a:t>chưa</a:t>
            </a:r>
            <a:r>
              <a:rPr lang="en-US" sz="2400" dirty="0" smtClean="0"/>
              <a:t> </a:t>
            </a:r>
            <a:r>
              <a:rPr lang="en-US" sz="2400" dirty="0" err="1" smtClean="0"/>
              <a:t>cao</a:t>
            </a:r>
            <a:r>
              <a:rPr lang="en-US" sz="2400" dirty="0" smtClean="0"/>
              <a:t>;</a:t>
            </a:r>
          </a:p>
          <a:p>
            <a:pPr marL="457200" indent="-457200">
              <a:lnSpc>
                <a:spcPct val="90000"/>
              </a:lnSpc>
              <a:buFontTx/>
              <a:buAutoNum type="arabicPeriod"/>
              <a:defRPr/>
            </a:pPr>
            <a:r>
              <a:rPr lang="en-US" sz="2400" dirty="0" err="1" smtClean="0">
                <a:solidFill>
                  <a:srgbClr val="FFFF00"/>
                </a:solidFill>
              </a:rPr>
              <a:t>Một</a:t>
            </a:r>
            <a:r>
              <a:rPr lang="en-US" sz="2400" dirty="0" smtClean="0">
                <a:solidFill>
                  <a:srgbClr val="FFFF00"/>
                </a:solidFill>
              </a:rPr>
              <a:t> </a:t>
            </a:r>
            <a:r>
              <a:rPr lang="en-US" sz="2400" dirty="0" err="1">
                <a:solidFill>
                  <a:srgbClr val="FFFF00"/>
                </a:solidFill>
              </a:rPr>
              <a:t>số</a:t>
            </a:r>
            <a:r>
              <a:rPr lang="en-US" sz="2400" dirty="0">
                <a:solidFill>
                  <a:srgbClr val="FFFF00"/>
                </a:solidFill>
              </a:rPr>
              <a:t> </a:t>
            </a:r>
            <a:r>
              <a:rPr lang="en-US" sz="2400" dirty="0" err="1">
                <a:solidFill>
                  <a:srgbClr val="FFFF00"/>
                </a:solidFill>
              </a:rPr>
              <a:t>chính</a:t>
            </a:r>
            <a:r>
              <a:rPr lang="en-US" sz="2400" dirty="0">
                <a:solidFill>
                  <a:srgbClr val="FFFF00"/>
                </a:solidFill>
              </a:rPr>
              <a:t> </a:t>
            </a:r>
            <a:r>
              <a:rPr lang="en-US" sz="2400" dirty="0" err="1">
                <a:solidFill>
                  <a:srgbClr val="FFFF00"/>
                </a:solidFill>
              </a:rPr>
              <a:t>sách</a:t>
            </a:r>
            <a:r>
              <a:rPr lang="en-US" sz="2400" dirty="0">
                <a:solidFill>
                  <a:srgbClr val="FFFF00"/>
                </a:solidFill>
              </a:rPr>
              <a:t> </a:t>
            </a:r>
            <a:r>
              <a:rPr lang="en-US" sz="2400" dirty="0" err="1">
                <a:solidFill>
                  <a:srgbClr val="FFFF00"/>
                </a:solidFill>
              </a:rPr>
              <a:t>của</a:t>
            </a:r>
            <a:r>
              <a:rPr lang="en-US" sz="2400" dirty="0">
                <a:solidFill>
                  <a:srgbClr val="FFFF00"/>
                </a:solidFill>
              </a:rPr>
              <a:t> </a:t>
            </a:r>
            <a:r>
              <a:rPr lang="en-US" sz="2400" dirty="0" err="1">
                <a:solidFill>
                  <a:srgbClr val="FFFF00"/>
                </a:solidFill>
              </a:rPr>
              <a:t>nhà</a:t>
            </a:r>
            <a:r>
              <a:rPr lang="en-US" sz="2400" dirty="0">
                <a:solidFill>
                  <a:srgbClr val="FFFF00"/>
                </a:solidFill>
              </a:rPr>
              <a:t> </a:t>
            </a:r>
            <a:r>
              <a:rPr lang="en-US" sz="2400" dirty="0" err="1">
                <a:solidFill>
                  <a:srgbClr val="FFFF00"/>
                </a:solidFill>
              </a:rPr>
              <a:t>nước</a:t>
            </a:r>
            <a:r>
              <a:rPr lang="en-US" sz="2400" dirty="0">
                <a:solidFill>
                  <a:srgbClr val="FFFF00"/>
                </a:solidFill>
              </a:rPr>
              <a:t> </a:t>
            </a:r>
            <a:r>
              <a:rPr lang="en-US" sz="2400" dirty="0" err="1">
                <a:solidFill>
                  <a:srgbClr val="FFFF00"/>
                </a:solidFill>
              </a:rPr>
              <a:t>liên</a:t>
            </a:r>
            <a:r>
              <a:rPr lang="en-US" sz="2400" dirty="0">
                <a:solidFill>
                  <a:srgbClr val="FFFF00"/>
                </a:solidFill>
              </a:rPr>
              <a:t> </a:t>
            </a:r>
            <a:r>
              <a:rPr lang="en-US" sz="2400" dirty="0" err="1">
                <a:solidFill>
                  <a:srgbClr val="FFFF00"/>
                </a:solidFill>
              </a:rPr>
              <a:t>quan</a:t>
            </a:r>
            <a:r>
              <a:rPr lang="en-US" sz="2400" dirty="0">
                <a:solidFill>
                  <a:srgbClr val="FFFF00"/>
                </a:solidFill>
              </a:rPr>
              <a:t> </a:t>
            </a:r>
            <a:r>
              <a:rPr lang="en-US" sz="2400" dirty="0" err="1">
                <a:solidFill>
                  <a:srgbClr val="FFFF00"/>
                </a:solidFill>
              </a:rPr>
              <a:t>đến</a:t>
            </a:r>
            <a:r>
              <a:rPr lang="en-US" sz="2400" dirty="0">
                <a:solidFill>
                  <a:srgbClr val="FFFF00"/>
                </a:solidFill>
              </a:rPr>
              <a:t> </a:t>
            </a:r>
            <a:r>
              <a:rPr lang="en-US" sz="2400" dirty="0" err="1">
                <a:solidFill>
                  <a:srgbClr val="FFFF00"/>
                </a:solidFill>
              </a:rPr>
              <a:t>ngành</a:t>
            </a:r>
            <a:r>
              <a:rPr lang="en-US" sz="2400" dirty="0">
                <a:solidFill>
                  <a:srgbClr val="FFFF00"/>
                </a:solidFill>
              </a:rPr>
              <a:t>/</a:t>
            </a:r>
            <a:r>
              <a:rPr lang="en-US" sz="2400" dirty="0" err="1">
                <a:solidFill>
                  <a:srgbClr val="FFFF00"/>
                </a:solidFill>
              </a:rPr>
              <a:t>chuỗi</a:t>
            </a:r>
            <a:r>
              <a:rPr lang="en-US" sz="2400" dirty="0">
                <a:solidFill>
                  <a:srgbClr val="FFFF00"/>
                </a:solidFill>
              </a:rPr>
              <a:t> </a:t>
            </a:r>
            <a:r>
              <a:rPr lang="en-US" sz="2400" dirty="0" err="1">
                <a:solidFill>
                  <a:srgbClr val="FFFF00"/>
                </a:solidFill>
              </a:rPr>
              <a:t>còn</a:t>
            </a:r>
            <a:r>
              <a:rPr lang="en-US" sz="2400" dirty="0">
                <a:solidFill>
                  <a:srgbClr val="FFFF00"/>
                </a:solidFill>
              </a:rPr>
              <a:t> </a:t>
            </a:r>
            <a:r>
              <a:rPr lang="en-US" sz="2400" dirty="0" err="1">
                <a:solidFill>
                  <a:srgbClr val="FFFF00"/>
                </a:solidFill>
              </a:rPr>
              <a:t>bất</a:t>
            </a:r>
            <a:r>
              <a:rPr lang="en-US" sz="2400" dirty="0">
                <a:solidFill>
                  <a:srgbClr val="FFFF00"/>
                </a:solidFill>
              </a:rPr>
              <a:t> </a:t>
            </a:r>
            <a:r>
              <a:rPr lang="en-US" sz="2400" dirty="0" err="1">
                <a:solidFill>
                  <a:srgbClr val="FFFF00"/>
                </a:solidFill>
              </a:rPr>
              <a:t>cập</a:t>
            </a:r>
            <a:r>
              <a:rPr lang="en-US" sz="2400" dirty="0">
                <a:solidFill>
                  <a:srgbClr val="FFFF00"/>
                </a:solidFill>
              </a:rPr>
              <a:t> </a:t>
            </a:r>
            <a:r>
              <a:rPr lang="en-US" sz="2400" dirty="0" err="1">
                <a:solidFill>
                  <a:srgbClr val="FFFF00"/>
                </a:solidFill>
              </a:rPr>
              <a:t>và</a:t>
            </a:r>
            <a:r>
              <a:rPr lang="en-US" sz="2400" dirty="0">
                <a:solidFill>
                  <a:srgbClr val="FFFF00"/>
                </a:solidFill>
              </a:rPr>
              <a:t> </a:t>
            </a:r>
            <a:r>
              <a:rPr lang="en-US" sz="2400" dirty="0" err="1">
                <a:solidFill>
                  <a:srgbClr val="FFFF00"/>
                </a:solidFill>
              </a:rPr>
              <a:t>thiếu</a:t>
            </a:r>
            <a:r>
              <a:rPr lang="en-US" sz="2400" dirty="0">
                <a:solidFill>
                  <a:srgbClr val="FFFF00"/>
                </a:solidFill>
              </a:rPr>
              <a:t> </a:t>
            </a:r>
            <a:r>
              <a:rPr lang="en-US" sz="2400" dirty="0" err="1">
                <a:solidFill>
                  <a:srgbClr val="FFFF00"/>
                </a:solidFill>
              </a:rPr>
              <a:t>sự</a:t>
            </a:r>
            <a:r>
              <a:rPr lang="en-US" sz="2400" dirty="0">
                <a:solidFill>
                  <a:srgbClr val="FFFF00"/>
                </a:solidFill>
              </a:rPr>
              <a:t> </a:t>
            </a:r>
            <a:r>
              <a:rPr lang="en-US" sz="2400" dirty="0" err="1">
                <a:solidFill>
                  <a:srgbClr val="FFFF00"/>
                </a:solidFill>
              </a:rPr>
              <a:t>hỗ</a:t>
            </a:r>
            <a:r>
              <a:rPr lang="en-US" sz="2400" dirty="0">
                <a:solidFill>
                  <a:srgbClr val="FFFF00"/>
                </a:solidFill>
              </a:rPr>
              <a:t> </a:t>
            </a:r>
            <a:r>
              <a:rPr lang="en-US" sz="2400" dirty="0" err="1">
                <a:solidFill>
                  <a:srgbClr val="FFFF00"/>
                </a:solidFill>
              </a:rPr>
              <a:t>trợ</a:t>
            </a:r>
            <a:r>
              <a:rPr lang="en-US" sz="2400" dirty="0">
                <a:solidFill>
                  <a:srgbClr val="FFFF00"/>
                </a:solidFill>
              </a:rPr>
              <a:t>, </a:t>
            </a:r>
            <a:r>
              <a:rPr lang="en-US" sz="2400" dirty="0" err="1">
                <a:solidFill>
                  <a:srgbClr val="FFFF00"/>
                </a:solidFill>
              </a:rPr>
              <a:t>phối</a:t>
            </a:r>
            <a:r>
              <a:rPr lang="en-US" sz="2400" dirty="0">
                <a:solidFill>
                  <a:srgbClr val="FFFF00"/>
                </a:solidFill>
              </a:rPr>
              <a:t> </a:t>
            </a:r>
            <a:r>
              <a:rPr lang="en-US" sz="2400" dirty="0" err="1" smtClean="0">
                <a:solidFill>
                  <a:srgbClr val="FFFF00"/>
                </a:solidFill>
              </a:rPr>
              <a:t>hợp</a:t>
            </a:r>
            <a:r>
              <a:rPr lang="en-US" sz="2400" dirty="0" smtClean="0"/>
              <a:t>.</a:t>
            </a:r>
          </a:p>
          <a:p>
            <a:pPr marL="457200" indent="-457200">
              <a:lnSpc>
                <a:spcPct val="90000"/>
              </a:lnSpc>
              <a:buFontTx/>
              <a:buAutoNum type="arabicPeriod"/>
              <a:defRPr/>
            </a:pPr>
            <a:r>
              <a:rPr lang="vi-VN" sz="2400" dirty="0" smtClean="0"/>
              <a:t>Quảng bá, xúc tiến thương mại chưa được chú trọng đúng mức</a:t>
            </a:r>
            <a:endParaRPr lang="en-US" sz="2400" dirty="0" smtClean="0"/>
          </a:p>
          <a:p>
            <a:pPr marL="457200" indent="-457200">
              <a:lnSpc>
                <a:spcPct val="90000"/>
              </a:lnSpc>
              <a:buFontTx/>
              <a:buAutoNum type="arabicPeriod"/>
              <a:defRPr/>
            </a:pPr>
            <a:r>
              <a:rPr lang="en-US" sz="2400" dirty="0" err="1" smtClean="0">
                <a:solidFill>
                  <a:srgbClr val="FFFF00"/>
                </a:solidFill>
              </a:rPr>
              <a:t>Hạ</a:t>
            </a:r>
            <a:r>
              <a:rPr lang="en-US" sz="2400" dirty="0" smtClean="0">
                <a:solidFill>
                  <a:srgbClr val="FFFF00"/>
                </a:solidFill>
              </a:rPr>
              <a:t> </a:t>
            </a:r>
            <a:r>
              <a:rPr lang="en-US" sz="2400" dirty="0" err="1" smtClean="0">
                <a:solidFill>
                  <a:srgbClr val="FFFF00"/>
                </a:solidFill>
              </a:rPr>
              <a:t>tầng</a:t>
            </a:r>
            <a:r>
              <a:rPr lang="en-US" sz="2400" dirty="0" smtClean="0">
                <a:solidFill>
                  <a:srgbClr val="FFFF00"/>
                </a:solidFill>
              </a:rPr>
              <a:t> </a:t>
            </a:r>
            <a:r>
              <a:rPr lang="en-US" sz="2400" dirty="0" err="1" smtClean="0">
                <a:solidFill>
                  <a:srgbClr val="FFFF00"/>
                </a:solidFill>
              </a:rPr>
              <a:t>giao</a:t>
            </a:r>
            <a:r>
              <a:rPr lang="en-US" sz="2400" dirty="0" smtClean="0">
                <a:solidFill>
                  <a:srgbClr val="FFFF00"/>
                </a:solidFill>
              </a:rPr>
              <a:t> </a:t>
            </a:r>
            <a:r>
              <a:rPr lang="en-US" sz="2400" dirty="0" err="1" smtClean="0">
                <a:solidFill>
                  <a:srgbClr val="FFFF00"/>
                </a:solidFill>
              </a:rPr>
              <a:t>thông</a:t>
            </a:r>
            <a:r>
              <a:rPr lang="en-US" sz="2400" dirty="0" smtClean="0">
                <a:solidFill>
                  <a:srgbClr val="FFFF00"/>
                </a:solidFill>
              </a:rPr>
              <a:t> </a:t>
            </a:r>
            <a:r>
              <a:rPr lang="en-US" sz="2400" dirty="0" err="1" smtClean="0">
                <a:solidFill>
                  <a:srgbClr val="FFFF00"/>
                </a:solidFill>
              </a:rPr>
              <a:t>phục</a:t>
            </a:r>
            <a:r>
              <a:rPr lang="en-US" sz="2400" dirty="0" smtClean="0">
                <a:solidFill>
                  <a:srgbClr val="FFFF00"/>
                </a:solidFill>
              </a:rPr>
              <a:t> </a:t>
            </a:r>
            <a:r>
              <a:rPr lang="en-US" sz="2400" dirty="0" err="1" smtClean="0">
                <a:solidFill>
                  <a:srgbClr val="FFFF00"/>
                </a:solidFill>
              </a:rPr>
              <a:t>vụ</a:t>
            </a:r>
            <a:r>
              <a:rPr lang="en-US" sz="2400" dirty="0" smtClean="0">
                <a:solidFill>
                  <a:srgbClr val="FFFF00"/>
                </a:solidFill>
              </a:rPr>
              <a:t> </a:t>
            </a:r>
            <a:r>
              <a:rPr lang="en-US" sz="2400" dirty="0" err="1" smtClean="0">
                <a:solidFill>
                  <a:srgbClr val="FFFF00"/>
                </a:solidFill>
              </a:rPr>
              <a:t>chế</a:t>
            </a:r>
            <a:r>
              <a:rPr lang="en-US" sz="2400" dirty="0" smtClean="0">
                <a:solidFill>
                  <a:srgbClr val="FFFF00"/>
                </a:solidFill>
              </a:rPr>
              <a:t> </a:t>
            </a:r>
            <a:r>
              <a:rPr lang="en-US" sz="2400" dirty="0" err="1" smtClean="0">
                <a:solidFill>
                  <a:srgbClr val="FFFF00"/>
                </a:solidFill>
              </a:rPr>
              <a:t>biến</a:t>
            </a:r>
            <a:r>
              <a:rPr lang="en-US" sz="2400" dirty="0" smtClean="0">
                <a:solidFill>
                  <a:srgbClr val="FFFF00"/>
                </a:solidFill>
              </a:rPr>
              <a:t> </a:t>
            </a:r>
            <a:r>
              <a:rPr lang="en-US" sz="2400" dirty="0" err="1" smtClean="0">
                <a:solidFill>
                  <a:srgbClr val="FFFF00"/>
                </a:solidFill>
              </a:rPr>
              <a:t>và</a:t>
            </a:r>
            <a:r>
              <a:rPr lang="en-US" sz="2400" dirty="0" smtClean="0">
                <a:solidFill>
                  <a:srgbClr val="FFFF00"/>
                </a:solidFill>
              </a:rPr>
              <a:t> </a:t>
            </a:r>
            <a:r>
              <a:rPr lang="en-US" sz="2400" dirty="0" err="1" smtClean="0">
                <a:solidFill>
                  <a:srgbClr val="FFFF00"/>
                </a:solidFill>
              </a:rPr>
              <a:t>xuất</a:t>
            </a:r>
            <a:r>
              <a:rPr lang="en-US" sz="2400" dirty="0" smtClean="0">
                <a:solidFill>
                  <a:srgbClr val="FFFF00"/>
                </a:solidFill>
              </a:rPr>
              <a:t> </a:t>
            </a:r>
            <a:r>
              <a:rPr lang="en-US" sz="2400" dirty="0" err="1" smtClean="0">
                <a:solidFill>
                  <a:srgbClr val="FFFF00"/>
                </a:solidFill>
              </a:rPr>
              <a:t>khẩu</a:t>
            </a:r>
            <a:r>
              <a:rPr lang="en-US" sz="2400" dirty="0" smtClean="0">
                <a:solidFill>
                  <a:srgbClr val="FFFF00"/>
                </a:solidFill>
              </a:rPr>
              <a:t> </a:t>
            </a:r>
            <a:r>
              <a:rPr lang="en-US" sz="2400" dirty="0" err="1" smtClean="0">
                <a:solidFill>
                  <a:srgbClr val="FFFF00"/>
                </a:solidFill>
              </a:rPr>
              <a:t>còn</a:t>
            </a:r>
            <a:r>
              <a:rPr lang="en-US" sz="2400" dirty="0" smtClean="0">
                <a:solidFill>
                  <a:srgbClr val="FFFF00"/>
                </a:solidFill>
              </a:rPr>
              <a:t> </a:t>
            </a:r>
            <a:r>
              <a:rPr lang="en-US" sz="2400" dirty="0" err="1" smtClean="0">
                <a:solidFill>
                  <a:srgbClr val="FFFF00"/>
                </a:solidFill>
              </a:rPr>
              <a:t>chưa</a:t>
            </a:r>
            <a:r>
              <a:rPr lang="en-US" sz="2400" dirty="0" smtClean="0">
                <a:solidFill>
                  <a:srgbClr val="FFFF00"/>
                </a:solidFill>
              </a:rPr>
              <a:t> </a:t>
            </a:r>
            <a:r>
              <a:rPr lang="en-US" sz="2400" dirty="0" err="1" smtClean="0">
                <a:solidFill>
                  <a:srgbClr val="FFFF00"/>
                </a:solidFill>
              </a:rPr>
              <a:t>tương</a:t>
            </a:r>
            <a:r>
              <a:rPr lang="en-US" sz="2400" dirty="0" smtClean="0">
                <a:solidFill>
                  <a:srgbClr val="FFFF00"/>
                </a:solidFill>
              </a:rPr>
              <a:t> </a:t>
            </a:r>
            <a:r>
              <a:rPr lang="en-US" sz="2400" dirty="0" err="1" smtClean="0">
                <a:solidFill>
                  <a:srgbClr val="FFFF00"/>
                </a:solidFill>
              </a:rPr>
              <a:t>xứng</a:t>
            </a:r>
            <a:r>
              <a:rPr lang="en-US" sz="2400" dirty="0" smtClean="0">
                <a:solidFill>
                  <a:srgbClr val="FFFF00"/>
                </a:solidFill>
              </a:rPr>
              <a:t> </a:t>
            </a:r>
            <a:r>
              <a:rPr lang="en-US" sz="2400" dirty="0" err="1" smtClean="0">
                <a:solidFill>
                  <a:srgbClr val="FFFF00"/>
                </a:solidFill>
              </a:rPr>
              <a:t>và</a:t>
            </a:r>
            <a:r>
              <a:rPr lang="en-US" sz="2400" dirty="0" smtClean="0">
                <a:solidFill>
                  <a:srgbClr val="FFFF00"/>
                </a:solidFill>
              </a:rPr>
              <a:t> </a:t>
            </a:r>
            <a:r>
              <a:rPr lang="en-US" sz="2400" dirty="0" err="1" smtClean="0">
                <a:solidFill>
                  <a:srgbClr val="FFFF00"/>
                </a:solidFill>
              </a:rPr>
              <a:t>bất</a:t>
            </a:r>
            <a:r>
              <a:rPr lang="en-US" sz="2400" dirty="0" smtClean="0">
                <a:solidFill>
                  <a:srgbClr val="FFFF00"/>
                </a:solidFill>
              </a:rPr>
              <a:t> </a:t>
            </a:r>
            <a:r>
              <a:rPr lang="en-US" sz="2400" dirty="0" err="1" smtClean="0">
                <a:solidFill>
                  <a:srgbClr val="FFFF00"/>
                </a:solidFill>
              </a:rPr>
              <a:t>cập</a:t>
            </a:r>
            <a:r>
              <a:rPr lang="pt-BR" sz="2400" dirty="0" smtClean="0">
                <a:solidFill>
                  <a:srgbClr val="FFFF00"/>
                </a:solidFill>
              </a:rPr>
              <a:t>, chi phí cầu đường trong vận chuyển đường bộ tại ĐBSCL ngày càng lớn và trở thành gánh nặng cho các DN</a:t>
            </a:r>
            <a:endParaRPr lang="en-US" sz="2400" dirty="0" smtClean="0">
              <a:solidFill>
                <a:srgbClr val="FFFF00"/>
              </a:solidFill>
            </a:endParaRPr>
          </a:p>
        </p:txBody>
      </p:sp>
      <p:sp>
        <p:nvSpPr>
          <p:cNvPr id="4" name="Rectangle 2"/>
          <p:cNvSpPr>
            <a:spLocks noChangeArrowheads="1"/>
          </p:cNvSpPr>
          <p:nvPr/>
        </p:nvSpPr>
        <p:spPr bwMode="auto">
          <a:xfrm>
            <a:off x="0" y="152400"/>
            <a:ext cx="9144000" cy="838200"/>
          </a:xfrm>
          <a:prstGeom prst="rect">
            <a:avLst/>
          </a:prstGeom>
          <a:noFill/>
          <a:ln w="9525">
            <a:noFill/>
            <a:miter lim="800000"/>
            <a:headEnd/>
            <a:tailEnd/>
          </a:ln>
        </p:spPr>
        <p:txBody>
          <a:bodyPr anchor="ctr"/>
          <a:lstStyle/>
          <a:p>
            <a:pPr algn="ctr">
              <a:defRPr/>
            </a:pPr>
            <a:r>
              <a:rPr lang="en-US" sz="2700" dirty="0" smtClean="0">
                <a:solidFill>
                  <a:srgbClr val="FFFF00"/>
                </a:solidFill>
                <a:effectLst>
                  <a:outerShdw blurRad="38100" dist="38100" dir="2700000" algn="tl">
                    <a:srgbClr val="000000"/>
                  </a:outerShdw>
                </a:effectLst>
                <a:latin typeface="+mj-lt"/>
              </a:rPr>
              <a:t>II. HẠN CHẾ VÀ THÁCH THỨC TRONG CHẾ </a:t>
            </a:r>
            <a:r>
              <a:rPr lang="en-US" sz="2700" dirty="0" err="1" smtClean="0">
                <a:solidFill>
                  <a:srgbClr val="FFFF00"/>
                </a:solidFill>
                <a:effectLst>
                  <a:outerShdw blurRad="38100" dist="38100" dir="2700000" algn="tl">
                    <a:srgbClr val="000000"/>
                  </a:outerShdw>
                </a:effectLst>
                <a:latin typeface="+mj-lt"/>
              </a:rPr>
              <a:t>BiẾN</a:t>
            </a:r>
            <a:r>
              <a:rPr lang="en-US" sz="2700" dirty="0" smtClean="0">
                <a:solidFill>
                  <a:srgbClr val="FFFF00"/>
                </a:solidFill>
                <a:effectLst>
                  <a:outerShdw blurRad="38100" dist="38100" dir="2700000" algn="tl">
                    <a:srgbClr val="000000"/>
                  </a:outerShdw>
                </a:effectLst>
                <a:latin typeface="+mj-lt"/>
              </a:rPr>
              <a:t> VÀ XUẤT KHẨU TÔM CỦA </a:t>
            </a:r>
            <a:r>
              <a:rPr lang="en-US" sz="2700" dirty="0">
                <a:solidFill>
                  <a:srgbClr val="FFFF00"/>
                </a:solidFill>
                <a:effectLst>
                  <a:outerShdw blurRad="38100" dist="38100" dir="2700000" algn="tl">
                    <a:srgbClr val="000000"/>
                  </a:outerShdw>
                </a:effectLst>
                <a:latin typeface="+mj-lt"/>
              </a:rPr>
              <a:t>VIỆT </a:t>
            </a:r>
            <a:r>
              <a:rPr lang="en-US" sz="2700" dirty="0" smtClean="0">
                <a:solidFill>
                  <a:srgbClr val="FFFF00"/>
                </a:solidFill>
                <a:effectLst>
                  <a:outerShdw blurRad="38100" dist="38100" dir="2700000" algn="tl">
                    <a:srgbClr val="000000"/>
                  </a:outerShdw>
                </a:effectLst>
                <a:latin typeface="+mj-lt"/>
              </a:rPr>
              <a:t>NAM</a:t>
            </a:r>
            <a:endParaRPr lang="en-US" sz="2700" dirty="0">
              <a:solidFill>
                <a:srgbClr val="FFFF00"/>
              </a:solidFill>
              <a:effectLst>
                <a:outerShdw blurRad="38100" dist="38100" dir="2700000" algn="tl">
                  <a:srgbClr val="000000"/>
                </a:outerShdw>
              </a:effectLst>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txBox="1">
            <a:spLocks noChangeArrowheads="1"/>
          </p:cNvSpPr>
          <p:nvPr/>
        </p:nvSpPr>
        <p:spPr bwMode="auto">
          <a:xfrm>
            <a:off x="107950" y="260350"/>
            <a:ext cx="9036050" cy="6096000"/>
          </a:xfrm>
          <a:prstGeom prst="rect">
            <a:avLst/>
          </a:prstGeom>
          <a:noFill/>
          <a:ln w="9525">
            <a:noFill/>
            <a:miter lim="800000"/>
            <a:headEnd/>
            <a:tailEnd/>
          </a:ln>
        </p:spPr>
        <p:txBody>
          <a:bodyPr/>
          <a:lstStyle/>
          <a:p>
            <a:pPr marL="342900" indent="-342900" eaLnBrk="0" hangingPunct="0">
              <a:spcBef>
                <a:spcPct val="20000"/>
              </a:spcBef>
              <a:buClr>
                <a:schemeClr val="tx2"/>
              </a:buClr>
              <a:defRPr/>
            </a:pPr>
            <a:r>
              <a:rPr lang="en-US" altLang="en-US" sz="2900" b="1" dirty="0" smtClean="0">
                <a:solidFill>
                  <a:srgbClr val="FFFF00"/>
                </a:solidFill>
                <a:latin typeface="Arial" charset="0"/>
              </a:rPr>
              <a:t>C. THÁCH </a:t>
            </a:r>
            <a:r>
              <a:rPr lang="en-US" altLang="en-US" sz="2900" b="1" dirty="0">
                <a:solidFill>
                  <a:srgbClr val="FFFF00"/>
                </a:solidFill>
                <a:latin typeface="Arial" charset="0"/>
              </a:rPr>
              <a:t>THỨC: </a:t>
            </a:r>
          </a:p>
          <a:p>
            <a:pPr marL="457200" indent="-457200" eaLnBrk="0" hangingPunct="0">
              <a:spcBef>
                <a:spcPct val="20000"/>
              </a:spcBef>
              <a:buClr>
                <a:schemeClr val="tx2"/>
              </a:buClr>
              <a:buFontTx/>
              <a:buAutoNum type="arabicPeriod"/>
              <a:defRPr/>
            </a:pPr>
            <a:r>
              <a:rPr lang="pt-BR" sz="2400" dirty="0" smtClean="0"/>
              <a:t>Các thị trường tăng cường các quy định kiểm soát ATTP tôm NK </a:t>
            </a:r>
            <a:r>
              <a:rPr lang="pt-BR" sz="2400" b="0" i="1" dirty="0" smtClean="0">
                <a:solidFill>
                  <a:srgbClr val="FFFF00"/>
                </a:solidFill>
              </a:rPr>
              <a:t>(Nhật Bản tăng tần suất kiểm tra Sulfamethoxazole Sulfadiazine, duy trì tần suất kiểm tra 100% các chỉ tiêu: Furazolidone, Enrofloxacin đối với các lô hàng tôm; Châu Đại Dương và Australia kiểm tra về độc tố sinh học và vi sinh,...)</a:t>
            </a:r>
            <a:endParaRPr lang="en-US" sz="2400" b="0" i="1" dirty="0" smtClean="0">
              <a:solidFill>
                <a:srgbClr val="FFFF00"/>
              </a:solidFill>
            </a:endParaRPr>
          </a:p>
          <a:p>
            <a:pPr marL="457200" indent="-457200" eaLnBrk="0" hangingPunct="0">
              <a:spcBef>
                <a:spcPct val="20000"/>
              </a:spcBef>
              <a:buClr>
                <a:schemeClr val="tx2"/>
              </a:buClr>
              <a:buFontTx/>
              <a:buAutoNum type="arabicPeriod"/>
              <a:defRPr/>
            </a:pPr>
            <a:r>
              <a:rPr lang="en-US" altLang="en-US" sz="2400" b="1" dirty="0" err="1" smtClean="0">
                <a:latin typeface="Arial" charset="0"/>
              </a:rPr>
              <a:t>Giá</a:t>
            </a:r>
            <a:r>
              <a:rPr lang="en-US" altLang="en-US" sz="2400" b="1" dirty="0" smtClean="0">
                <a:latin typeface="Arial" charset="0"/>
              </a:rPr>
              <a:t> </a:t>
            </a:r>
            <a:r>
              <a:rPr lang="en-US" altLang="en-US" sz="2400" b="1" dirty="0" err="1" smtClean="0">
                <a:latin typeface="Arial" charset="0"/>
              </a:rPr>
              <a:t>thành</a:t>
            </a:r>
            <a:r>
              <a:rPr lang="en-US" altLang="en-US" sz="2400" b="1" dirty="0" smtClean="0">
                <a:latin typeface="Arial" charset="0"/>
              </a:rPr>
              <a:t> </a:t>
            </a:r>
            <a:r>
              <a:rPr lang="en-US" altLang="en-US" sz="2400" b="1" dirty="0" err="1" smtClean="0">
                <a:latin typeface="Arial" charset="0"/>
              </a:rPr>
              <a:t>sản</a:t>
            </a:r>
            <a:r>
              <a:rPr lang="en-US" altLang="en-US" sz="2400" b="1" dirty="0" smtClean="0">
                <a:latin typeface="Arial" charset="0"/>
              </a:rPr>
              <a:t> </a:t>
            </a:r>
            <a:r>
              <a:rPr lang="en-US" altLang="en-US" sz="2400" b="1" dirty="0" err="1" smtClean="0">
                <a:latin typeface="Arial" charset="0"/>
              </a:rPr>
              <a:t>phẩm</a:t>
            </a:r>
            <a:r>
              <a:rPr lang="en-US" altLang="en-US" sz="2400" b="1" dirty="0" smtClean="0">
                <a:latin typeface="Arial" charset="0"/>
              </a:rPr>
              <a:t> </a:t>
            </a:r>
            <a:r>
              <a:rPr lang="en-US" altLang="en-US" sz="2400" b="1" dirty="0" err="1" smtClean="0">
                <a:latin typeface="Arial" charset="0"/>
              </a:rPr>
              <a:t>ngày</a:t>
            </a:r>
            <a:r>
              <a:rPr lang="en-US" altLang="en-US" sz="2400" b="1" dirty="0" smtClean="0">
                <a:latin typeface="Arial" charset="0"/>
              </a:rPr>
              <a:t> </a:t>
            </a:r>
            <a:r>
              <a:rPr lang="en-US" altLang="en-US" sz="2400" b="1" dirty="0" err="1">
                <a:latin typeface="Arial" charset="0"/>
              </a:rPr>
              <a:t>càng</a:t>
            </a:r>
            <a:r>
              <a:rPr lang="en-US" altLang="en-US" sz="2400" b="1" dirty="0">
                <a:latin typeface="Arial" charset="0"/>
              </a:rPr>
              <a:t> </a:t>
            </a:r>
            <a:r>
              <a:rPr lang="en-US" altLang="en-US" sz="2400" b="1" dirty="0" err="1">
                <a:latin typeface="Arial" charset="0"/>
              </a:rPr>
              <a:t>cao</a:t>
            </a:r>
            <a:r>
              <a:rPr lang="en-US" altLang="en-US" sz="2400" dirty="0">
                <a:latin typeface="Arial" charset="0"/>
              </a:rPr>
              <a:t> </a:t>
            </a:r>
            <a:r>
              <a:rPr lang="en-US" altLang="en-US" sz="2400" u="sng" dirty="0" err="1" smtClean="0">
                <a:latin typeface="Arial" charset="0"/>
              </a:rPr>
              <a:t>trong</a:t>
            </a:r>
            <a:r>
              <a:rPr lang="en-US" altLang="en-US" sz="2400" u="sng" dirty="0" smtClean="0">
                <a:latin typeface="Arial" charset="0"/>
              </a:rPr>
              <a:t> </a:t>
            </a:r>
            <a:r>
              <a:rPr lang="en-US" altLang="en-US" sz="2400" u="sng" dirty="0" err="1">
                <a:latin typeface="Arial" charset="0"/>
              </a:rPr>
              <a:t>khi</a:t>
            </a:r>
            <a:r>
              <a:rPr lang="en-US" altLang="en-US" sz="2400" u="sng" dirty="0">
                <a:latin typeface="Arial" charset="0"/>
              </a:rPr>
              <a:t> </a:t>
            </a:r>
            <a:r>
              <a:rPr lang="en-US" altLang="en-US" sz="2400" dirty="0" err="1">
                <a:latin typeface="Arial" charset="0"/>
              </a:rPr>
              <a:t>giá</a:t>
            </a:r>
            <a:r>
              <a:rPr lang="en-US" altLang="en-US" sz="2400" dirty="0">
                <a:latin typeface="Arial" charset="0"/>
              </a:rPr>
              <a:t> XK </a:t>
            </a:r>
            <a:r>
              <a:rPr lang="en-US" altLang="en-US" sz="2400" dirty="0" err="1">
                <a:latin typeface="Arial" charset="0"/>
              </a:rPr>
              <a:t>có</a:t>
            </a:r>
            <a:r>
              <a:rPr lang="en-US" altLang="en-US" sz="2400" dirty="0">
                <a:latin typeface="Arial" charset="0"/>
              </a:rPr>
              <a:t> </a:t>
            </a:r>
            <a:r>
              <a:rPr lang="en-US" altLang="en-US" sz="2400" dirty="0" err="1">
                <a:latin typeface="Arial" charset="0"/>
              </a:rPr>
              <a:t>xu</a:t>
            </a:r>
            <a:r>
              <a:rPr lang="en-US" altLang="en-US" sz="2400" dirty="0">
                <a:latin typeface="Arial" charset="0"/>
              </a:rPr>
              <a:t> </a:t>
            </a:r>
            <a:r>
              <a:rPr lang="en-US" altLang="en-US" sz="2400" dirty="0" err="1">
                <a:latin typeface="Arial" charset="0"/>
              </a:rPr>
              <a:t>hướng</a:t>
            </a:r>
            <a:r>
              <a:rPr lang="en-US" altLang="en-US" sz="2400" dirty="0">
                <a:latin typeface="Arial" charset="0"/>
              </a:rPr>
              <a:t> </a:t>
            </a:r>
            <a:r>
              <a:rPr lang="en-US" altLang="en-US" sz="2400" dirty="0" err="1">
                <a:latin typeface="Arial" charset="0"/>
              </a:rPr>
              <a:t>không</a:t>
            </a:r>
            <a:r>
              <a:rPr lang="en-US" altLang="en-US" sz="2400" dirty="0">
                <a:latin typeface="Arial" charset="0"/>
              </a:rPr>
              <a:t> </a:t>
            </a:r>
            <a:r>
              <a:rPr lang="en-US" altLang="en-US" sz="2400" dirty="0" err="1">
                <a:latin typeface="Arial" charset="0"/>
              </a:rPr>
              <a:t>tăng</a:t>
            </a:r>
            <a:r>
              <a:rPr lang="en-US" altLang="en-US" sz="2400" dirty="0" smtClean="0">
                <a:latin typeface="Arial" charset="0"/>
              </a:rPr>
              <a:t>.</a:t>
            </a:r>
          </a:p>
          <a:p>
            <a:pPr marL="457200" indent="-457200" eaLnBrk="0" hangingPunct="0">
              <a:spcBef>
                <a:spcPct val="20000"/>
              </a:spcBef>
              <a:buClr>
                <a:schemeClr val="tx2"/>
              </a:buClr>
              <a:buFontTx/>
              <a:buAutoNum type="arabicPeriod"/>
              <a:defRPr/>
            </a:pPr>
            <a:endParaRPr lang="en-US" altLang="en-US" sz="2400" dirty="0" smtClean="0">
              <a:latin typeface="Arial" charset="0"/>
            </a:endParaRPr>
          </a:p>
          <a:p>
            <a:pPr marL="342900" indent="-342900" eaLnBrk="0" hangingPunct="0">
              <a:spcBef>
                <a:spcPct val="20000"/>
              </a:spcBef>
              <a:buClr>
                <a:schemeClr val="tx2"/>
              </a:buClr>
              <a:defRPr/>
            </a:pPr>
            <a:r>
              <a:rPr lang="en-US" altLang="en-US" sz="2400" dirty="0" smtClean="0">
                <a:latin typeface="Arial" charset="0"/>
              </a:rPr>
              <a:t>3</a:t>
            </a:r>
            <a:r>
              <a:rPr lang="en-US" altLang="en-US" sz="2400" dirty="0">
                <a:latin typeface="Arial" charset="0"/>
              </a:rPr>
              <a:t>. </a:t>
            </a:r>
            <a:r>
              <a:rPr lang="en-US" altLang="en-US" sz="2400" dirty="0" err="1">
                <a:latin typeface="Arial" charset="0"/>
              </a:rPr>
              <a:t>Ngày</a:t>
            </a:r>
            <a:r>
              <a:rPr lang="en-US" altLang="en-US" sz="2400" dirty="0">
                <a:latin typeface="Arial" charset="0"/>
              </a:rPr>
              <a:t> </a:t>
            </a:r>
            <a:r>
              <a:rPr lang="en-US" altLang="en-US" sz="2400" dirty="0" err="1">
                <a:latin typeface="Arial" charset="0"/>
              </a:rPr>
              <a:t>càng</a:t>
            </a:r>
            <a:r>
              <a:rPr lang="en-US" altLang="en-US" sz="2400" dirty="0">
                <a:latin typeface="Arial" charset="0"/>
              </a:rPr>
              <a:t> </a:t>
            </a:r>
            <a:r>
              <a:rPr lang="en-US" altLang="en-US" sz="2400" dirty="0" err="1">
                <a:latin typeface="Arial" charset="0"/>
              </a:rPr>
              <a:t>nhiều</a:t>
            </a:r>
            <a:r>
              <a:rPr lang="en-US" altLang="en-US" sz="2400" dirty="0">
                <a:latin typeface="Arial" charset="0"/>
              </a:rPr>
              <a:t> </a:t>
            </a:r>
            <a:r>
              <a:rPr lang="en-US" altLang="en-US" sz="2400" dirty="0" err="1">
                <a:latin typeface="Arial" charset="0"/>
              </a:rPr>
              <a:t>chứng</a:t>
            </a:r>
            <a:r>
              <a:rPr lang="en-US" altLang="en-US" sz="2400" dirty="0">
                <a:latin typeface="Arial" charset="0"/>
              </a:rPr>
              <a:t> </a:t>
            </a:r>
            <a:r>
              <a:rPr lang="en-US" altLang="en-US" sz="2400" dirty="0" err="1">
                <a:latin typeface="Arial" charset="0"/>
              </a:rPr>
              <a:t>nhận</a:t>
            </a:r>
            <a:r>
              <a:rPr lang="en-US" altLang="en-US" sz="2400" dirty="0">
                <a:latin typeface="Arial" charset="0"/>
              </a:rPr>
              <a:t> </a:t>
            </a:r>
            <a:r>
              <a:rPr lang="en-US" altLang="en-US" sz="2400" dirty="0" err="1">
                <a:latin typeface="Arial" charset="0"/>
              </a:rPr>
              <a:t>tự</a:t>
            </a:r>
            <a:r>
              <a:rPr lang="en-US" altLang="en-US" sz="2400" dirty="0">
                <a:latin typeface="Arial" charset="0"/>
              </a:rPr>
              <a:t> </a:t>
            </a:r>
            <a:r>
              <a:rPr lang="en-US" altLang="en-US" sz="2400" dirty="0" err="1">
                <a:latin typeface="Arial" charset="0"/>
              </a:rPr>
              <a:t>nguyện</a:t>
            </a:r>
            <a:r>
              <a:rPr lang="en-US" altLang="en-US" sz="2400" dirty="0">
                <a:latin typeface="Arial" charset="0"/>
              </a:rPr>
              <a:t> </a:t>
            </a:r>
            <a:r>
              <a:rPr lang="en-US" altLang="en-US" sz="2400" b="0" i="1" dirty="0">
                <a:solidFill>
                  <a:srgbClr val="FFFF00"/>
                </a:solidFill>
                <a:latin typeface="Arial" charset="0"/>
              </a:rPr>
              <a:t>(</a:t>
            </a:r>
            <a:r>
              <a:rPr lang="en-US" altLang="en-US" sz="2400" b="0" i="1" dirty="0" err="1">
                <a:solidFill>
                  <a:srgbClr val="FFFF00"/>
                </a:solidFill>
                <a:latin typeface="Arial" charset="0"/>
              </a:rPr>
              <a:t>GlobalGAP</a:t>
            </a:r>
            <a:r>
              <a:rPr lang="en-US" altLang="en-US" sz="2400" b="0" i="1" dirty="0">
                <a:solidFill>
                  <a:srgbClr val="FFFF00"/>
                </a:solidFill>
                <a:latin typeface="Arial" charset="0"/>
              </a:rPr>
              <a:t>, </a:t>
            </a:r>
            <a:r>
              <a:rPr lang="en-US" altLang="en-US" sz="2400" b="0" i="1" dirty="0" smtClean="0">
                <a:solidFill>
                  <a:srgbClr val="FFFF00"/>
                </a:solidFill>
                <a:latin typeface="Arial" charset="0"/>
              </a:rPr>
              <a:t>BAP</a:t>
            </a:r>
            <a:r>
              <a:rPr lang="en-US" altLang="en-US" sz="2400" b="0" i="1" dirty="0">
                <a:solidFill>
                  <a:srgbClr val="FFFF00"/>
                </a:solidFill>
                <a:latin typeface="Arial" charset="0"/>
              </a:rPr>
              <a:t>, BRC, IFS, </a:t>
            </a:r>
            <a:r>
              <a:rPr lang="en-US" altLang="en-US" sz="2400" b="0" i="1" dirty="0" smtClean="0">
                <a:solidFill>
                  <a:srgbClr val="FFFF00"/>
                </a:solidFill>
                <a:latin typeface="Arial" charset="0"/>
              </a:rPr>
              <a:t>...)</a:t>
            </a:r>
            <a:r>
              <a:rPr lang="en-US" altLang="en-US" sz="2400" dirty="0" smtClean="0">
                <a:latin typeface="Arial" charset="0"/>
              </a:rPr>
              <a:t>, </a:t>
            </a:r>
            <a:r>
              <a:rPr lang="en-US" altLang="en-US" sz="2400" b="0" dirty="0" err="1">
                <a:latin typeface="Arial" charset="0"/>
              </a:rPr>
              <a:t>bên</a:t>
            </a:r>
            <a:r>
              <a:rPr lang="en-US" altLang="en-US" sz="2400" b="0" dirty="0">
                <a:latin typeface="Arial" charset="0"/>
              </a:rPr>
              <a:t> </a:t>
            </a:r>
            <a:r>
              <a:rPr lang="en-US" altLang="en-US" sz="2400" b="0" dirty="0" err="1">
                <a:latin typeface="Arial" charset="0"/>
              </a:rPr>
              <a:t>cạnh</a:t>
            </a:r>
            <a:r>
              <a:rPr lang="en-US" altLang="en-US" sz="2400" b="0" dirty="0">
                <a:latin typeface="Arial" charset="0"/>
              </a:rPr>
              <a:t> </a:t>
            </a:r>
            <a:r>
              <a:rPr lang="en-US" altLang="en-US" sz="2400" b="0" dirty="0" err="1">
                <a:latin typeface="Arial" charset="0"/>
              </a:rPr>
              <a:t>tính</a:t>
            </a:r>
            <a:r>
              <a:rPr lang="en-US" altLang="en-US" sz="2400" b="0" dirty="0">
                <a:latin typeface="Arial" charset="0"/>
              </a:rPr>
              <a:t> </a:t>
            </a:r>
            <a:r>
              <a:rPr lang="en-US" altLang="en-US" sz="2400" b="0" dirty="0" err="1">
                <a:latin typeface="Arial" charset="0"/>
              </a:rPr>
              <a:t>thúc</a:t>
            </a:r>
            <a:r>
              <a:rPr lang="en-US" altLang="en-US" sz="2400" b="0" dirty="0">
                <a:latin typeface="Arial" charset="0"/>
              </a:rPr>
              <a:t> </a:t>
            </a:r>
            <a:r>
              <a:rPr lang="en-US" altLang="en-US" sz="2400" b="0" dirty="0" err="1">
                <a:latin typeface="Arial" charset="0"/>
              </a:rPr>
              <a:t>đẩy</a:t>
            </a:r>
            <a:r>
              <a:rPr lang="en-US" altLang="en-US" sz="2400" b="0" dirty="0">
                <a:latin typeface="Arial" charset="0"/>
              </a:rPr>
              <a:t>, </a:t>
            </a:r>
            <a:r>
              <a:rPr lang="en-US" altLang="en-US" sz="2400" b="0" dirty="0" err="1">
                <a:latin typeface="Arial" charset="0"/>
              </a:rPr>
              <a:t>thì</a:t>
            </a:r>
            <a:r>
              <a:rPr lang="en-US" altLang="en-US" sz="2400" b="0" dirty="0">
                <a:latin typeface="Arial" charset="0"/>
              </a:rPr>
              <a:t> </a:t>
            </a:r>
            <a:r>
              <a:rPr lang="en-US" altLang="en-US" sz="2400" b="0" dirty="0" err="1">
                <a:latin typeface="Arial" charset="0"/>
              </a:rPr>
              <a:t>các</a:t>
            </a:r>
            <a:r>
              <a:rPr lang="en-US" altLang="en-US" sz="2400" b="0" dirty="0">
                <a:latin typeface="Arial" charset="0"/>
              </a:rPr>
              <a:t> </a:t>
            </a:r>
            <a:r>
              <a:rPr lang="en-US" altLang="en-US" sz="2400" b="0" dirty="0" err="1">
                <a:latin typeface="Arial" charset="0"/>
              </a:rPr>
              <a:t>Chứng</a:t>
            </a:r>
            <a:r>
              <a:rPr lang="en-US" altLang="en-US" sz="2400" b="0" dirty="0">
                <a:latin typeface="Arial" charset="0"/>
              </a:rPr>
              <a:t> </a:t>
            </a:r>
            <a:r>
              <a:rPr lang="en-US" altLang="en-US" sz="2400" b="0" dirty="0" err="1">
                <a:latin typeface="Arial" charset="0"/>
              </a:rPr>
              <a:t>nhận</a:t>
            </a:r>
            <a:r>
              <a:rPr lang="en-US" altLang="en-US" sz="2400" b="0" dirty="0">
                <a:latin typeface="Arial" charset="0"/>
              </a:rPr>
              <a:t> </a:t>
            </a:r>
            <a:r>
              <a:rPr lang="en-US" altLang="en-US" sz="2400" b="0" dirty="0" err="1">
                <a:latin typeface="Arial" charset="0"/>
              </a:rPr>
              <a:t>cũng</a:t>
            </a:r>
            <a:r>
              <a:rPr lang="en-US" altLang="en-US" sz="2400" b="0" dirty="0">
                <a:latin typeface="Arial" charset="0"/>
              </a:rPr>
              <a:t> </a:t>
            </a:r>
            <a:r>
              <a:rPr lang="en-US" altLang="en-US" sz="2400" b="0" dirty="0" err="1">
                <a:latin typeface="Arial" charset="0"/>
              </a:rPr>
              <a:t>khiến</a:t>
            </a:r>
            <a:r>
              <a:rPr lang="en-US" altLang="en-US" sz="2400" b="0" dirty="0">
                <a:latin typeface="Arial" charset="0"/>
              </a:rPr>
              <a:t> </a:t>
            </a:r>
            <a:r>
              <a:rPr lang="en-US" altLang="en-US" sz="2400" b="0" dirty="0" err="1">
                <a:latin typeface="Arial" charset="0"/>
              </a:rPr>
              <a:t>không</a:t>
            </a:r>
            <a:r>
              <a:rPr lang="en-US" altLang="en-US" sz="2400" b="0" dirty="0">
                <a:latin typeface="Arial" charset="0"/>
              </a:rPr>
              <a:t> </a:t>
            </a:r>
            <a:r>
              <a:rPr lang="en-US" altLang="en-US" sz="2400" b="0" dirty="0" err="1">
                <a:latin typeface="Arial" charset="0"/>
              </a:rPr>
              <a:t>chỉ</a:t>
            </a:r>
            <a:r>
              <a:rPr lang="en-US" altLang="en-US" sz="2400" b="0" dirty="0">
                <a:latin typeface="Arial" charset="0"/>
              </a:rPr>
              <a:t> </a:t>
            </a:r>
            <a:r>
              <a:rPr lang="en-US" altLang="en-US" sz="2400" b="0" dirty="0" err="1">
                <a:latin typeface="Arial" charset="0"/>
              </a:rPr>
              <a:t>tăng</a:t>
            </a:r>
            <a:r>
              <a:rPr lang="en-US" altLang="en-US" sz="2400" b="0" dirty="0">
                <a:latin typeface="Arial" charset="0"/>
              </a:rPr>
              <a:t> </a:t>
            </a:r>
            <a:r>
              <a:rPr lang="en-US" altLang="en-US" sz="2400" b="0" dirty="0" err="1">
                <a:latin typeface="Arial" charset="0"/>
              </a:rPr>
              <a:t>cao</a:t>
            </a:r>
            <a:r>
              <a:rPr lang="en-US" altLang="en-US" sz="2400" b="0" dirty="0">
                <a:latin typeface="Arial" charset="0"/>
              </a:rPr>
              <a:t> Chi </a:t>
            </a:r>
            <a:r>
              <a:rPr lang="en-US" altLang="en-US" sz="2400" b="0" dirty="0" err="1">
                <a:latin typeface="Arial" charset="0"/>
              </a:rPr>
              <a:t>phí</a:t>
            </a:r>
            <a:r>
              <a:rPr lang="en-US" altLang="en-US" sz="2400" b="0" dirty="0">
                <a:latin typeface="Arial" charset="0"/>
              </a:rPr>
              <a:t> SX, </a:t>
            </a:r>
            <a:r>
              <a:rPr lang="en-US" altLang="en-US" sz="2400" b="0" dirty="0" err="1">
                <a:latin typeface="Arial" charset="0"/>
              </a:rPr>
              <a:t>giảm</a:t>
            </a:r>
            <a:r>
              <a:rPr lang="en-US" altLang="en-US" sz="2400" b="0" dirty="0">
                <a:latin typeface="Arial" charset="0"/>
              </a:rPr>
              <a:t> </a:t>
            </a:r>
            <a:r>
              <a:rPr lang="en-US" altLang="en-US" sz="2400" b="0" dirty="0" err="1">
                <a:latin typeface="Arial" charset="0"/>
              </a:rPr>
              <a:t>niềm</a:t>
            </a:r>
            <a:r>
              <a:rPr lang="en-US" altLang="en-US" sz="2400" b="0" dirty="0">
                <a:latin typeface="Arial" charset="0"/>
              </a:rPr>
              <a:t> tin </a:t>
            </a:r>
            <a:r>
              <a:rPr lang="en-US" altLang="en-US" sz="2400" b="0" dirty="0" err="1">
                <a:latin typeface="Arial" charset="0"/>
              </a:rPr>
              <a:t>của</a:t>
            </a:r>
            <a:r>
              <a:rPr lang="en-US" altLang="en-US" sz="2400" b="0" dirty="0">
                <a:latin typeface="Arial" charset="0"/>
              </a:rPr>
              <a:t> </a:t>
            </a:r>
            <a:r>
              <a:rPr lang="en-US" altLang="en-US" sz="2400" b="0" dirty="0" err="1">
                <a:latin typeface="Arial" charset="0"/>
              </a:rPr>
              <a:t>người</a:t>
            </a:r>
            <a:r>
              <a:rPr lang="en-US" altLang="en-US" sz="2400" b="0" dirty="0">
                <a:latin typeface="Arial" charset="0"/>
              </a:rPr>
              <a:t> </a:t>
            </a:r>
            <a:r>
              <a:rPr lang="en-US" altLang="en-US" sz="2400" b="0" dirty="0" err="1">
                <a:latin typeface="Arial" charset="0"/>
              </a:rPr>
              <a:t>tiêu</a:t>
            </a:r>
            <a:r>
              <a:rPr lang="en-US" altLang="en-US" sz="2400" b="0" dirty="0">
                <a:latin typeface="Arial" charset="0"/>
              </a:rPr>
              <a:t> </a:t>
            </a:r>
            <a:r>
              <a:rPr lang="en-US" altLang="en-US" sz="2400" b="0" dirty="0" err="1">
                <a:latin typeface="Arial" charset="0"/>
              </a:rPr>
              <a:t>dùng</a:t>
            </a:r>
            <a:r>
              <a:rPr lang="en-US" altLang="en-US" sz="2400" b="0" dirty="0">
                <a:latin typeface="Arial" charset="0"/>
              </a:rPr>
              <a:t> </a:t>
            </a:r>
            <a:r>
              <a:rPr lang="en-US" altLang="en-US" sz="2400" b="0" dirty="0" err="1">
                <a:latin typeface="Arial" charset="0"/>
              </a:rPr>
              <a:t>bởi</a:t>
            </a:r>
            <a:r>
              <a:rPr lang="en-US" altLang="en-US" sz="2400" b="0" dirty="0">
                <a:latin typeface="Arial" charset="0"/>
              </a:rPr>
              <a:t> </a:t>
            </a:r>
            <a:r>
              <a:rPr lang="en-US" altLang="en-US" sz="2400" b="0" dirty="0" err="1">
                <a:latin typeface="Arial" charset="0"/>
              </a:rPr>
              <a:t>những</a:t>
            </a:r>
            <a:r>
              <a:rPr lang="en-US" altLang="en-US" sz="2400" b="0" dirty="0">
                <a:latin typeface="Arial" charset="0"/>
              </a:rPr>
              <a:t> </a:t>
            </a:r>
            <a:r>
              <a:rPr lang="en-US" altLang="en-US" sz="2400" b="0" dirty="0" err="1">
                <a:latin typeface="Arial" charset="0"/>
              </a:rPr>
              <a:t>thông</a:t>
            </a:r>
            <a:r>
              <a:rPr lang="en-US" altLang="en-US" sz="2400" b="0" dirty="0">
                <a:latin typeface="Arial" charset="0"/>
              </a:rPr>
              <a:t> </a:t>
            </a:r>
            <a:r>
              <a:rPr lang="en-US" altLang="en-US" sz="2400" b="0" dirty="0" err="1">
                <a:latin typeface="Arial" charset="0"/>
              </a:rPr>
              <a:t>điệp</a:t>
            </a:r>
            <a:r>
              <a:rPr lang="en-US" altLang="en-US" sz="2400" b="0" dirty="0">
                <a:latin typeface="Arial" charset="0"/>
              </a:rPr>
              <a:t> </a:t>
            </a:r>
            <a:r>
              <a:rPr lang="en-US" altLang="en-US" sz="2400" b="0" dirty="0" err="1">
                <a:latin typeface="Arial" charset="0"/>
              </a:rPr>
              <a:t>mâu</a:t>
            </a:r>
            <a:r>
              <a:rPr lang="en-US" altLang="en-US" sz="2400" b="0" dirty="0">
                <a:latin typeface="Arial" charset="0"/>
              </a:rPr>
              <a:t> </a:t>
            </a:r>
            <a:r>
              <a:rPr lang="en-US" altLang="en-US" sz="2400" b="0" dirty="0" err="1">
                <a:latin typeface="Arial" charset="0"/>
              </a:rPr>
              <a:t>thuẫn</a:t>
            </a:r>
            <a:r>
              <a:rPr lang="en-US" altLang="en-US" sz="2400" b="0" dirty="0">
                <a:latin typeface="Arial" charset="0"/>
              </a:rPr>
              <a:t> </a:t>
            </a:r>
            <a:r>
              <a:rPr lang="en-US" altLang="en-US" sz="2400" b="0" dirty="0" err="1">
                <a:latin typeface="Arial" charset="0"/>
              </a:rPr>
              <a:t>nhau</a:t>
            </a:r>
            <a:r>
              <a:rPr lang="en-US" altLang="en-US" sz="2400" b="0" dirty="0">
                <a:latin typeface="Arial" charset="0"/>
              </a:rPr>
              <a:t> </a:t>
            </a:r>
            <a:r>
              <a:rPr lang="en-US" altLang="en-US" sz="2400" b="0" dirty="0" err="1">
                <a:latin typeface="Arial" charset="0"/>
              </a:rPr>
              <a:t>mà</a:t>
            </a:r>
            <a:r>
              <a:rPr lang="en-US" altLang="en-US" sz="2400" b="0" dirty="0">
                <a:latin typeface="Arial" charset="0"/>
              </a:rPr>
              <a:t> </a:t>
            </a:r>
            <a:r>
              <a:rPr lang="en-US" altLang="en-US" sz="2400" b="0" dirty="0" err="1">
                <a:latin typeface="Arial" charset="0"/>
              </a:rPr>
              <a:t>thậm</a:t>
            </a:r>
            <a:r>
              <a:rPr lang="en-US" altLang="en-US" sz="2400" b="0" dirty="0">
                <a:latin typeface="Arial" charset="0"/>
              </a:rPr>
              <a:t> </a:t>
            </a:r>
            <a:r>
              <a:rPr lang="en-US" altLang="en-US" sz="2400" b="0" dirty="0" err="1">
                <a:latin typeface="Arial" charset="0"/>
              </a:rPr>
              <a:t>chí</a:t>
            </a:r>
            <a:r>
              <a:rPr lang="en-US" altLang="en-US" sz="2400" b="0" dirty="0">
                <a:latin typeface="Arial" charset="0"/>
              </a:rPr>
              <a:t> </a:t>
            </a:r>
            <a:r>
              <a:rPr lang="en-US" altLang="en-US" sz="2400" b="0" dirty="0" err="1">
                <a:latin typeface="Arial" charset="0"/>
              </a:rPr>
              <a:t>còn</a:t>
            </a:r>
            <a:r>
              <a:rPr lang="en-US" altLang="en-US" sz="2400" b="0" dirty="0">
                <a:latin typeface="Arial" charset="0"/>
              </a:rPr>
              <a:t> </a:t>
            </a:r>
            <a:r>
              <a:rPr lang="en-US" altLang="en-US" sz="2400" b="0" dirty="0" err="1">
                <a:latin typeface="Arial" charset="0"/>
              </a:rPr>
              <a:t>tạo</a:t>
            </a:r>
            <a:r>
              <a:rPr lang="en-US" altLang="en-US" sz="2400" b="0" dirty="0">
                <a:latin typeface="Arial" charset="0"/>
              </a:rPr>
              <a:t> </a:t>
            </a:r>
            <a:r>
              <a:rPr lang="en-US" altLang="en-US" sz="2400" b="0" dirty="0" err="1">
                <a:latin typeface="Arial" charset="0"/>
              </a:rPr>
              <a:t>khoảng</a:t>
            </a:r>
            <a:r>
              <a:rPr lang="en-US" altLang="en-US" sz="2400" b="0" dirty="0">
                <a:latin typeface="Arial" charset="0"/>
              </a:rPr>
              <a:t> </a:t>
            </a:r>
            <a:r>
              <a:rPr lang="en-US" altLang="en-US" sz="2400" b="0" dirty="0" err="1">
                <a:latin typeface="Arial" charset="0"/>
              </a:rPr>
              <a:t>cách</a:t>
            </a:r>
            <a:r>
              <a:rPr lang="en-US" altLang="en-US" sz="2400" b="0" dirty="0">
                <a:latin typeface="Arial" charset="0"/>
              </a:rPr>
              <a:t> </a:t>
            </a:r>
            <a:r>
              <a:rPr lang="en-US" altLang="en-US" sz="2400" b="0" dirty="0" err="1">
                <a:latin typeface="Arial" charset="0"/>
              </a:rPr>
              <a:t>và</a:t>
            </a:r>
            <a:r>
              <a:rPr lang="en-US" altLang="en-US" sz="2400" b="0" dirty="0">
                <a:latin typeface="Arial" charset="0"/>
              </a:rPr>
              <a:t> </a:t>
            </a:r>
            <a:r>
              <a:rPr lang="en-US" altLang="en-US" sz="2400" b="0" dirty="0" err="1">
                <a:latin typeface="Arial" charset="0"/>
              </a:rPr>
              <a:t>hiểu</a:t>
            </a:r>
            <a:r>
              <a:rPr lang="en-US" altLang="en-US" sz="2400" b="0" dirty="0">
                <a:latin typeface="Arial" charset="0"/>
              </a:rPr>
              <a:t> </a:t>
            </a:r>
            <a:r>
              <a:rPr lang="en-US" altLang="en-US" sz="2400" b="0" dirty="0" err="1">
                <a:latin typeface="Arial" charset="0"/>
              </a:rPr>
              <a:t>sai</a:t>
            </a:r>
            <a:r>
              <a:rPr lang="en-US" altLang="en-US" sz="2400" b="0" dirty="0">
                <a:latin typeface="Arial" charset="0"/>
              </a:rPr>
              <a:t> </a:t>
            </a:r>
            <a:r>
              <a:rPr lang="en-US" altLang="en-US" sz="2400" b="0" dirty="0" err="1">
                <a:latin typeface="Arial" charset="0"/>
              </a:rPr>
              <a:t>giữa</a:t>
            </a:r>
            <a:r>
              <a:rPr lang="en-US" altLang="en-US" sz="2400" b="0" dirty="0">
                <a:latin typeface="Arial" charset="0"/>
              </a:rPr>
              <a:t> </a:t>
            </a:r>
            <a:r>
              <a:rPr lang="en-US" altLang="en-US" sz="2400" b="0" dirty="0" err="1">
                <a:latin typeface="Arial" charset="0"/>
              </a:rPr>
              <a:t>những</a:t>
            </a:r>
            <a:r>
              <a:rPr lang="en-US" altLang="en-US" sz="2400" b="0" dirty="0">
                <a:latin typeface="Arial" charset="0"/>
              </a:rPr>
              <a:t> </a:t>
            </a:r>
            <a:r>
              <a:rPr lang="en-US" altLang="en-US" sz="2400" b="0" dirty="0" err="1">
                <a:latin typeface="Arial" charset="0"/>
              </a:rPr>
              <a:t>người</a:t>
            </a:r>
            <a:r>
              <a:rPr lang="en-US" altLang="en-US" sz="2400" b="0" dirty="0">
                <a:latin typeface="Arial" charset="0"/>
              </a:rPr>
              <a:t> </a:t>
            </a:r>
            <a:r>
              <a:rPr lang="en-US" altLang="en-US" sz="2400" b="0" dirty="0" err="1">
                <a:latin typeface="Arial" charset="0"/>
              </a:rPr>
              <a:t>sản</a:t>
            </a:r>
            <a:r>
              <a:rPr lang="en-US" altLang="en-US" sz="2400" b="0" dirty="0">
                <a:latin typeface="Arial" charset="0"/>
              </a:rPr>
              <a:t> </a:t>
            </a:r>
            <a:r>
              <a:rPr lang="en-US" altLang="en-US" sz="2400" b="0" dirty="0" err="1">
                <a:latin typeface="Arial" charset="0"/>
              </a:rPr>
              <a:t>xuất</a:t>
            </a:r>
            <a:r>
              <a:rPr lang="en-US" altLang="en-US" sz="2400" b="0" dirty="0">
                <a:latin typeface="Arial" charset="0"/>
              </a:rPr>
              <a:t> </a:t>
            </a:r>
            <a:r>
              <a:rPr lang="en-US" altLang="en-US" sz="2400" b="0" dirty="0" err="1">
                <a:latin typeface="Arial" charset="0"/>
              </a:rPr>
              <a:t>và</a:t>
            </a:r>
            <a:r>
              <a:rPr lang="en-US" altLang="en-US" sz="2400" b="0" dirty="0">
                <a:latin typeface="Arial" charset="0"/>
              </a:rPr>
              <a:t> </a:t>
            </a:r>
            <a:r>
              <a:rPr lang="en-US" altLang="en-US" sz="2400" b="0" dirty="0" err="1">
                <a:latin typeface="Arial" charset="0"/>
              </a:rPr>
              <a:t>các</a:t>
            </a:r>
            <a:r>
              <a:rPr lang="en-US" altLang="en-US" sz="2400" b="0" dirty="0">
                <a:latin typeface="Arial" charset="0"/>
              </a:rPr>
              <a:t> </a:t>
            </a:r>
            <a:r>
              <a:rPr lang="en-US" altLang="en-US" sz="2400" b="0" dirty="0" err="1">
                <a:latin typeface="Arial" charset="0"/>
              </a:rPr>
              <a:t>thị</a:t>
            </a:r>
            <a:r>
              <a:rPr lang="en-US" altLang="en-US" sz="2400" b="0" dirty="0">
                <a:latin typeface="Arial" charset="0"/>
              </a:rPr>
              <a:t> </a:t>
            </a:r>
            <a:r>
              <a:rPr lang="en-US" altLang="en-US" sz="2400" b="0" dirty="0" err="1">
                <a:latin typeface="Arial" charset="0"/>
              </a:rPr>
              <a:t>trường</a:t>
            </a:r>
            <a:r>
              <a:rPr lang="en-US" altLang="en-US" sz="2400" b="0" dirty="0">
                <a:latin typeface="Arial" charset="0"/>
              </a:rPr>
              <a:t> </a:t>
            </a:r>
            <a:r>
              <a:rPr lang="en-US" altLang="en-US" sz="2400" b="0" dirty="0" err="1">
                <a:latin typeface="Arial" charset="0"/>
              </a:rPr>
              <a:t>tiêu</a:t>
            </a:r>
            <a:r>
              <a:rPr lang="en-US" altLang="en-US" sz="2400" b="0" dirty="0">
                <a:latin typeface="Arial" charset="0"/>
              </a:rPr>
              <a:t> </a:t>
            </a:r>
            <a:r>
              <a:rPr lang="en-US" altLang="en-US" sz="2400" b="0" dirty="0" err="1">
                <a:latin typeface="Arial" charset="0"/>
              </a:rPr>
              <a:t>thụ</a:t>
            </a:r>
            <a:r>
              <a:rPr lang="en-US" altLang="en-US" sz="2400" b="0" dirty="0">
                <a:latin typeface="Arial" charset="0"/>
              </a:rPr>
              <a:t> </a:t>
            </a:r>
            <a:r>
              <a:rPr lang="en-US" altLang="en-US" sz="2400" b="0" dirty="0" err="1">
                <a:latin typeface="Arial" charset="0"/>
              </a:rPr>
              <a:t>chính</a:t>
            </a:r>
            <a:r>
              <a:rPr lang="en-US" altLang="en-US" sz="2400" dirty="0">
                <a:latin typeface="Arial" charset="0"/>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txBox="1">
            <a:spLocks noChangeArrowheads="1"/>
          </p:cNvSpPr>
          <p:nvPr/>
        </p:nvSpPr>
        <p:spPr bwMode="auto">
          <a:xfrm>
            <a:off x="107950" y="76200"/>
            <a:ext cx="9036050" cy="6369050"/>
          </a:xfrm>
          <a:prstGeom prst="rect">
            <a:avLst/>
          </a:prstGeom>
          <a:noFill/>
          <a:ln w="9525">
            <a:noFill/>
            <a:miter lim="800000"/>
            <a:headEnd/>
            <a:tailEnd/>
          </a:ln>
        </p:spPr>
        <p:txBody>
          <a:bodyPr/>
          <a:lstStyle/>
          <a:p>
            <a:pPr marL="342900" indent="-342900" eaLnBrk="0" hangingPunct="0">
              <a:spcBef>
                <a:spcPct val="20000"/>
              </a:spcBef>
              <a:buClr>
                <a:schemeClr val="tx2"/>
              </a:buClr>
            </a:pPr>
            <a:r>
              <a:rPr lang="en-US" altLang="en-US" sz="2900" b="1" dirty="0" smtClean="0">
                <a:solidFill>
                  <a:srgbClr val="FFCC00"/>
                </a:solidFill>
              </a:rPr>
              <a:t>C. THÁCH </a:t>
            </a:r>
            <a:r>
              <a:rPr lang="en-US" altLang="en-US" sz="2900" b="1" dirty="0">
                <a:solidFill>
                  <a:srgbClr val="FFCC00"/>
                </a:solidFill>
              </a:rPr>
              <a:t>THỨC: </a:t>
            </a:r>
          </a:p>
          <a:p>
            <a:pPr marL="342900" indent="-342900" eaLnBrk="0" hangingPunct="0">
              <a:lnSpc>
                <a:spcPct val="90000"/>
              </a:lnSpc>
              <a:spcBef>
                <a:spcPct val="20000"/>
              </a:spcBef>
              <a:buClr>
                <a:schemeClr val="tx2"/>
              </a:buClr>
            </a:pPr>
            <a:endParaRPr lang="en-US" altLang="en-US" sz="2400" dirty="0" smtClean="0"/>
          </a:p>
          <a:p>
            <a:pPr marL="342900" indent="-342900" eaLnBrk="0" hangingPunct="0">
              <a:lnSpc>
                <a:spcPct val="90000"/>
              </a:lnSpc>
              <a:spcBef>
                <a:spcPct val="20000"/>
              </a:spcBef>
              <a:buClr>
                <a:schemeClr val="tx2"/>
              </a:buClr>
            </a:pPr>
            <a:r>
              <a:rPr lang="en-US" altLang="en-US" sz="2400" dirty="0" smtClean="0"/>
              <a:t>4</a:t>
            </a:r>
            <a:r>
              <a:rPr lang="en-US" altLang="en-US" sz="2400" dirty="0"/>
              <a:t>. </a:t>
            </a:r>
            <a:r>
              <a:rPr lang="pt-BR" sz="2400" dirty="0" smtClean="0"/>
              <a:t>Nguyên liệu giảm</a:t>
            </a:r>
            <a:r>
              <a:rPr lang="pt-BR" sz="2400" b="0" i="1" dirty="0" smtClean="0">
                <a:solidFill>
                  <a:srgbClr val="FFFF00"/>
                </a:solidFill>
              </a:rPr>
              <a:t>: Hạn hán và xâm nhập mặn khiến diện tích và sản lượng tôm giảm, kém ổn định.</a:t>
            </a:r>
            <a:endParaRPr lang="en-US" altLang="en-US" sz="2400" b="0" i="1" dirty="0" smtClean="0">
              <a:solidFill>
                <a:srgbClr val="FFFF00"/>
              </a:solidFill>
            </a:endParaRPr>
          </a:p>
          <a:p>
            <a:pPr marL="342900" indent="-342900" eaLnBrk="0" hangingPunct="0">
              <a:lnSpc>
                <a:spcPct val="90000"/>
              </a:lnSpc>
              <a:spcBef>
                <a:spcPct val="20000"/>
              </a:spcBef>
              <a:buClr>
                <a:schemeClr val="tx2"/>
              </a:buClr>
            </a:pPr>
            <a:endParaRPr lang="en-US" altLang="en-US" sz="2400" dirty="0"/>
          </a:p>
          <a:p>
            <a:pPr marL="342900" indent="-342900" eaLnBrk="0" hangingPunct="0">
              <a:lnSpc>
                <a:spcPct val="90000"/>
              </a:lnSpc>
              <a:spcBef>
                <a:spcPct val="20000"/>
              </a:spcBef>
              <a:buClr>
                <a:schemeClr val="tx2"/>
              </a:buClr>
            </a:pPr>
            <a:r>
              <a:rPr lang="en-US" altLang="en-US" sz="2400" dirty="0" smtClean="0"/>
              <a:t>5. </a:t>
            </a:r>
            <a:r>
              <a:rPr lang="pt-BR" sz="2400" dirty="0" smtClean="0"/>
              <a:t>Thuế CBPG tôm POR10 tăng cao, gây bất lợi cho XK tôm Việt Nam sang Mỹ</a:t>
            </a:r>
            <a:endParaRPr lang="en-US" altLang="en-US" sz="2400" dirty="0" smtClean="0"/>
          </a:p>
          <a:p>
            <a:pPr marL="342900" indent="-342900" eaLnBrk="0" hangingPunct="0">
              <a:lnSpc>
                <a:spcPct val="90000"/>
              </a:lnSpc>
              <a:spcBef>
                <a:spcPct val="20000"/>
              </a:spcBef>
              <a:buClr>
                <a:schemeClr val="tx2"/>
              </a:buClr>
            </a:pPr>
            <a:endParaRPr lang="en-US" altLang="en-US" sz="2400" dirty="0"/>
          </a:p>
          <a:p>
            <a:pPr marL="342900" indent="-342900" eaLnBrk="0" hangingPunct="0">
              <a:spcBef>
                <a:spcPct val="20000"/>
              </a:spcBef>
              <a:buClr>
                <a:schemeClr val="tx2"/>
              </a:buClr>
            </a:pPr>
            <a:r>
              <a:rPr lang="en-US" altLang="en-US" sz="2400" dirty="0" smtClean="0"/>
              <a:t>6. </a:t>
            </a:r>
            <a:r>
              <a:rPr lang="en-US" altLang="en-US" sz="2400" dirty="0" err="1" smtClean="0"/>
              <a:t>Cạnh</a:t>
            </a:r>
            <a:r>
              <a:rPr lang="en-US" altLang="en-US" sz="2400" dirty="0" smtClean="0"/>
              <a:t> </a:t>
            </a:r>
            <a:r>
              <a:rPr lang="en-US" altLang="en-US" sz="2400" dirty="0" err="1"/>
              <a:t>tranh</a:t>
            </a:r>
            <a:r>
              <a:rPr lang="en-US" altLang="en-US" sz="2400" dirty="0"/>
              <a:t> </a:t>
            </a:r>
            <a:r>
              <a:rPr lang="en-US" altLang="en-US" sz="2400" dirty="0" err="1"/>
              <a:t>từ</a:t>
            </a:r>
            <a:r>
              <a:rPr lang="en-US" altLang="en-US" sz="2400" dirty="0"/>
              <a:t> </a:t>
            </a:r>
            <a:r>
              <a:rPr lang="en-US" altLang="en-US" sz="2400" dirty="0" err="1"/>
              <a:t>các</a:t>
            </a:r>
            <a:r>
              <a:rPr lang="en-US" altLang="en-US" sz="2400" dirty="0"/>
              <a:t> </a:t>
            </a:r>
            <a:r>
              <a:rPr lang="en-US" altLang="en-US" sz="2400" dirty="0" err="1"/>
              <a:t>nước</a:t>
            </a:r>
            <a:r>
              <a:rPr lang="en-US" altLang="en-US" sz="2400" dirty="0"/>
              <a:t> </a:t>
            </a:r>
            <a:r>
              <a:rPr lang="en-US" altLang="en-US" sz="2400" dirty="0" err="1"/>
              <a:t>có</a:t>
            </a:r>
            <a:r>
              <a:rPr lang="en-US" altLang="en-US" sz="2400" dirty="0"/>
              <a:t> </a:t>
            </a:r>
            <a:r>
              <a:rPr lang="en-US" altLang="en-US" sz="2400" dirty="0" err="1"/>
              <a:t>sản</a:t>
            </a:r>
            <a:r>
              <a:rPr lang="en-US" altLang="en-US" sz="2400" dirty="0"/>
              <a:t> </a:t>
            </a:r>
            <a:r>
              <a:rPr lang="en-US" altLang="en-US" sz="2400" dirty="0" err="1"/>
              <a:t>xuất</a:t>
            </a:r>
            <a:r>
              <a:rPr lang="en-US" altLang="en-US" sz="2400" dirty="0"/>
              <a:t> &amp; XK </a:t>
            </a:r>
            <a:r>
              <a:rPr lang="en-US" altLang="en-US" sz="2400" dirty="0" err="1" smtClean="0"/>
              <a:t>tôm</a:t>
            </a:r>
            <a:r>
              <a:rPr lang="en-US" altLang="en-US" sz="2400" dirty="0" smtClean="0"/>
              <a:t> </a:t>
            </a:r>
            <a:r>
              <a:rPr lang="en-US" altLang="en-US" sz="2400" dirty="0" err="1" smtClean="0"/>
              <a:t>ngày</a:t>
            </a:r>
            <a:r>
              <a:rPr lang="en-US" altLang="en-US" sz="2400" dirty="0" smtClean="0"/>
              <a:t> </a:t>
            </a:r>
            <a:r>
              <a:rPr lang="en-US" altLang="en-US" sz="2400" dirty="0" err="1" smtClean="0"/>
              <a:t>càng</a:t>
            </a:r>
            <a:r>
              <a:rPr lang="en-US" altLang="en-US" sz="2400" dirty="0" smtClean="0"/>
              <a:t> </a:t>
            </a:r>
            <a:r>
              <a:rPr lang="en-US" altLang="en-US" sz="2400" dirty="0" err="1" smtClean="0"/>
              <a:t>cao</a:t>
            </a:r>
            <a:r>
              <a:rPr lang="en-US" altLang="en-US" sz="2400" dirty="0" smtClean="0"/>
              <a:t> </a:t>
            </a:r>
            <a:r>
              <a:rPr lang="en-US" altLang="en-US" sz="2400" b="0" i="1" dirty="0" smtClean="0">
                <a:solidFill>
                  <a:srgbClr val="FFFF00"/>
                </a:solidFill>
              </a:rPr>
              <a:t>(</a:t>
            </a:r>
            <a:r>
              <a:rPr lang="en-US" altLang="en-US" sz="2400" b="0" i="1" dirty="0" err="1" smtClean="0">
                <a:solidFill>
                  <a:srgbClr val="FFFF00"/>
                </a:solidFill>
              </a:rPr>
              <a:t>Thái</a:t>
            </a:r>
            <a:r>
              <a:rPr lang="en-US" altLang="en-US" sz="2400" b="0" i="1" dirty="0" smtClean="0">
                <a:solidFill>
                  <a:srgbClr val="FFFF00"/>
                </a:solidFill>
              </a:rPr>
              <a:t> </a:t>
            </a:r>
            <a:r>
              <a:rPr lang="en-US" altLang="en-US" sz="2400" b="0" i="1" dirty="0" err="1" smtClean="0">
                <a:solidFill>
                  <a:srgbClr val="FFFF00"/>
                </a:solidFill>
              </a:rPr>
              <a:t>Lan</a:t>
            </a:r>
            <a:r>
              <a:rPr lang="en-US" altLang="en-US" sz="2400" b="0" i="1" dirty="0" smtClean="0">
                <a:solidFill>
                  <a:srgbClr val="FFFF00"/>
                </a:solidFill>
              </a:rPr>
              <a:t>, </a:t>
            </a:r>
            <a:r>
              <a:rPr lang="en-US" altLang="en-US" sz="2400" b="0" i="1" dirty="0" err="1" smtClean="0">
                <a:solidFill>
                  <a:srgbClr val="FFFF00"/>
                </a:solidFill>
              </a:rPr>
              <a:t>Ấn</a:t>
            </a:r>
            <a:r>
              <a:rPr lang="en-US" altLang="en-US" sz="2400" b="0" i="1" dirty="0" smtClean="0">
                <a:solidFill>
                  <a:srgbClr val="FFFF00"/>
                </a:solidFill>
              </a:rPr>
              <a:t> </a:t>
            </a:r>
            <a:r>
              <a:rPr lang="en-US" altLang="en-US" sz="2400" b="0" i="1" dirty="0" err="1" smtClean="0">
                <a:solidFill>
                  <a:srgbClr val="FFFF00"/>
                </a:solidFill>
              </a:rPr>
              <a:t>Độ</a:t>
            </a:r>
            <a:r>
              <a:rPr lang="en-US" altLang="en-US" sz="2400" b="0" i="1" dirty="0" smtClean="0">
                <a:solidFill>
                  <a:srgbClr val="FFFF00"/>
                </a:solidFill>
              </a:rPr>
              <a:t>, </a:t>
            </a:r>
            <a:r>
              <a:rPr lang="en-US" altLang="en-US" sz="2400" b="0" i="1" dirty="0" err="1" smtClean="0">
                <a:solidFill>
                  <a:srgbClr val="FFFF00"/>
                </a:solidFill>
              </a:rPr>
              <a:t>Trung</a:t>
            </a:r>
            <a:r>
              <a:rPr lang="en-US" altLang="en-US" sz="2400" b="0" i="1" dirty="0" smtClean="0">
                <a:solidFill>
                  <a:srgbClr val="FFFF00"/>
                </a:solidFill>
              </a:rPr>
              <a:t> </a:t>
            </a:r>
            <a:r>
              <a:rPr lang="en-US" altLang="en-US" sz="2400" b="0" i="1" dirty="0" err="1" smtClean="0">
                <a:solidFill>
                  <a:srgbClr val="FFFF00"/>
                </a:solidFill>
              </a:rPr>
              <a:t>Quốc</a:t>
            </a:r>
            <a:r>
              <a:rPr lang="en-US" altLang="en-US" sz="2400" b="0" i="1" dirty="0" smtClean="0">
                <a:solidFill>
                  <a:srgbClr val="FFFF00"/>
                </a:solidFill>
              </a:rPr>
              <a:t>, Indonesia, Bangladesh,…)</a:t>
            </a:r>
          </a:p>
          <a:p>
            <a:pPr marL="342900" indent="-342900" eaLnBrk="0" hangingPunct="0">
              <a:spcBef>
                <a:spcPct val="20000"/>
              </a:spcBef>
              <a:buClr>
                <a:schemeClr val="tx2"/>
              </a:buClr>
            </a:pPr>
            <a:endParaRPr lang="en-US" altLang="en-US" sz="2400" dirty="0" smtClean="0"/>
          </a:p>
          <a:p>
            <a:pPr marL="342900" indent="-342900" eaLnBrk="0" hangingPunct="0">
              <a:spcBef>
                <a:spcPct val="20000"/>
              </a:spcBef>
              <a:buClr>
                <a:schemeClr val="tx2"/>
              </a:buClr>
            </a:pPr>
            <a:r>
              <a:rPr lang="en-US" altLang="en-US" sz="2400" dirty="0" smtClean="0"/>
              <a:t>7. </a:t>
            </a:r>
            <a:r>
              <a:rPr lang="pt-BR" sz="2400" dirty="0" smtClean="0"/>
              <a:t>Thách thức từ các FTA: </a:t>
            </a:r>
            <a:r>
              <a:rPr lang="pt-BR" sz="2400" b="0" i="1" dirty="0" smtClean="0">
                <a:solidFill>
                  <a:srgbClr val="FFFF00"/>
                </a:solidFill>
              </a:rPr>
              <a:t>Bên cạnh cơ hội, các FTA cũng tạo ra các loại rào cản phi thuế quan như các yêu cầu về quy tắc xuất xứ, SPS, lao động và sở hữu trí tuệ,...</a:t>
            </a:r>
            <a:endParaRPr lang="en-US" altLang="en-US" sz="2400" b="0" i="1" dirty="0">
              <a:solidFill>
                <a:srgbClr val="FFFF00"/>
              </a:solidFill>
            </a:endParaRPr>
          </a:p>
          <a:p>
            <a:pPr marL="342900" indent="-342900" eaLnBrk="0" hangingPunct="0">
              <a:spcBef>
                <a:spcPct val="20000"/>
              </a:spcBef>
              <a:buClr>
                <a:schemeClr val="tx2"/>
              </a:buClr>
            </a:pPr>
            <a:endParaRPr lang="en-US" altLang="en-US" sz="2400" dirty="0">
              <a:solidFill>
                <a:srgbClr val="FFFF00"/>
              </a:solidFill>
            </a:endParaRPr>
          </a:p>
          <a:p>
            <a:pPr marL="342900" indent="-342900" eaLnBrk="0" hangingPunct="0">
              <a:spcBef>
                <a:spcPct val="20000"/>
              </a:spcBef>
              <a:buClr>
                <a:schemeClr val="tx2"/>
              </a:buClr>
            </a:pPr>
            <a:endParaRPr lang="en-US" altLang="en-US" sz="2400" dirty="0">
              <a:solidFill>
                <a:srgbClr val="FFFF00"/>
              </a:solidFill>
            </a:endParaRPr>
          </a:p>
          <a:p>
            <a:pPr marL="342900" indent="-342900" eaLnBrk="0" hangingPunct="0">
              <a:lnSpc>
                <a:spcPct val="90000"/>
              </a:lnSpc>
              <a:spcBef>
                <a:spcPct val="20000"/>
              </a:spcBef>
              <a:buClr>
                <a:schemeClr val="tx2"/>
              </a:buClr>
            </a:pPr>
            <a:endParaRPr lang="en-US" altLang="en-US" sz="3200"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838200"/>
          </a:xfrm>
        </p:spPr>
        <p:txBody>
          <a:bodyPr/>
          <a:lstStyle/>
          <a:p>
            <a:pPr>
              <a:defRPr/>
            </a:pPr>
            <a:r>
              <a:rPr lang="en-US" sz="3600" b="1" smtClean="0">
                <a:solidFill>
                  <a:srgbClr val="FFFF00"/>
                </a:solidFill>
              </a:rPr>
              <a:t>III</a:t>
            </a:r>
            <a:r>
              <a:rPr lang="en-US" sz="3600" b="1" smtClean="0"/>
              <a:t>. </a:t>
            </a:r>
            <a:r>
              <a:rPr lang="en-US" sz="3600" b="1" smtClean="0">
                <a:solidFill>
                  <a:srgbClr val="FFFF00"/>
                </a:solidFill>
              </a:rPr>
              <a:t>CÁC GIẢI PHÁP VÀ KIẾN NGHỊ</a:t>
            </a:r>
            <a:endParaRPr lang="en-US" sz="3600" b="1" dirty="0">
              <a:solidFill>
                <a:srgbClr val="FFFF00"/>
              </a:solidFill>
            </a:endParaRPr>
          </a:p>
        </p:txBody>
      </p:sp>
      <p:sp>
        <p:nvSpPr>
          <p:cNvPr id="48131" name="Content Placeholder 2"/>
          <p:cNvSpPr>
            <a:spLocks noGrp="1"/>
          </p:cNvSpPr>
          <p:nvPr>
            <p:ph idx="1"/>
          </p:nvPr>
        </p:nvSpPr>
        <p:spPr>
          <a:xfrm>
            <a:off x="304800" y="990600"/>
            <a:ext cx="8653462" cy="5638800"/>
          </a:xfrm>
        </p:spPr>
        <p:txBody>
          <a:bodyPr/>
          <a:lstStyle/>
          <a:p>
            <a:pPr marL="457200" indent="-457200">
              <a:buFont typeface="+mj-lt"/>
              <a:buAutoNum type="arabicPeriod"/>
            </a:pPr>
            <a:r>
              <a:rPr lang="nb-NO" sz="2400" b="1" dirty="0" smtClean="0"/>
              <a:t>Giảm giá thành sản xuất và kiểm soát tốt ATTP, đặc biệt là ”</a:t>
            </a:r>
            <a:r>
              <a:rPr lang="nb-NO" sz="2400" b="1" dirty="0" smtClean="0">
                <a:solidFill>
                  <a:srgbClr val="FFFF00"/>
                </a:solidFill>
              </a:rPr>
              <a:t>kháng sinh</a:t>
            </a:r>
            <a:r>
              <a:rPr lang="nb-NO" sz="2400" b="1" dirty="0" smtClean="0"/>
              <a:t>” tại </a:t>
            </a:r>
            <a:r>
              <a:rPr lang="nb-NO" sz="2400" b="1" dirty="0" smtClean="0">
                <a:solidFill>
                  <a:srgbClr val="FFFF00"/>
                </a:solidFill>
              </a:rPr>
              <a:t>khâu NTTS</a:t>
            </a:r>
            <a:r>
              <a:rPr lang="nb-NO" sz="2400" b="1" dirty="0" smtClean="0"/>
              <a:t>.</a:t>
            </a:r>
          </a:p>
          <a:p>
            <a:pPr marL="457200" indent="-457200">
              <a:buNone/>
            </a:pPr>
            <a:r>
              <a:rPr lang="nb-NO" sz="2400" b="1" dirty="0" smtClean="0"/>
              <a:t>	</a:t>
            </a:r>
            <a:r>
              <a:rPr lang="nb-NO" sz="2400" dirty="0" smtClean="0"/>
              <a:t>Bộ NN&amp;PTNT: có quy định &amp; cơ chế yêu cầu các yếu tố đầu vào cho nuôi tôm phải ”chất lượng” và ”minh bạch”.</a:t>
            </a:r>
          </a:p>
          <a:p>
            <a:pPr marL="457200" indent="-457200">
              <a:buNone/>
            </a:pPr>
            <a:endParaRPr lang="nb-NO" sz="2400" dirty="0" smtClean="0"/>
          </a:p>
          <a:p>
            <a:pPr marL="457200" indent="-457200">
              <a:buNone/>
            </a:pPr>
            <a:r>
              <a:rPr lang="en-US" sz="2400" b="1" dirty="0" smtClean="0"/>
              <a:t>2.  </a:t>
            </a:r>
            <a:r>
              <a:rPr lang="en-US" sz="2400" b="1" dirty="0" err="1" smtClean="0">
                <a:solidFill>
                  <a:srgbClr val="FFFF00"/>
                </a:solidFill>
              </a:rPr>
              <a:t>Tận</a:t>
            </a:r>
            <a:r>
              <a:rPr lang="en-US" sz="2400" b="1" dirty="0" smtClean="0">
                <a:solidFill>
                  <a:srgbClr val="FFFF00"/>
                </a:solidFill>
              </a:rPr>
              <a:t> </a:t>
            </a:r>
            <a:r>
              <a:rPr lang="en-US" sz="2400" b="1" dirty="0" err="1" smtClean="0">
                <a:solidFill>
                  <a:srgbClr val="FFFF00"/>
                </a:solidFill>
              </a:rPr>
              <a:t>dụng</a:t>
            </a:r>
            <a:r>
              <a:rPr lang="en-US" sz="2400" b="1" dirty="0" smtClean="0">
                <a:solidFill>
                  <a:srgbClr val="FFFF00"/>
                </a:solidFill>
              </a:rPr>
              <a:t> </a:t>
            </a:r>
            <a:r>
              <a:rPr lang="en-US" sz="2400" b="1" dirty="0" err="1" smtClean="0">
                <a:solidFill>
                  <a:srgbClr val="FFFF00"/>
                </a:solidFill>
              </a:rPr>
              <a:t>nguồn</a:t>
            </a:r>
            <a:r>
              <a:rPr lang="en-US" sz="2400" b="1" dirty="0" smtClean="0">
                <a:solidFill>
                  <a:srgbClr val="FFFF00"/>
                </a:solidFill>
              </a:rPr>
              <a:t> </a:t>
            </a:r>
            <a:r>
              <a:rPr lang="en-US" sz="2400" b="1" dirty="0" err="1" smtClean="0">
                <a:solidFill>
                  <a:srgbClr val="FFFF00"/>
                </a:solidFill>
              </a:rPr>
              <a:t>nguyên</a:t>
            </a:r>
            <a:r>
              <a:rPr lang="en-US" sz="2400" b="1" dirty="0" smtClean="0">
                <a:solidFill>
                  <a:srgbClr val="FFFF00"/>
                </a:solidFill>
              </a:rPr>
              <a:t> </a:t>
            </a:r>
            <a:r>
              <a:rPr lang="en-US" sz="2400" b="1" dirty="0" err="1" smtClean="0">
                <a:solidFill>
                  <a:srgbClr val="FFFF00"/>
                </a:solidFill>
              </a:rPr>
              <a:t>liệu</a:t>
            </a:r>
            <a:r>
              <a:rPr lang="en-US" sz="2400" b="1" dirty="0" smtClean="0">
                <a:solidFill>
                  <a:srgbClr val="FFFF00"/>
                </a:solidFill>
              </a:rPr>
              <a:t> </a:t>
            </a:r>
            <a:r>
              <a:rPr lang="en-US" sz="2400" b="1" dirty="0" err="1" smtClean="0">
                <a:solidFill>
                  <a:srgbClr val="FFFF00"/>
                </a:solidFill>
              </a:rPr>
              <a:t>trong</a:t>
            </a:r>
            <a:r>
              <a:rPr lang="en-US" sz="2400" b="1" dirty="0" smtClean="0">
                <a:solidFill>
                  <a:srgbClr val="FFFF00"/>
                </a:solidFill>
              </a:rPr>
              <a:t> </a:t>
            </a:r>
            <a:r>
              <a:rPr lang="en-US" sz="2400" b="1" dirty="0" err="1" smtClean="0">
                <a:solidFill>
                  <a:srgbClr val="FFFF00"/>
                </a:solidFill>
              </a:rPr>
              <a:t>nước</a:t>
            </a:r>
            <a:r>
              <a:rPr lang="en-US" sz="2400" b="1" dirty="0" smtClean="0">
                <a:solidFill>
                  <a:srgbClr val="FFFF00"/>
                </a:solidFill>
              </a:rPr>
              <a:t> </a:t>
            </a:r>
            <a:r>
              <a:rPr lang="en-US" sz="2400" b="1" dirty="0" err="1" smtClean="0">
                <a:solidFill>
                  <a:srgbClr val="FFFF00"/>
                </a:solidFill>
              </a:rPr>
              <a:t>để</a:t>
            </a:r>
            <a:r>
              <a:rPr lang="en-US" sz="2400" b="1" dirty="0" smtClean="0">
                <a:solidFill>
                  <a:srgbClr val="FFFF00"/>
                </a:solidFill>
              </a:rPr>
              <a:t> </a:t>
            </a:r>
            <a:r>
              <a:rPr lang="en-US" sz="2400" b="1" dirty="0" err="1" smtClean="0">
                <a:solidFill>
                  <a:srgbClr val="FFFF00"/>
                </a:solidFill>
              </a:rPr>
              <a:t>hưởng</a:t>
            </a:r>
            <a:r>
              <a:rPr lang="en-US" sz="2400" b="1" dirty="0" smtClean="0">
                <a:solidFill>
                  <a:srgbClr val="FFFF00"/>
                </a:solidFill>
              </a:rPr>
              <a:t> </a:t>
            </a:r>
            <a:r>
              <a:rPr lang="en-US" sz="2400" b="1" dirty="0" err="1" smtClean="0">
                <a:solidFill>
                  <a:srgbClr val="FFFF00"/>
                </a:solidFill>
              </a:rPr>
              <a:t>ưu</a:t>
            </a:r>
            <a:r>
              <a:rPr lang="en-US" sz="2400" b="1" dirty="0" smtClean="0">
                <a:solidFill>
                  <a:srgbClr val="FFFF00"/>
                </a:solidFill>
              </a:rPr>
              <a:t> </a:t>
            </a:r>
            <a:r>
              <a:rPr lang="en-US" sz="2400" b="1" dirty="0" err="1" smtClean="0">
                <a:solidFill>
                  <a:srgbClr val="FFFF00"/>
                </a:solidFill>
              </a:rPr>
              <a:t>đãi</a:t>
            </a:r>
            <a:r>
              <a:rPr lang="en-US" sz="2400" b="1" dirty="0" smtClean="0">
                <a:solidFill>
                  <a:srgbClr val="FFFF00"/>
                </a:solidFill>
              </a:rPr>
              <a:t> </a:t>
            </a:r>
            <a:r>
              <a:rPr lang="en-US" sz="2400" b="1" dirty="0" err="1" smtClean="0">
                <a:solidFill>
                  <a:srgbClr val="FFFF00"/>
                </a:solidFill>
              </a:rPr>
              <a:t>thuế</a:t>
            </a:r>
            <a:r>
              <a:rPr lang="en-US" sz="2400" b="1" dirty="0" smtClean="0">
                <a:solidFill>
                  <a:srgbClr val="FFFF00"/>
                </a:solidFill>
              </a:rPr>
              <a:t> </a:t>
            </a:r>
            <a:r>
              <a:rPr lang="en-US" sz="2400" b="1" dirty="0" err="1" smtClean="0">
                <a:solidFill>
                  <a:srgbClr val="FFFF00"/>
                </a:solidFill>
              </a:rPr>
              <a:t>quan</a:t>
            </a:r>
            <a:r>
              <a:rPr lang="en-US" sz="2400" b="1" dirty="0" smtClean="0">
                <a:solidFill>
                  <a:srgbClr val="FFFF00"/>
                </a:solidFill>
              </a:rPr>
              <a:t> </a:t>
            </a:r>
            <a:r>
              <a:rPr lang="en-US" sz="2400" b="1" dirty="0" err="1" smtClean="0">
                <a:solidFill>
                  <a:srgbClr val="FFFF00"/>
                </a:solidFill>
              </a:rPr>
              <a:t>theo</a:t>
            </a:r>
            <a:r>
              <a:rPr lang="en-US" sz="2400" b="1" dirty="0" smtClean="0">
                <a:solidFill>
                  <a:srgbClr val="FFFF00"/>
                </a:solidFill>
              </a:rPr>
              <a:t> qui </a:t>
            </a:r>
            <a:r>
              <a:rPr lang="en-US" sz="2400" b="1" dirty="0" err="1" smtClean="0">
                <a:solidFill>
                  <a:srgbClr val="FFFF00"/>
                </a:solidFill>
              </a:rPr>
              <a:t>tắc</a:t>
            </a:r>
            <a:r>
              <a:rPr lang="en-US" sz="2400" b="1" dirty="0" smtClean="0">
                <a:solidFill>
                  <a:srgbClr val="FFFF00"/>
                </a:solidFill>
              </a:rPr>
              <a:t> </a:t>
            </a:r>
            <a:r>
              <a:rPr lang="en-US" sz="2400" b="1" dirty="0" err="1" smtClean="0">
                <a:solidFill>
                  <a:srgbClr val="FFFF00"/>
                </a:solidFill>
              </a:rPr>
              <a:t>xuất</a:t>
            </a:r>
            <a:r>
              <a:rPr lang="en-US" sz="2400" b="1" dirty="0" smtClean="0">
                <a:solidFill>
                  <a:srgbClr val="FFFF00"/>
                </a:solidFill>
              </a:rPr>
              <a:t> </a:t>
            </a:r>
            <a:r>
              <a:rPr lang="en-US" sz="2400" b="1" dirty="0" err="1" smtClean="0">
                <a:solidFill>
                  <a:srgbClr val="FFFF00"/>
                </a:solidFill>
              </a:rPr>
              <a:t>xứ</a:t>
            </a:r>
            <a:r>
              <a:rPr lang="en-US" sz="2400" b="1" dirty="0" smtClean="0">
                <a:solidFill>
                  <a:srgbClr val="FFFF00"/>
                </a:solidFill>
              </a:rPr>
              <a:t> </a:t>
            </a:r>
            <a:r>
              <a:rPr lang="en-US" sz="2400" b="1" dirty="0" err="1" smtClean="0">
                <a:solidFill>
                  <a:srgbClr val="FFFF00"/>
                </a:solidFill>
              </a:rPr>
              <a:t>của</a:t>
            </a:r>
            <a:r>
              <a:rPr lang="en-US" sz="2400" b="1" dirty="0" smtClean="0">
                <a:solidFill>
                  <a:srgbClr val="FFFF00"/>
                </a:solidFill>
              </a:rPr>
              <a:t> </a:t>
            </a:r>
            <a:r>
              <a:rPr lang="en-US" sz="2400" b="1" dirty="0" err="1" smtClean="0">
                <a:solidFill>
                  <a:srgbClr val="FFFF00"/>
                </a:solidFill>
              </a:rPr>
              <a:t>các</a:t>
            </a:r>
            <a:r>
              <a:rPr lang="en-US" sz="2400" b="1" dirty="0" smtClean="0">
                <a:solidFill>
                  <a:srgbClr val="FFFF00"/>
                </a:solidFill>
              </a:rPr>
              <a:t> FTA</a:t>
            </a:r>
          </a:p>
          <a:p>
            <a:pPr marL="457200" indent="-457200">
              <a:buFont typeface="+mj-lt"/>
              <a:buAutoNum type="arabicPeriod"/>
            </a:pPr>
            <a:endParaRPr lang="pt-BR" sz="2400" b="1" dirty="0" smtClean="0"/>
          </a:p>
          <a:p>
            <a:pPr marL="457200" indent="-457200">
              <a:buNone/>
            </a:pPr>
            <a:r>
              <a:rPr lang="pt-BR" sz="2400" b="1" dirty="0" smtClean="0"/>
              <a:t>3. Kiến nghị Chính phủ hỗ trợ các Doanh nghiệp qua các chương trình nâng cao nhận thức về ưu đãi thuế quan đi kèm với quy tắc xuất xứ để giúp các DN có thể tối đa hóa các ưu đãi mà các FTA mang lại; </a:t>
            </a:r>
          </a:p>
          <a:p>
            <a:pPr marL="457200" indent="-457200">
              <a:buFont typeface="+mj-lt"/>
              <a:buAutoNum type="arabicPeriod"/>
            </a:pPr>
            <a:endParaRPr lang="pt-BR" sz="2400" b="1"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7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700" b="1"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27347</TotalTime>
  <Words>1073</Words>
  <Application>Microsoft Office PowerPoint</Application>
  <PresentationFormat>On-screen Show (4:3)</PresentationFormat>
  <Paragraphs>142</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Mountain Top</vt:lpstr>
      <vt:lpstr>Slide 1</vt:lpstr>
      <vt:lpstr>NỘI DUNG CHÍNH</vt:lpstr>
      <vt:lpstr>Slide 3</vt:lpstr>
      <vt:lpstr>I. HIỆN TRẠNG XUẤT KHẨU TÔM …</vt:lpstr>
      <vt:lpstr>Slide 5</vt:lpstr>
      <vt:lpstr>Slide 6</vt:lpstr>
      <vt:lpstr>Slide 7</vt:lpstr>
      <vt:lpstr>Slide 8</vt:lpstr>
      <vt:lpstr>III. CÁC GIẢI PHÁP VÀ KIẾN NGHỊ</vt:lpstr>
      <vt:lpstr>III. CÁC GIẢI PHÁP VÀ KIẾN NGHỊ</vt:lpstr>
      <vt:lpstr>Slide 11</vt:lpstr>
    </vt:vector>
  </TitlesOfParts>
  <Company>Global Aquaculture Alliance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VASEP</dc:subject>
  <dc:creator>Nguyen Hoai Nam</dc:creator>
  <cp:lastModifiedBy>Admin</cp:lastModifiedBy>
  <cp:revision>568</cp:revision>
  <dcterms:created xsi:type="dcterms:W3CDTF">2005-09-13T14:42:10Z</dcterms:created>
  <dcterms:modified xsi:type="dcterms:W3CDTF">2016-11-12T17:50:57Z</dcterms:modified>
</cp:coreProperties>
</file>