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56" r:id="rId2"/>
    <p:sldId id="257" r:id="rId3"/>
    <p:sldId id="258" r:id="rId4"/>
    <p:sldId id="259" r:id="rId5"/>
    <p:sldId id="265" r:id="rId6"/>
    <p:sldId id="260" r:id="rId7"/>
    <p:sldId id="266" r:id="rId8"/>
    <p:sldId id="267" r:id="rId9"/>
    <p:sldId id="261" r:id="rId10"/>
    <p:sldId id="263" r:id="rId11"/>
    <p:sldId id="268"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6600"/>
    <a:srgbClr val="A50021"/>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E4FC9-C5C6-4418-819E-1F30D96C9D81}" type="datetimeFigureOut">
              <a:rPr lang="en-US" smtClean="0"/>
              <a:pPr/>
              <a:t>11/14/2016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4C0B10-E197-447F-9B99-3A64374497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B2C844-2C33-4DF3-A4BA-645F7FBA8732}" type="datetime1">
              <a:rPr lang="en-US" smtClean="0"/>
              <a:pPr/>
              <a:t>11/14/2016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56FDB57-8B44-4356-A2F2-15B339962A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0C7FCB-5AEA-4D5B-B0BE-3C6067EA8CF5}" type="datetime1">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FDB57-8B44-4356-A2F2-15B339962A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9E78CE-DEFC-4476-B642-04677D75CF9F}" type="datetime1">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FDB57-8B44-4356-A2F2-15B339962A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lvl1pPr>
              <a:defRPr sz="4000" b="1">
                <a:latin typeface="Arial" pitchFamily="34" charset="0"/>
                <a:cs typeface="Arial" pitchFamily="34" charset="0"/>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ClrTx/>
              <a:buSzPct val="100000"/>
              <a:defRPr>
                <a:solidFill>
                  <a:schemeClr val="tx1"/>
                </a:solidFill>
                <a:latin typeface="Times New Roman" pitchFamily="18" charset="0"/>
                <a:cs typeface="Times New Roman" pitchFamily="18" charset="0"/>
              </a:defRPr>
            </a:lvl1pPr>
            <a:lvl2pPr>
              <a:buClr>
                <a:srgbClr val="0000CC"/>
              </a:buClr>
              <a:buSzPct val="100000"/>
              <a:defRPr>
                <a:latin typeface="Times New Roman" pitchFamily="18" charset="0"/>
                <a:cs typeface="Times New Roman" pitchFamily="18" charset="0"/>
              </a:defRPr>
            </a:lvl2pPr>
            <a:lvl3pPr>
              <a:buSzPct val="100000"/>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lvl1pPr>
              <a:defRPr sz="1600">
                <a:solidFill>
                  <a:schemeClr val="tx1"/>
                </a:solidFill>
                <a:latin typeface="Times New Roman" pitchFamily="18" charset="0"/>
                <a:cs typeface="Times New Roman" pitchFamily="18" charset="0"/>
              </a:defRPr>
            </a:lvl1pPr>
          </a:lstStyle>
          <a:p>
            <a:fld id="{5794B24F-DAE9-4830-9208-CDA2D88B84E4}" type="datetime1">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800">
                <a:solidFill>
                  <a:schemeClr val="tx1"/>
                </a:solidFill>
                <a:latin typeface="Times New Roman" pitchFamily="18" charset="0"/>
                <a:cs typeface="Times New Roman" pitchFamily="18" charset="0"/>
              </a:defRPr>
            </a:lvl1pPr>
          </a:lstStyle>
          <a:p>
            <a:fld id="{456FDB57-8B44-4356-A2F2-15B339962A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808C94-B20D-42D3-A1BD-66F92192B700}" type="datetime1">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FDB57-8B44-4356-A2F2-15B339962A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B99E3C-BE22-4A14-8CB9-2F48E2AE8E09}" type="datetime1">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FDB57-8B44-4356-A2F2-15B339962A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D576DB-0953-441B-8D2E-F50710356B6E}" type="datetime1">
              <a:rPr lang="en-US" smtClean="0"/>
              <a:pPr/>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FDB57-8B44-4356-A2F2-15B339962A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38A2A4-D997-48FD-903B-243180901C9F}" type="datetime1">
              <a:rPr lang="en-US" smtClean="0"/>
              <a:pPr/>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FDB57-8B44-4356-A2F2-15B339962A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D18EE-4D99-4C1B-9824-B4C37860EB2A}" type="datetime1">
              <a:rPr lang="en-US" smtClean="0"/>
              <a:pPr/>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FDB57-8B44-4356-A2F2-15B339962A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70D7C6-A70D-4428-B373-768C7A299873}" type="datetime1">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FDB57-8B44-4356-A2F2-15B339962A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546CF2-06DB-4675-8CB0-E64E3ECBE19D}" type="datetime1">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56FDB57-8B44-4356-A2F2-15B339962AB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FCD11D-FB99-4D10-8B13-BF4FEE320859}" type="datetime1">
              <a:rPr lang="en-US" smtClean="0"/>
              <a:pPr/>
              <a:t>11/14/2016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6FDB57-8B44-4356-A2F2-15B339962AB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ANH MINH HOA\background ngocdung\chon\abstract-background-design.jpg"/>
          <p:cNvPicPr>
            <a:picLocks noChangeAspect="1" noChangeArrowheads="1"/>
          </p:cNvPicPr>
          <p:nvPr/>
        </p:nvPicPr>
        <p:blipFill>
          <a:blip r:embed="rId2" cstate="print"/>
          <a:srcRect t="2344"/>
          <a:stretch>
            <a:fillRect/>
          </a:stretch>
        </p:blipFill>
        <p:spPr bwMode="auto">
          <a:xfrm>
            <a:off x="0" y="-285750"/>
            <a:ext cx="9144000" cy="7143750"/>
          </a:xfrm>
          <a:prstGeom prst="rect">
            <a:avLst/>
          </a:prstGeom>
          <a:noFill/>
          <a:ln w="9525">
            <a:noFill/>
            <a:miter lim="800000"/>
            <a:headEnd/>
            <a:tailEnd/>
          </a:ln>
        </p:spPr>
      </p:pic>
      <p:sp>
        <p:nvSpPr>
          <p:cNvPr id="2" name="Title 1"/>
          <p:cNvSpPr>
            <a:spLocks noGrp="1"/>
          </p:cNvSpPr>
          <p:nvPr>
            <p:ph type="ctrTitle"/>
          </p:nvPr>
        </p:nvSpPr>
        <p:spPr>
          <a:xfrm>
            <a:off x="304800" y="0"/>
            <a:ext cx="8382000" cy="1828800"/>
          </a:xfrm>
        </p:spPr>
        <p:txBody>
          <a:bodyPr>
            <a:noAutofit/>
          </a:bodyPr>
          <a:lstStyle/>
          <a:p>
            <a:pPr algn="ctr"/>
            <a:r>
              <a:rPr lang="en-US" sz="4000" b="1" dirty="0" err="1" smtClean="0">
                <a:solidFill>
                  <a:srgbClr val="0000CC"/>
                </a:solidFill>
                <a:latin typeface="Times New Roman" pitchFamily="18" charset="0"/>
                <a:cs typeface="Times New Roman" pitchFamily="18" charset="0"/>
              </a:rPr>
              <a:t>Phiên</a:t>
            </a:r>
            <a:r>
              <a:rPr lang="en-US" sz="4000" b="1" dirty="0" smtClean="0">
                <a:solidFill>
                  <a:srgbClr val="0000CC"/>
                </a:solidFill>
                <a:latin typeface="Times New Roman" pitchFamily="18" charset="0"/>
                <a:cs typeface="Times New Roman" pitchFamily="18" charset="0"/>
              </a:rPr>
              <a:t> 2 - </a:t>
            </a:r>
            <a:r>
              <a:rPr lang="vi-VN" sz="4000" b="1" dirty="0">
                <a:solidFill>
                  <a:srgbClr val="0000CC"/>
                </a:solidFill>
                <a:latin typeface="Times New Roman" pitchFamily="18" charset="0"/>
                <a:cs typeface="Times New Roman" pitchFamily="18" charset="0"/>
              </a:rPr>
              <a:t>Tổ chức sản xuất </a:t>
            </a:r>
            <a:r>
              <a:rPr lang="vi-VN" sz="4000" b="1" dirty="0" smtClean="0">
                <a:solidFill>
                  <a:srgbClr val="0000CC"/>
                </a:solidFill>
                <a:latin typeface="Times New Roman" pitchFamily="18" charset="0"/>
                <a:cs typeface="Times New Roman" pitchFamily="18" charset="0"/>
              </a:rPr>
              <a:t>tôm</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vi-VN" sz="4000" dirty="0">
                <a:latin typeface="Times New Roman" pitchFamily="18" charset="0"/>
                <a:cs typeface="Times New Roman" pitchFamily="18" charset="0"/>
              </a:rPr>
              <a:t> </a:t>
            </a:r>
            <a:r>
              <a:rPr lang="vi-VN" sz="3500" b="1" dirty="0">
                <a:solidFill>
                  <a:schemeClr val="tx2">
                    <a:lumMod val="50000"/>
                  </a:schemeClr>
                </a:solidFill>
                <a:cs typeface="Times New Roman" pitchFamily="18" charset="0"/>
              </a:rPr>
              <a:t>Tổ chức sản xuất, liên kết ngành tôm - kết quả, tồn tại và đề xuất </a:t>
            </a:r>
            <a:r>
              <a:rPr lang="en-US" sz="3500" b="1" dirty="0" err="1" smtClean="0">
                <a:solidFill>
                  <a:schemeClr val="tx2">
                    <a:lumMod val="50000"/>
                  </a:schemeClr>
                </a:solidFill>
                <a:cs typeface="Times New Roman" pitchFamily="18" charset="0"/>
              </a:rPr>
              <a:t>kiến</a:t>
            </a:r>
            <a:r>
              <a:rPr lang="en-US" sz="3500" b="1" dirty="0" smtClean="0">
                <a:solidFill>
                  <a:schemeClr val="tx2">
                    <a:lumMod val="50000"/>
                  </a:schemeClr>
                </a:solidFill>
                <a:cs typeface="Times New Roman" pitchFamily="18" charset="0"/>
              </a:rPr>
              <a:t> </a:t>
            </a:r>
            <a:r>
              <a:rPr lang="en-US" sz="3500" b="1" dirty="0" err="1" smtClean="0">
                <a:solidFill>
                  <a:schemeClr val="tx2">
                    <a:lumMod val="50000"/>
                  </a:schemeClr>
                </a:solidFill>
                <a:cs typeface="Times New Roman" pitchFamily="18" charset="0"/>
              </a:rPr>
              <a:t>nghị</a:t>
            </a:r>
            <a:endParaRPr lang="en-US" sz="3500" b="1" dirty="0">
              <a:solidFill>
                <a:schemeClr val="tx2">
                  <a:lumMod val="50000"/>
                </a:schemeClr>
              </a:solidFill>
              <a:cs typeface="Times New Roman" pitchFamily="18" charset="0"/>
            </a:endParaRPr>
          </a:p>
        </p:txBody>
      </p:sp>
      <p:sp>
        <p:nvSpPr>
          <p:cNvPr id="3" name="Subtitle 2"/>
          <p:cNvSpPr>
            <a:spLocks noGrp="1"/>
          </p:cNvSpPr>
          <p:nvPr>
            <p:ph type="subTitle" idx="1"/>
          </p:nvPr>
        </p:nvSpPr>
        <p:spPr>
          <a:xfrm>
            <a:off x="1600200" y="5715000"/>
            <a:ext cx="6400800" cy="1143000"/>
          </a:xfrm>
        </p:spPr>
        <p:txBody>
          <a:bodyPr>
            <a:normAutofit/>
          </a:bodyPr>
          <a:lstStyle/>
          <a:p>
            <a:r>
              <a:rPr lang="vi-VN" sz="2400" b="1">
                <a:solidFill>
                  <a:schemeClr val="tx1"/>
                </a:solidFill>
              </a:rPr>
              <a:t>Ông Võ Văn Phục</a:t>
            </a:r>
            <a:endParaRPr lang="en-US" sz="2400" smtClean="0">
              <a:solidFill>
                <a:schemeClr val="tx1"/>
              </a:solidFill>
            </a:endParaRPr>
          </a:p>
          <a:p>
            <a:r>
              <a:rPr lang="vi-VN" sz="2400">
                <a:solidFill>
                  <a:schemeClr val="tx1"/>
                </a:solidFill>
              </a:rPr>
              <a:t>Giám đốc Cty CP Thủy sản sạch VN</a:t>
            </a:r>
            <a:endParaRPr lang="en-US" sz="2400">
              <a:solidFill>
                <a:schemeClr val="tx1"/>
              </a:solidFill>
            </a:endParaRPr>
          </a:p>
        </p:txBody>
      </p:sp>
      <p:pic>
        <p:nvPicPr>
          <p:cNvPr id="7" name="Picture 6" descr="17-harvest-women-ex.jpg"/>
          <p:cNvPicPr>
            <a:picLocks noChangeAspect="1"/>
          </p:cNvPicPr>
          <p:nvPr/>
        </p:nvPicPr>
        <p:blipFill>
          <a:blip r:embed="rId3" cstate="print"/>
          <a:stretch>
            <a:fillRect/>
          </a:stretch>
        </p:blipFill>
        <p:spPr>
          <a:xfrm>
            <a:off x="1371600" y="1905000"/>
            <a:ext cx="6400800" cy="3733800"/>
          </a:xfrm>
          <a:prstGeom prst="rect">
            <a:avLst/>
          </a:prstGeom>
        </p:spPr>
      </p:pic>
      <p:sp>
        <p:nvSpPr>
          <p:cNvPr id="9" name="Slide Number Placeholder 8"/>
          <p:cNvSpPr>
            <a:spLocks noGrp="1"/>
          </p:cNvSpPr>
          <p:nvPr>
            <p:ph type="sldNum" sz="quarter" idx="12"/>
          </p:nvPr>
        </p:nvSpPr>
        <p:spPr/>
        <p:txBody>
          <a:bodyPr/>
          <a:lstStyle/>
          <a:p>
            <a:fld id="{456FDB57-8B44-4356-A2F2-15B339962AB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609600"/>
          </a:xfrm>
        </p:spPr>
        <p:txBody>
          <a:bodyPr>
            <a:normAutofit/>
          </a:bodyPr>
          <a:lstStyle/>
          <a:p>
            <a:r>
              <a:rPr lang="en-US" sz="3400" dirty="0" smtClean="0">
                <a:solidFill>
                  <a:srgbClr val="0000CC"/>
                </a:solidFill>
              </a:rPr>
              <a:t>II. </a:t>
            </a:r>
            <a:r>
              <a:rPr lang="en-US" sz="3400" dirty="0" err="1" smtClean="0">
                <a:solidFill>
                  <a:srgbClr val="0000CC"/>
                </a:solidFill>
              </a:rPr>
              <a:t>Các</a:t>
            </a:r>
            <a:r>
              <a:rPr lang="en-US" sz="3400" dirty="0" smtClean="0">
                <a:solidFill>
                  <a:srgbClr val="0000CC"/>
                </a:solidFill>
              </a:rPr>
              <a:t> </a:t>
            </a:r>
            <a:r>
              <a:rPr lang="en-US" sz="3400" dirty="0" err="1" smtClean="0">
                <a:solidFill>
                  <a:srgbClr val="0000CC"/>
                </a:solidFill>
              </a:rPr>
              <a:t>giải</a:t>
            </a:r>
            <a:r>
              <a:rPr lang="en-US" sz="3400" dirty="0" smtClean="0">
                <a:solidFill>
                  <a:srgbClr val="0000CC"/>
                </a:solidFill>
              </a:rPr>
              <a:t> </a:t>
            </a:r>
            <a:r>
              <a:rPr lang="en-US" sz="3400" dirty="0" err="1" smtClean="0">
                <a:solidFill>
                  <a:srgbClr val="0000CC"/>
                </a:solidFill>
              </a:rPr>
              <a:t>pháp</a:t>
            </a:r>
            <a:r>
              <a:rPr lang="en-US" sz="3400" dirty="0" smtClean="0">
                <a:solidFill>
                  <a:srgbClr val="0000CC"/>
                </a:solidFill>
              </a:rPr>
              <a:t> </a:t>
            </a:r>
            <a:r>
              <a:rPr lang="en-US" sz="3400" dirty="0" err="1" smtClean="0">
                <a:solidFill>
                  <a:srgbClr val="0000CC"/>
                </a:solidFill>
              </a:rPr>
              <a:t>và</a:t>
            </a:r>
            <a:r>
              <a:rPr lang="en-US" sz="3400" dirty="0" smtClean="0">
                <a:solidFill>
                  <a:srgbClr val="0000CC"/>
                </a:solidFill>
              </a:rPr>
              <a:t> </a:t>
            </a:r>
            <a:r>
              <a:rPr lang="en-US" sz="3400" dirty="0" err="1" smtClean="0">
                <a:solidFill>
                  <a:srgbClr val="0000CC"/>
                </a:solidFill>
              </a:rPr>
              <a:t>kiến</a:t>
            </a:r>
            <a:r>
              <a:rPr lang="en-US" sz="3400" dirty="0" smtClean="0">
                <a:solidFill>
                  <a:srgbClr val="0000CC"/>
                </a:solidFill>
              </a:rPr>
              <a:t> </a:t>
            </a:r>
            <a:r>
              <a:rPr lang="en-US" sz="3400" dirty="0" err="1" smtClean="0">
                <a:solidFill>
                  <a:srgbClr val="0000CC"/>
                </a:solidFill>
              </a:rPr>
              <a:t>nghị</a:t>
            </a:r>
            <a:endParaRPr lang="en-US" sz="3400" dirty="0">
              <a:solidFill>
                <a:srgbClr val="0000CC"/>
              </a:solidFill>
            </a:endParaRPr>
          </a:p>
        </p:txBody>
      </p:sp>
      <p:sp>
        <p:nvSpPr>
          <p:cNvPr id="3" name="Content Placeholder 2"/>
          <p:cNvSpPr>
            <a:spLocks noGrp="1"/>
          </p:cNvSpPr>
          <p:nvPr>
            <p:ph idx="1"/>
          </p:nvPr>
        </p:nvSpPr>
        <p:spPr>
          <a:xfrm>
            <a:off x="228600" y="914400"/>
            <a:ext cx="8686800" cy="5638800"/>
          </a:xfrm>
        </p:spPr>
        <p:txBody>
          <a:bodyPr>
            <a:normAutofit lnSpcReduction="10000"/>
          </a:bodyPr>
          <a:lstStyle/>
          <a:p>
            <a:pPr marL="571500" indent="-571500">
              <a:buFont typeface="+mj-lt"/>
              <a:buAutoNum type="arabicPeriod" startAt="2"/>
            </a:pPr>
            <a:r>
              <a:rPr lang="en-US" b="1" dirty="0" err="1" smtClean="0"/>
              <a:t>Đối</a:t>
            </a:r>
            <a:r>
              <a:rPr lang="en-US" b="1" dirty="0" smtClean="0"/>
              <a:t> </a:t>
            </a:r>
            <a:r>
              <a:rPr lang="en-US" b="1" dirty="0" err="1" smtClean="0"/>
              <a:t>với</a:t>
            </a:r>
            <a:r>
              <a:rPr lang="en-US" b="1" dirty="0" smtClean="0"/>
              <a:t> </a:t>
            </a:r>
            <a:r>
              <a:rPr lang="en-US" b="1" dirty="0" err="1" smtClean="0"/>
              <a:t>Nhà</a:t>
            </a:r>
            <a:r>
              <a:rPr lang="en-US" b="1" dirty="0" smtClean="0"/>
              <a:t> </a:t>
            </a:r>
            <a:r>
              <a:rPr lang="en-US" b="1" dirty="0" err="1" smtClean="0"/>
              <a:t>nước</a:t>
            </a:r>
            <a:endParaRPr lang="en-US" b="1" dirty="0" smtClean="0"/>
          </a:p>
          <a:p>
            <a:pPr marL="880110" lvl="1" indent="-514350">
              <a:spcBef>
                <a:spcPts val="600"/>
              </a:spcBef>
              <a:spcAft>
                <a:spcPts val="600"/>
              </a:spcAft>
              <a:buFont typeface="Wingdings" pitchFamily="2" charset="2"/>
              <a:buChar char="§"/>
            </a:pPr>
            <a:r>
              <a:rPr lang="en-US" sz="2600" smtClean="0">
                <a:solidFill>
                  <a:srgbClr val="0000CC"/>
                </a:solidFill>
              </a:rPr>
              <a:t>Có các chính sách khuyến khích ngành công nghiệp phụ trợ vì hiện nay chúng ta đang phải NK số lượng lớn phụ gia từ các nước là đối thủ cạnh tranh. </a:t>
            </a:r>
            <a:endParaRPr lang="en-US" sz="2600" smtClean="0"/>
          </a:p>
          <a:p>
            <a:pPr marL="880110" lvl="1" indent="-514350">
              <a:spcBef>
                <a:spcPts val="600"/>
              </a:spcBef>
              <a:spcAft>
                <a:spcPts val="600"/>
              </a:spcAft>
              <a:buFont typeface="Wingdings" pitchFamily="2" charset="2"/>
              <a:buChar char="§"/>
            </a:pPr>
            <a:r>
              <a:rPr lang="en-US" sz="2600" smtClean="0">
                <a:solidFill>
                  <a:srgbClr val="0000CC"/>
                </a:solidFill>
              </a:rPr>
              <a:t>Có </a:t>
            </a:r>
            <a:r>
              <a:rPr lang="en-US" sz="2600" dirty="0" err="1" smtClean="0">
                <a:solidFill>
                  <a:srgbClr val="0000CC"/>
                </a:solidFill>
              </a:rPr>
              <a:t>các</a:t>
            </a:r>
            <a:r>
              <a:rPr lang="en-US" sz="2600" dirty="0" smtClean="0">
                <a:solidFill>
                  <a:srgbClr val="0000CC"/>
                </a:solidFill>
              </a:rPr>
              <a:t> </a:t>
            </a:r>
            <a:r>
              <a:rPr lang="en-US" sz="2600" dirty="0" err="1" smtClean="0">
                <a:solidFill>
                  <a:srgbClr val="0000CC"/>
                </a:solidFill>
              </a:rPr>
              <a:t>chế</a:t>
            </a:r>
            <a:r>
              <a:rPr lang="en-US" sz="2600" dirty="0" smtClean="0">
                <a:solidFill>
                  <a:srgbClr val="0000CC"/>
                </a:solidFill>
              </a:rPr>
              <a:t> </a:t>
            </a:r>
            <a:r>
              <a:rPr lang="en-US" sz="2600" dirty="0" err="1" smtClean="0">
                <a:solidFill>
                  <a:srgbClr val="0000CC"/>
                </a:solidFill>
              </a:rPr>
              <a:t>tài</a:t>
            </a:r>
            <a:r>
              <a:rPr lang="en-US" sz="2600" dirty="0" smtClean="0">
                <a:solidFill>
                  <a:srgbClr val="0000CC"/>
                </a:solidFill>
              </a:rPr>
              <a:t> </a:t>
            </a:r>
            <a:r>
              <a:rPr lang="en-US" sz="2600" dirty="0" err="1" smtClean="0">
                <a:solidFill>
                  <a:srgbClr val="0000CC"/>
                </a:solidFill>
              </a:rPr>
              <a:t>đối</a:t>
            </a:r>
            <a:r>
              <a:rPr lang="en-US" sz="2600" dirty="0" smtClean="0">
                <a:solidFill>
                  <a:srgbClr val="0000CC"/>
                </a:solidFill>
              </a:rPr>
              <a:t> </a:t>
            </a:r>
            <a:r>
              <a:rPr lang="en-US" sz="2600" dirty="0" err="1" smtClean="0">
                <a:solidFill>
                  <a:srgbClr val="0000CC"/>
                </a:solidFill>
              </a:rPr>
              <a:t>với</a:t>
            </a:r>
            <a:r>
              <a:rPr lang="en-US" sz="2600" dirty="0" smtClean="0">
                <a:solidFill>
                  <a:srgbClr val="0000CC"/>
                </a:solidFill>
              </a:rPr>
              <a:t> </a:t>
            </a:r>
            <a:r>
              <a:rPr lang="en-US" sz="2600" dirty="0" err="1" smtClean="0">
                <a:solidFill>
                  <a:srgbClr val="0000CC"/>
                </a:solidFill>
              </a:rPr>
              <a:t>thương</a:t>
            </a:r>
            <a:r>
              <a:rPr lang="en-US" sz="2600" dirty="0" smtClean="0">
                <a:solidFill>
                  <a:srgbClr val="0000CC"/>
                </a:solidFill>
              </a:rPr>
              <a:t> </a:t>
            </a:r>
            <a:r>
              <a:rPr lang="en-US" sz="2600" dirty="0" err="1" smtClean="0">
                <a:solidFill>
                  <a:srgbClr val="0000CC"/>
                </a:solidFill>
              </a:rPr>
              <a:t>lái</a:t>
            </a:r>
            <a:r>
              <a:rPr lang="en-US" sz="2600" dirty="0" smtClean="0">
                <a:solidFill>
                  <a:srgbClr val="0000CC"/>
                </a:solidFill>
              </a:rPr>
              <a:t> </a:t>
            </a:r>
            <a:r>
              <a:rPr lang="en-US" sz="2600" dirty="0" err="1" smtClean="0">
                <a:solidFill>
                  <a:srgbClr val="0000CC"/>
                </a:solidFill>
              </a:rPr>
              <a:t>Trung</a:t>
            </a:r>
            <a:r>
              <a:rPr lang="en-US" sz="2600" dirty="0" smtClean="0">
                <a:solidFill>
                  <a:srgbClr val="0000CC"/>
                </a:solidFill>
              </a:rPr>
              <a:t> </a:t>
            </a:r>
            <a:r>
              <a:rPr lang="en-US" sz="2600" dirty="0" err="1" smtClean="0">
                <a:solidFill>
                  <a:srgbClr val="0000CC"/>
                </a:solidFill>
              </a:rPr>
              <a:t>Quốc</a:t>
            </a:r>
            <a:r>
              <a:rPr lang="en-US" sz="2600" dirty="0" smtClean="0">
                <a:solidFill>
                  <a:srgbClr val="0000CC"/>
                </a:solidFill>
              </a:rPr>
              <a:t> do </a:t>
            </a:r>
            <a:r>
              <a:rPr lang="en-US" sz="2600" dirty="0" err="1" smtClean="0">
                <a:solidFill>
                  <a:srgbClr val="0000CC"/>
                </a:solidFill>
              </a:rPr>
              <a:t>họ</a:t>
            </a:r>
            <a:r>
              <a:rPr lang="en-US" sz="2600" dirty="0" smtClean="0">
                <a:solidFill>
                  <a:srgbClr val="0000CC"/>
                </a:solidFill>
              </a:rPr>
              <a:t> </a:t>
            </a:r>
            <a:r>
              <a:rPr lang="en-US" sz="2600" dirty="0" err="1" smtClean="0">
                <a:solidFill>
                  <a:srgbClr val="0000CC"/>
                </a:solidFill>
              </a:rPr>
              <a:t>thường</a:t>
            </a:r>
            <a:r>
              <a:rPr lang="en-US" sz="2600" dirty="0" smtClean="0">
                <a:solidFill>
                  <a:srgbClr val="0000CC"/>
                </a:solidFill>
              </a:rPr>
              <a:t> </a:t>
            </a:r>
            <a:r>
              <a:rPr lang="en-US" sz="2600" dirty="0" err="1" smtClean="0">
                <a:solidFill>
                  <a:srgbClr val="0000CC"/>
                </a:solidFill>
              </a:rPr>
              <a:t>gây</a:t>
            </a:r>
            <a:r>
              <a:rPr lang="en-US" sz="2600" dirty="0" smtClean="0">
                <a:solidFill>
                  <a:srgbClr val="0000CC"/>
                </a:solidFill>
              </a:rPr>
              <a:t> </a:t>
            </a:r>
            <a:r>
              <a:rPr lang="en-US" sz="2600" dirty="0" err="1" smtClean="0">
                <a:solidFill>
                  <a:srgbClr val="0000CC"/>
                </a:solidFill>
              </a:rPr>
              <a:t>đảo</a:t>
            </a:r>
            <a:r>
              <a:rPr lang="en-US" sz="2600" dirty="0" smtClean="0">
                <a:solidFill>
                  <a:srgbClr val="0000CC"/>
                </a:solidFill>
              </a:rPr>
              <a:t> </a:t>
            </a:r>
            <a:r>
              <a:rPr lang="en-US" sz="2600" dirty="0" err="1" smtClean="0">
                <a:solidFill>
                  <a:srgbClr val="0000CC"/>
                </a:solidFill>
              </a:rPr>
              <a:t>lộn</a:t>
            </a:r>
            <a:r>
              <a:rPr lang="en-US" sz="2600" dirty="0" smtClean="0">
                <a:solidFill>
                  <a:srgbClr val="0000CC"/>
                </a:solidFill>
              </a:rPr>
              <a:t> </a:t>
            </a:r>
            <a:r>
              <a:rPr lang="en-US" sz="2600" dirty="0" err="1" smtClean="0">
                <a:solidFill>
                  <a:srgbClr val="0000CC"/>
                </a:solidFill>
              </a:rPr>
              <a:t>thị</a:t>
            </a:r>
            <a:r>
              <a:rPr lang="en-US" sz="2600" dirty="0" smtClean="0">
                <a:solidFill>
                  <a:srgbClr val="0000CC"/>
                </a:solidFill>
              </a:rPr>
              <a:t> </a:t>
            </a:r>
            <a:r>
              <a:rPr lang="en-US" sz="2600" dirty="0" err="1" smtClean="0">
                <a:solidFill>
                  <a:srgbClr val="0000CC"/>
                </a:solidFill>
              </a:rPr>
              <a:t>trường</a:t>
            </a:r>
            <a:r>
              <a:rPr lang="en-US" sz="2600" dirty="0" smtClean="0">
                <a:solidFill>
                  <a:srgbClr val="0000CC"/>
                </a:solidFill>
              </a:rPr>
              <a:t> </a:t>
            </a:r>
            <a:r>
              <a:rPr lang="en-US" sz="2600" dirty="0" err="1" smtClean="0">
                <a:solidFill>
                  <a:srgbClr val="0000CC"/>
                </a:solidFill>
              </a:rPr>
              <a:t>vào</a:t>
            </a:r>
            <a:r>
              <a:rPr lang="en-US" sz="2600" dirty="0" smtClean="0">
                <a:solidFill>
                  <a:srgbClr val="0000CC"/>
                </a:solidFill>
              </a:rPr>
              <a:t> </a:t>
            </a:r>
            <a:r>
              <a:rPr lang="en-US" sz="2600" dirty="0" err="1" smtClean="0">
                <a:solidFill>
                  <a:srgbClr val="0000CC"/>
                </a:solidFill>
              </a:rPr>
              <a:t>những</a:t>
            </a:r>
            <a:r>
              <a:rPr lang="en-US" sz="2600" dirty="0" smtClean="0">
                <a:solidFill>
                  <a:srgbClr val="0000CC"/>
                </a:solidFill>
              </a:rPr>
              <a:t> </a:t>
            </a:r>
            <a:r>
              <a:rPr lang="en-US" sz="2600" dirty="0" err="1" smtClean="0">
                <a:solidFill>
                  <a:srgbClr val="0000CC"/>
                </a:solidFill>
              </a:rPr>
              <a:t>thời</a:t>
            </a:r>
            <a:r>
              <a:rPr lang="en-US" sz="2600" dirty="0" smtClean="0">
                <a:solidFill>
                  <a:srgbClr val="0000CC"/>
                </a:solidFill>
              </a:rPr>
              <a:t> </a:t>
            </a:r>
            <a:r>
              <a:rPr lang="en-US" sz="2600" dirty="0" err="1" smtClean="0">
                <a:solidFill>
                  <a:srgbClr val="0000CC"/>
                </a:solidFill>
              </a:rPr>
              <a:t>điển</a:t>
            </a:r>
            <a:r>
              <a:rPr lang="en-US" sz="2600" dirty="0" smtClean="0">
                <a:solidFill>
                  <a:srgbClr val="0000CC"/>
                </a:solidFill>
              </a:rPr>
              <a:t> khan </a:t>
            </a:r>
            <a:r>
              <a:rPr lang="en-US" sz="2600" dirty="0" err="1" smtClean="0">
                <a:solidFill>
                  <a:srgbClr val="0000CC"/>
                </a:solidFill>
              </a:rPr>
              <a:t>hiếm</a:t>
            </a:r>
            <a:r>
              <a:rPr lang="en-US" sz="2600" dirty="0" smtClean="0">
                <a:solidFill>
                  <a:srgbClr val="0000CC"/>
                </a:solidFill>
              </a:rPr>
              <a:t> </a:t>
            </a:r>
            <a:r>
              <a:rPr lang="en-US" sz="2600" dirty="0" err="1" smtClean="0">
                <a:solidFill>
                  <a:srgbClr val="0000CC"/>
                </a:solidFill>
              </a:rPr>
              <a:t>nguyên</a:t>
            </a:r>
            <a:r>
              <a:rPr lang="en-US" sz="2600" dirty="0" smtClean="0">
                <a:solidFill>
                  <a:srgbClr val="0000CC"/>
                </a:solidFill>
              </a:rPr>
              <a:t> </a:t>
            </a:r>
            <a:r>
              <a:rPr lang="en-US" sz="2600" dirty="0" err="1" smtClean="0">
                <a:solidFill>
                  <a:srgbClr val="0000CC"/>
                </a:solidFill>
              </a:rPr>
              <a:t>liệu</a:t>
            </a:r>
            <a:r>
              <a:rPr lang="en-US" sz="2600" dirty="0" smtClean="0">
                <a:solidFill>
                  <a:srgbClr val="0000CC"/>
                </a:solidFill>
              </a:rPr>
              <a:t>, </a:t>
            </a:r>
            <a:r>
              <a:rPr lang="en-US" sz="2600" dirty="0" err="1" smtClean="0">
                <a:solidFill>
                  <a:srgbClr val="0000CC"/>
                </a:solidFill>
              </a:rPr>
              <a:t>gây</a:t>
            </a:r>
            <a:r>
              <a:rPr lang="en-US" sz="2600" dirty="0" smtClean="0">
                <a:solidFill>
                  <a:srgbClr val="0000CC"/>
                </a:solidFill>
              </a:rPr>
              <a:t> </a:t>
            </a:r>
            <a:r>
              <a:rPr lang="en-US" sz="2600" dirty="0" err="1" smtClean="0">
                <a:solidFill>
                  <a:srgbClr val="0000CC"/>
                </a:solidFill>
              </a:rPr>
              <a:t>hậu</a:t>
            </a:r>
            <a:r>
              <a:rPr lang="en-US" sz="2600" dirty="0" smtClean="0">
                <a:solidFill>
                  <a:srgbClr val="0000CC"/>
                </a:solidFill>
              </a:rPr>
              <a:t> </a:t>
            </a:r>
            <a:r>
              <a:rPr lang="en-US" sz="2600" dirty="0" err="1" smtClean="0">
                <a:solidFill>
                  <a:srgbClr val="0000CC"/>
                </a:solidFill>
              </a:rPr>
              <a:t>quả</a:t>
            </a:r>
            <a:r>
              <a:rPr lang="en-US" sz="2600" dirty="0" smtClean="0">
                <a:solidFill>
                  <a:srgbClr val="0000CC"/>
                </a:solidFill>
              </a:rPr>
              <a:t> </a:t>
            </a:r>
            <a:r>
              <a:rPr lang="en-US" sz="2600" dirty="0" err="1" smtClean="0">
                <a:solidFill>
                  <a:srgbClr val="0000CC"/>
                </a:solidFill>
              </a:rPr>
              <a:t>nghiêm</a:t>
            </a:r>
            <a:r>
              <a:rPr lang="en-US" sz="2600" dirty="0" smtClean="0">
                <a:solidFill>
                  <a:srgbClr val="0000CC"/>
                </a:solidFill>
              </a:rPr>
              <a:t> </a:t>
            </a:r>
            <a:r>
              <a:rPr lang="en-US" sz="2600" dirty="0" err="1" smtClean="0">
                <a:solidFill>
                  <a:srgbClr val="0000CC"/>
                </a:solidFill>
              </a:rPr>
              <a:t>trọng</a:t>
            </a:r>
            <a:r>
              <a:rPr lang="en-US" sz="2600" dirty="0" smtClean="0">
                <a:solidFill>
                  <a:srgbClr val="0000CC"/>
                </a:solidFill>
              </a:rPr>
              <a:t> </a:t>
            </a:r>
            <a:r>
              <a:rPr lang="en-US" sz="2600" dirty="0" err="1" smtClean="0">
                <a:solidFill>
                  <a:srgbClr val="0000CC"/>
                </a:solidFill>
              </a:rPr>
              <a:t>cho</a:t>
            </a:r>
            <a:r>
              <a:rPr lang="en-US" sz="2600" dirty="0" smtClean="0">
                <a:solidFill>
                  <a:srgbClr val="0000CC"/>
                </a:solidFill>
              </a:rPr>
              <a:t> NM </a:t>
            </a:r>
            <a:r>
              <a:rPr lang="en-US" sz="2600" dirty="0" err="1" smtClean="0">
                <a:solidFill>
                  <a:srgbClr val="0000CC"/>
                </a:solidFill>
              </a:rPr>
              <a:t>và</a:t>
            </a:r>
            <a:r>
              <a:rPr lang="en-US" sz="2600" dirty="0" smtClean="0">
                <a:solidFill>
                  <a:srgbClr val="0000CC"/>
                </a:solidFill>
              </a:rPr>
              <a:t> </a:t>
            </a:r>
            <a:r>
              <a:rPr lang="en-US" sz="2600" dirty="0" err="1" smtClean="0">
                <a:solidFill>
                  <a:srgbClr val="0000CC"/>
                </a:solidFill>
              </a:rPr>
              <a:t>người</a:t>
            </a:r>
            <a:r>
              <a:rPr lang="en-US" sz="2600" dirty="0" smtClean="0">
                <a:solidFill>
                  <a:srgbClr val="0000CC"/>
                </a:solidFill>
              </a:rPr>
              <a:t> </a:t>
            </a:r>
            <a:r>
              <a:rPr lang="en-US" sz="2600" dirty="0" err="1" smtClean="0">
                <a:solidFill>
                  <a:srgbClr val="0000CC"/>
                </a:solidFill>
              </a:rPr>
              <a:t>nuôi</a:t>
            </a:r>
            <a:endParaRPr lang="en-US" sz="2600" dirty="0" smtClean="0">
              <a:solidFill>
                <a:srgbClr val="0000CC"/>
              </a:solidFill>
            </a:endParaRPr>
          </a:p>
          <a:p>
            <a:pPr marL="880110" lvl="1" indent="-514350">
              <a:spcBef>
                <a:spcPts val="600"/>
              </a:spcBef>
              <a:spcAft>
                <a:spcPts val="600"/>
              </a:spcAft>
              <a:buFont typeface="Wingdings" pitchFamily="2" charset="2"/>
              <a:buChar char="§"/>
            </a:pPr>
            <a:r>
              <a:rPr lang="en-US" sz="2600" dirty="0" err="1" smtClean="0">
                <a:solidFill>
                  <a:srgbClr val="0000CC"/>
                </a:solidFill>
              </a:rPr>
              <a:t>Cần</a:t>
            </a:r>
            <a:r>
              <a:rPr lang="en-US" sz="2600" dirty="0" smtClean="0">
                <a:solidFill>
                  <a:srgbClr val="0000CC"/>
                </a:solidFill>
              </a:rPr>
              <a:t> </a:t>
            </a:r>
            <a:r>
              <a:rPr lang="en-US" sz="2600" dirty="0" err="1" smtClean="0">
                <a:solidFill>
                  <a:srgbClr val="0000CC"/>
                </a:solidFill>
              </a:rPr>
              <a:t>quy</a:t>
            </a:r>
            <a:r>
              <a:rPr lang="en-US" sz="2600" dirty="0" smtClean="0">
                <a:solidFill>
                  <a:srgbClr val="0000CC"/>
                </a:solidFill>
              </a:rPr>
              <a:t> </a:t>
            </a:r>
            <a:r>
              <a:rPr lang="en-US" sz="2600" dirty="0" err="1" smtClean="0">
                <a:solidFill>
                  <a:srgbClr val="0000CC"/>
                </a:solidFill>
              </a:rPr>
              <a:t>định</a:t>
            </a:r>
            <a:r>
              <a:rPr lang="en-US" sz="2600" dirty="0" smtClean="0">
                <a:solidFill>
                  <a:srgbClr val="0000CC"/>
                </a:solidFill>
              </a:rPr>
              <a:t> CB XK </a:t>
            </a:r>
            <a:r>
              <a:rPr lang="en-US" sz="2600" dirty="0" err="1" smtClean="0">
                <a:solidFill>
                  <a:srgbClr val="0000CC"/>
                </a:solidFill>
              </a:rPr>
              <a:t>tôm</a:t>
            </a:r>
            <a:r>
              <a:rPr lang="en-US" sz="2600" dirty="0" smtClean="0">
                <a:solidFill>
                  <a:srgbClr val="0000CC"/>
                </a:solidFill>
              </a:rPr>
              <a:t> </a:t>
            </a:r>
            <a:r>
              <a:rPr lang="en-US" sz="2600" dirty="0" err="1" smtClean="0">
                <a:solidFill>
                  <a:srgbClr val="0000CC"/>
                </a:solidFill>
              </a:rPr>
              <a:t>là</a:t>
            </a:r>
            <a:r>
              <a:rPr lang="en-US" sz="2600" dirty="0" smtClean="0">
                <a:solidFill>
                  <a:srgbClr val="0000CC"/>
                </a:solidFill>
              </a:rPr>
              <a:t> </a:t>
            </a:r>
            <a:r>
              <a:rPr lang="en-US" sz="2600" dirty="0" err="1" smtClean="0">
                <a:solidFill>
                  <a:srgbClr val="0000CC"/>
                </a:solidFill>
              </a:rPr>
              <a:t>ngành</a:t>
            </a:r>
            <a:r>
              <a:rPr lang="en-US" sz="2600" dirty="0" smtClean="0">
                <a:solidFill>
                  <a:srgbClr val="0000CC"/>
                </a:solidFill>
              </a:rPr>
              <a:t> </a:t>
            </a:r>
            <a:r>
              <a:rPr lang="en-US" sz="2600" dirty="0" err="1" smtClean="0">
                <a:solidFill>
                  <a:srgbClr val="0000CC"/>
                </a:solidFill>
              </a:rPr>
              <a:t>có</a:t>
            </a:r>
            <a:r>
              <a:rPr lang="en-US" sz="2600" dirty="0" smtClean="0">
                <a:solidFill>
                  <a:srgbClr val="0000CC"/>
                </a:solidFill>
              </a:rPr>
              <a:t> </a:t>
            </a:r>
            <a:r>
              <a:rPr lang="en-US" sz="2600" dirty="0" err="1" smtClean="0">
                <a:solidFill>
                  <a:srgbClr val="0000CC"/>
                </a:solidFill>
              </a:rPr>
              <a:t>điều</a:t>
            </a:r>
            <a:r>
              <a:rPr lang="en-US" sz="2600" dirty="0" smtClean="0">
                <a:solidFill>
                  <a:srgbClr val="0000CC"/>
                </a:solidFill>
              </a:rPr>
              <a:t> </a:t>
            </a:r>
            <a:r>
              <a:rPr lang="en-US" sz="2600" dirty="0" err="1" smtClean="0">
                <a:solidFill>
                  <a:srgbClr val="0000CC"/>
                </a:solidFill>
              </a:rPr>
              <a:t>kiện</a:t>
            </a:r>
            <a:r>
              <a:rPr lang="en-US" sz="2600" dirty="0" smtClean="0">
                <a:solidFill>
                  <a:srgbClr val="0000CC"/>
                </a:solidFill>
              </a:rPr>
              <a:t> </a:t>
            </a:r>
            <a:r>
              <a:rPr lang="en-US" sz="2600" dirty="0" err="1" smtClean="0">
                <a:solidFill>
                  <a:srgbClr val="0000CC"/>
                </a:solidFill>
              </a:rPr>
              <a:t>nhằm</a:t>
            </a:r>
            <a:r>
              <a:rPr lang="en-US" sz="2600" dirty="0" smtClean="0">
                <a:solidFill>
                  <a:srgbClr val="0000CC"/>
                </a:solidFill>
              </a:rPr>
              <a:t> </a:t>
            </a:r>
            <a:r>
              <a:rPr lang="en-US" sz="2600" dirty="0" err="1" smtClean="0">
                <a:solidFill>
                  <a:srgbClr val="0000CC"/>
                </a:solidFill>
              </a:rPr>
              <a:t>tránh</a:t>
            </a:r>
            <a:r>
              <a:rPr lang="en-US" sz="2600" dirty="0" smtClean="0">
                <a:solidFill>
                  <a:srgbClr val="0000CC"/>
                </a:solidFill>
              </a:rPr>
              <a:t> </a:t>
            </a:r>
            <a:r>
              <a:rPr lang="en-US" sz="2600" dirty="0" err="1" smtClean="0">
                <a:solidFill>
                  <a:srgbClr val="0000CC"/>
                </a:solidFill>
              </a:rPr>
              <a:t>tình</a:t>
            </a:r>
            <a:r>
              <a:rPr lang="en-US" sz="2600" dirty="0" smtClean="0">
                <a:solidFill>
                  <a:srgbClr val="0000CC"/>
                </a:solidFill>
              </a:rPr>
              <a:t> </a:t>
            </a:r>
            <a:r>
              <a:rPr lang="en-US" sz="2600" dirty="0" err="1" smtClean="0">
                <a:solidFill>
                  <a:srgbClr val="0000CC"/>
                </a:solidFill>
              </a:rPr>
              <a:t>trạng</a:t>
            </a:r>
            <a:r>
              <a:rPr lang="en-US" sz="2600" dirty="0" smtClean="0">
                <a:solidFill>
                  <a:srgbClr val="0000CC"/>
                </a:solidFill>
              </a:rPr>
              <a:t> </a:t>
            </a:r>
            <a:r>
              <a:rPr lang="en-US" sz="2600" dirty="0" err="1" smtClean="0">
                <a:solidFill>
                  <a:srgbClr val="0000CC"/>
                </a:solidFill>
              </a:rPr>
              <a:t>đầu</a:t>
            </a:r>
            <a:r>
              <a:rPr lang="en-US" sz="2600" dirty="0" smtClean="0">
                <a:solidFill>
                  <a:srgbClr val="0000CC"/>
                </a:solidFill>
              </a:rPr>
              <a:t> </a:t>
            </a:r>
            <a:r>
              <a:rPr lang="en-US" sz="2600" dirty="0" err="1" smtClean="0">
                <a:solidFill>
                  <a:srgbClr val="0000CC"/>
                </a:solidFill>
              </a:rPr>
              <a:t>tư</a:t>
            </a:r>
            <a:r>
              <a:rPr lang="en-US" sz="2600" dirty="0" smtClean="0">
                <a:solidFill>
                  <a:srgbClr val="0000CC"/>
                </a:solidFill>
              </a:rPr>
              <a:t> </a:t>
            </a:r>
            <a:r>
              <a:rPr lang="en-US" sz="2600" dirty="0" err="1" smtClean="0">
                <a:solidFill>
                  <a:srgbClr val="0000CC"/>
                </a:solidFill>
              </a:rPr>
              <a:t>tràn</a:t>
            </a:r>
            <a:r>
              <a:rPr lang="en-US" sz="2600" dirty="0" smtClean="0">
                <a:solidFill>
                  <a:srgbClr val="0000CC"/>
                </a:solidFill>
              </a:rPr>
              <a:t> </a:t>
            </a:r>
            <a:r>
              <a:rPr lang="en-US" sz="2600" dirty="0" err="1" smtClean="0">
                <a:solidFill>
                  <a:srgbClr val="0000CC"/>
                </a:solidFill>
              </a:rPr>
              <a:t>lan</a:t>
            </a:r>
            <a:r>
              <a:rPr lang="en-US" sz="2600" dirty="0" smtClean="0">
                <a:solidFill>
                  <a:srgbClr val="0000CC"/>
                </a:solidFill>
              </a:rPr>
              <a:t> </a:t>
            </a:r>
            <a:r>
              <a:rPr lang="en-US" sz="2600" dirty="0" err="1" smtClean="0">
                <a:solidFill>
                  <a:srgbClr val="0000CC"/>
                </a:solidFill>
              </a:rPr>
              <a:t>mất</a:t>
            </a:r>
            <a:r>
              <a:rPr lang="en-US" sz="2600" dirty="0" smtClean="0">
                <a:solidFill>
                  <a:srgbClr val="0000CC"/>
                </a:solidFill>
              </a:rPr>
              <a:t> </a:t>
            </a:r>
            <a:r>
              <a:rPr lang="en-US" sz="2600" dirty="0" err="1" smtClean="0">
                <a:solidFill>
                  <a:srgbClr val="0000CC"/>
                </a:solidFill>
              </a:rPr>
              <a:t>kiểm</a:t>
            </a:r>
            <a:r>
              <a:rPr lang="en-US" sz="2600" dirty="0" smtClean="0">
                <a:solidFill>
                  <a:srgbClr val="0000CC"/>
                </a:solidFill>
              </a:rPr>
              <a:t> </a:t>
            </a:r>
            <a:r>
              <a:rPr lang="en-US" sz="2600" err="1" smtClean="0">
                <a:solidFill>
                  <a:srgbClr val="0000CC"/>
                </a:solidFill>
              </a:rPr>
              <a:t>soát</a:t>
            </a:r>
            <a:r>
              <a:rPr lang="en-US" sz="2600" smtClean="0">
                <a:solidFill>
                  <a:srgbClr val="0000CC"/>
                </a:solidFill>
              </a:rPr>
              <a:t>, </a:t>
            </a:r>
            <a:r>
              <a:rPr lang="en-US" sz="2600" dirty="0" smtClean="0">
                <a:solidFill>
                  <a:srgbClr val="0000CC"/>
                </a:solidFill>
              </a:rPr>
              <a:t>dẫn đến phá sản hàng loạt và thiệt hại cho các doanh nghiệp chân chính</a:t>
            </a:r>
            <a:r>
              <a:rPr lang="en-US" sz="2600" smtClean="0">
                <a:solidFill>
                  <a:srgbClr val="0000CC"/>
                </a:solidFill>
              </a:rPr>
              <a:t>.</a:t>
            </a:r>
            <a:endParaRPr lang="en-US" sz="2600" dirty="0" smtClean="0">
              <a:solidFill>
                <a:srgbClr val="0000CC"/>
              </a:solidFill>
            </a:endParaRPr>
          </a:p>
          <a:p>
            <a:pPr marL="880110" lvl="1" indent="-514350">
              <a:spcBef>
                <a:spcPts val="600"/>
              </a:spcBef>
              <a:spcAft>
                <a:spcPts val="600"/>
              </a:spcAft>
              <a:buFont typeface="Wingdings" pitchFamily="2" charset="2"/>
              <a:buChar char="§"/>
            </a:pPr>
            <a:r>
              <a:rPr lang="en-US" sz="2600" dirty="0" err="1" smtClean="0">
                <a:solidFill>
                  <a:srgbClr val="0000CC"/>
                </a:solidFill>
              </a:rPr>
              <a:t>Có</a:t>
            </a:r>
            <a:r>
              <a:rPr lang="en-US" sz="2600" dirty="0" smtClean="0">
                <a:solidFill>
                  <a:srgbClr val="0000CC"/>
                </a:solidFill>
              </a:rPr>
              <a:t> </a:t>
            </a:r>
            <a:r>
              <a:rPr lang="en-US" sz="2600" dirty="0" err="1" smtClean="0">
                <a:solidFill>
                  <a:srgbClr val="0000CC"/>
                </a:solidFill>
              </a:rPr>
              <a:t>chính</a:t>
            </a:r>
            <a:r>
              <a:rPr lang="en-US" sz="2600" dirty="0" smtClean="0">
                <a:solidFill>
                  <a:srgbClr val="0000CC"/>
                </a:solidFill>
              </a:rPr>
              <a:t> </a:t>
            </a:r>
            <a:r>
              <a:rPr lang="en-US" sz="2600" dirty="0" err="1" smtClean="0">
                <a:solidFill>
                  <a:srgbClr val="0000CC"/>
                </a:solidFill>
              </a:rPr>
              <a:t>sách</a:t>
            </a:r>
            <a:r>
              <a:rPr lang="en-US" sz="2600" dirty="0" smtClean="0">
                <a:solidFill>
                  <a:srgbClr val="0000CC"/>
                </a:solidFill>
              </a:rPr>
              <a:t> </a:t>
            </a:r>
            <a:r>
              <a:rPr lang="en-US" sz="2600" dirty="0" err="1" smtClean="0">
                <a:solidFill>
                  <a:srgbClr val="0000CC"/>
                </a:solidFill>
              </a:rPr>
              <a:t>ưu</a:t>
            </a:r>
            <a:r>
              <a:rPr lang="en-US" sz="2600" dirty="0" smtClean="0">
                <a:solidFill>
                  <a:srgbClr val="0000CC"/>
                </a:solidFill>
              </a:rPr>
              <a:t> </a:t>
            </a:r>
            <a:r>
              <a:rPr lang="en-US" sz="2600" dirty="0" err="1" smtClean="0">
                <a:solidFill>
                  <a:srgbClr val="0000CC"/>
                </a:solidFill>
              </a:rPr>
              <a:t>đãi</a:t>
            </a:r>
            <a:r>
              <a:rPr lang="en-US" sz="2600" dirty="0" smtClean="0">
                <a:solidFill>
                  <a:srgbClr val="0000CC"/>
                </a:solidFill>
              </a:rPr>
              <a:t> </a:t>
            </a:r>
            <a:r>
              <a:rPr lang="en-US" sz="2600" dirty="0" err="1" smtClean="0">
                <a:solidFill>
                  <a:srgbClr val="0000CC"/>
                </a:solidFill>
              </a:rPr>
              <a:t>tín</a:t>
            </a:r>
            <a:r>
              <a:rPr lang="en-US" sz="2600" dirty="0" smtClean="0">
                <a:solidFill>
                  <a:srgbClr val="0000CC"/>
                </a:solidFill>
              </a:rPr>
              <a:t> </a:t>
            </a:r>
            <a:r>
              <a:rPr lang="en-US" sz="2600" dirty="0" err="1" smtClean="0">
                <a:solidFill>
                  <a:srgbClr val="0000CC"/>
                </a:solidFill>
              </a:rPr>
              <a:t>dụng</a:t>
            </a:r>
            <a:r>
              <a:rPr lang="en-US" sz="2600" dirty="0" smtClean="0">
                <a:solidFill>
                  <a:srgbClr val="0000CC"/>
                </a:solidFill>
              </a:rPr>
              <a:t> </a:t>
            </a:r>
            <a:r>
              <a:rPr lang="en-US" sz="2600" dirty="0" err="1" smtClean="0">
                <a:solidFill>
                  <a:srgbClr val="0000CC"/>
                </a:solidFill>
              </a:rPr>
              <a:t>với</a:t>
            </a:r>
            <a:r>
              <a:rPr lang="en-US" sz="2600" dirty="0" smtClean="0">
                <a:solidFill>
                  <a:srgbClr val="0000CC"/>
                </a:solidFill>
              </a:rPr>
              <a:t> </a:t>
            </a:r>
            <a:r>
              <a:rPr lang="en-US" sz="2600" dirty="0" err="1" smtClean="0">
                <a:solidFill>
                  <a:srgbClr val="0000CC"/>
                </a:solidFill>
              </a:rPr>
              <a:t>người</a:t>
            </a:r>
            <a:r>
              <a:rPr lang="en-US" sz="2600" dirty="0" smtClean="0">
                <a:solidFill>
                  <a:srgbClr val="0000CC"/>
                </a:solidFill>
              </a:rPr>
              <a:t> </a:t>
            </a:r>
            <a:r>
              <a:rPr lang="en-US" sz="2600" dirty="0" err="1" smtClean="0">
                <a:solidFill>
                  <a:srgbClr val="0000CC"/>
                </a:solidFill>
              </a:rPr>
              <a:t>nuôi</a:t>
            </a:r>
            <a:r>
              <a:rPr lang="en-US" sz="2600" dirty="0" smtClean="0">
                <a:solidFill>
                  <a:srgbClr val="0000CC"/>
                </a:solidFill>
              </a:rPr>
              <a:t> </a:t>
            </a:r>
            <a:r>
              <a:rPr lang="en-US" sz="2600" dirty="0" err="1" smtClean="0">
                <a:solidFill>
                  <a:srgbClr val="0000CC"/>
                </a:solidFill>
              </a:rPr>
              <a:t>vì</a:t>
            </a:r>
            <a:r>
              <a:rPr lang="en-US" sz="2600" dirty="0" smtClean="0">
                <a:solidFill>
                  <a:srgbClr val="0000CC"/>
                </a:solidFill>
              </a:rPr>
              <a:t> </a:t>
            </a:r>
            <a:r>
              <a:rPr lang="en-US" sz="2600" dirty="0" err="1" smtClean="0">
                <a:solidFill>
                  <a:srgbClr val="0000CC"/>
                </a:solidFill>
              </a:rPr>
              <a:t>hiện</a:t>
            </a:r>
            <a:r>
              <a:rPr lang="en-US" sz="2600" dirty="0" smtClean="0">
                <a:solidFill>
                  <a:srgbClr val="0000CC"/>
                </a:solidFill>
              </a:rPr>
              <a:t> nay </a:t>
            </a:r>
            <a:r>
              <a:rPr lang="en-US" sz="2600" dirty="0" err="1" smtClean="0">
                <a:solidFill>
                  <a:srgbClr val="0000CC"/>
                </a:solidFill>
              </a:rPr>
              <a:t>nông</a:t>
            </a:r>
            <a:r>
              <a:rPr lang="en-US" sz="2600" dirty="0" smtClean="0">
                <a:solidFill>
                  <a:srgbClr val="0000CC"/>
                </a:solidFill>
              </a:rPr>
              <a:t> </a:t>
            </a:r>
            <a:r>
              <a:rPr lang="en-US" sz="2600" dirty="0" err="1" smtClean="0">
                <a:solidFill>
                  <a:srgbClr val="0000CC"/>
                </a:solidFill>
              </a:rPr>
              <a:t>dân</a:t>
            </a:r>
            <a:r>
              <a:rPr lang="en-US" sz="2600" dirty="0" smtClean="0">
                <a:solidFill>
                  <a:srgbClr val="0000CC"/>
                </a:solidFill>
              </a:rPr>
              <a:t> </a:t>
            </a:r>
            <a:r>
              <a:rPr lang="en-US" sz="2600" dirty="0" err="1" smtClean="0">
                <a:solidFill>
                  <a:srgbClr val="0000CC"/>
                </a:solidFill>
              </a:rPr>
              <a:t>chưa</a:t>
            </a:r>
            <a:r>
              <a:rPr lang="en-US" sz="2600" dirty="0" smtClean="0">
                <a:solidFill>
                  <a:srgbClr val="0000CC"/>
                </a:solidFill>
              </a:rPr>
              <a:t> </a:t>
            </a:r>
            <a:r>
              <a:rPr lang="en-US" sz="2600" dirty="0" err="1" smtClean="0">
                <a:solidFill>
                  <a:srgbClr val="0000CC"/>
                </a:solidFill>
              </a:rPr>
              <a:t>được</a:t>
            </a:r>
            <a:r>
              <a:rPr lang="en-US" sz="2600" dirty="0" smtClean="0">
                <a:solidFill>
                  <a:srgbClr val="0000CC"/>
                </a:solidFill>
              </a:rPr>
              <a:t> </a:t>
            </a:r>
            <a:r>
              <a:rPr lang="en-US" sz="2600" dirty="0" err="1" smtClean="0">
                <a:solidFill>
                  <a:srgbClr val="0000CC"/>
                </a:solidFill>
              </a:rPr>
              <a:t>quan</a:t>
            </a:r>
            <a:r>
              <a:rPr lang="en-US" sz="2600" dirty="0" smtClean="0">
                <a:solidFill>
                  <a:srgbClr val="0000CC"/>
                </a:solidFill>
              </a:rPr>
              <a:t> </a:t>
            </a:r>
            <a:r>
              <a:rPr lang="en-US" sz="2600" dirty="0" err="1" smtClean="0">
                <a:solidFill>
                  <a:srgbClr val="0000CC"/>
                </a:solidFill>
              </a:rPr>
              <a:t>tâm</a:t>
            </a:r>
            <a:r>
              <a:rPr lang="en-US" sz="2600" dirty="0" smtClean="0">
                <a:solidFill>
                  <a:srgbClr val="0000CC"/>
                </a:solidFill>
              </a:rPr>
              <a:t> </a:t>
            </a:r>
            <a:r>
              <a:rPr lang="en-US" sz="2600" err="1" smtClean="0">
                <a:solidFill>
                  <a:srgbClr val="0000CC"/>
                </a:solidFill>
              </a:rPr>
              <a:t>đúng</a:t>
            </a:r>
            <a:r>
              <a:rPr lang="en-US" sz="2600" smtClean="0">
                <a:solidFill>
                  <a:srgbClr val="0000CC"/>
                </a:solidFill>
              </a:rPr>
              <a:t> </a:t>
            </a:r>
            <a:r>
              <a:rPr lang="en-US" sz="2600" smtClean="0">
                <a:solidFill>
                  <a:srgbClr val="0000CC"/>
                </a:solidFill>
              </a:rPr>
              <a:t>mức</a:t>
            </a:r>
            <a:endParaRPr lang="en-US" sz="2600" dirty="0" smtClean="0">
              <a:solidFill>
                <a:srgbClr val="0000CC"/>
              </a:solidFill>
            </a:endParaRPr>
          </a:p>
        </p:txBody>
      </p:sp>
      <p:sp>
        <p:nvSpPr>
          <p:cNvPr id="5" name="Slide Number Placeholder 4"/>
          <p:cNvSpPr>
            <a:spLocks noGrp="1"/>
          </p:cNvSpPr>
          <p:nvPr>
            <p:ph type="sldNum" sz="quarter" idx="12"/>
          </p:nvPr>
        </p:nvSpPr>
        <p:spPr/>
        <p:txBody>
          <a:bodyPr/>
          <a:lstStyle/>
          <a:p>
            <a:fld id="{456FDB57-8B44-4356-A2F2-15B339962AB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609600"/>
          </a:xfrm>
        </p:spPr>
        <p:txBody>
          <a:bodyPr>
            <a:normAutofit/>
          </a:bodyPr>
          <a:lstStyle/>
          <a:p>
            <a:r>
              <a:rPr lang="en-US" sz="3400" dirty="0" smtClean="0">
                <a:solidFill>
                  <a:srgbClr val="0000CC"/>
                </a:solidFill>
              </a:rPr>
              <a:t>II. </a:t>
            </a:r>
            <a:r>
              <a:rPr lang="en-US" sz="3400" dirty="0" err="1" smtClean="0">
                <a:solidFill>
                  <a:srgbClr val="0000CC"/>
                </a:solidFill>
              </a:rPr>
              <a:t>Các</a:t>
            </a:r>
            <a:r>
              <a:rPr lang="en-US" sz="3400" dirty="0" smtClean="0">
                <a:solidFill>
                  <a:srgbClr val="0000CC"/>
                </a:solidFill>
              </a:rPr>
              <a:t> </a:t>
            </a:r>
            <a:r>
              <a:rPr lang="en-US" sz="3400" dirty="0" err="1" smtClean="0">
                <a:solidFill>
                  <a:srgbClr val="0000CC"/>
                </a:solidFill>
              </a:rPr>
              <a:t>giải</a:t>
            </a:r>
            <a:r>
              <a:rPr lang="en-US" sz="3400" dirty="0" smtClean="0">
                <a:solidFill>
                  <a:srgbClr val="0000CC"/>
                </a:solidFill>
              </a:rPr>
              <a:t> </a:t>
            </a:r>
            <a:r>
              <a:rPr lang="en-US" sz="3400" dirty="0" err="1" smtClean="0">
                <a:solidFill>
                  <a:srgbClr val="0000CC"/>
                </a:solidFill>
              </a:rPr>
              <a:t>pháp</a:t>
            </a:r>
            <a:r>
              <a:rPr lang="en-US" sz="3400" dirty="0" smtClean="0">
                <a:solidFill>
                  <a:srgbClr val="0000CC"/>
                </a:solidFill>
              </a:rPr>
              <a:t> </a:t>
            </a:r>
            <a:r>
              <a:rPr lang="en-US" sz="3400" dirty="0" err="1" smtClean="0">
                <a:solidFill>
                  <a:srgbClr val="0000CC"/>
                </a:solidFill>
              </a:rPr>
              <a:t>và</a:t>
            </a:r>
            <a:r>
              <a:rPr lang="en-US" sz="3400" dirty="0" smtClean="0">
                <a:solidFill>
                  <a:srgbClr val="0000CC"/>
                </a:solidFill>
              </a:rPr>
              <a:t> </a:t>
            </a:r>
            <a:r>
              <a:rPr lang="en-US" sz="3400" dirty="0" err="1" smtClean="0">
                <a:solidFill>
                  <a:srgbClr val="0000CC"/>
                </a:solidFill>
              </a:rPr>
              <a:t>kiến</a:t>
            </a:r>
            <a:r>
              <a:rPr lang="en-US" sz="3400" dirty="0" smtClean="0">
                <a:solidFill>
                  <a:srgbClr val="0000CC"/>
                </a:solidFill>
              </a:rPr>
              <a:t> </a:t>
            </a:r>
            <a:r>
              <a:rPr lang="en-US" sz="3400" dirty="0" err="1" smtClean="0">
                <a:solidFill>
                  <a:srgbClr val="0000CC"/>
                </a:solidFill>
              </a:rPr>
              <a:t>nghị</a:t>
            </a:r>
            <a:endParaRPr lang="en-US" sz="3400" dirty="0">
              <a:solidFill>
                <a:srgbClr val="0000CC"/>
              </a:solidFill>
            </a:endParaRPr>
          </a:p>
        </p:txBody>
      </p:sp>
      <p:sp>
        <p:nvSpPr>
          <p:cNvPr id="3" name="Content Placeholder 2"/>
          <p:cNvSpPr>
            <a:spLocks noGrp="1"/>
          </p:cNvSpPr>
          <p:nvPr>
            <p:ph idx="1"/>
          </p:nvPr>
        </p:nvSpPr>
        <p:spPr>
          <a:xfrm>
            <a:off x="228600" y="914400"/>
            <a:ext cx="8686800" cy="5638800"/>
          </a:xfrm>
        </p:spPr>
        <p:txBody>
          <a:bodyPr>
            <a:normAutofit/>
          </a:bodyPr>
          <a:lstStyle/>
          <a:p>
            <a:pPr marL="571500" indent="-571500">
              <a:buFont typeface="+mj-lt"/>
              <a:buAutoNum type="arabicPeriod" startAt="2"/>
            </a:pPr>
            <a:r>
              <a:rPr lang="en-US" b="1" dirty="0" err="1" smtClean="0"/>
              <a:t>Đối</a:t>
            </a:r>
            <a:r>
              <a:rPr lang="en-US" b="1" dirty="0" smtClean="0"/>
              <a:t> </a:t>
            </a:r>
            <a:r>
              <a:rPr lang="en-US" b="1" dirty="0" err="1" smtClean="0"/>
              <a:t>với</a:t>
            </a:r>
            <a:r>
              <a:rPr lang="en-US" b="1" dirty="0" smtClean="0"/>
              <a:t> </a:t>
            </a:r>
            <a:r>
              <a:rPr lang="en-US" b="1" dirty="0" err="1" smtClean="0"/>
              <a:t>Nhà</a:t>
            </a:r>
            <a:r>
              <a:rPr lang="en-US" b="1" dirty="0" smtClean="0"/>
              <a:t> </a:t>
            </a:r>
            <a:r>
              <a:rPr lang="en-US" b="1" dirty="0" err="1" smtClean="0"/>
              <a:t>nước</a:t>
            </a:r>
            <a:endParaRPr lang="en-US" b="1" dirty="0" smtClean="0"/>
          </a:p>
          <a:p>
            <a:pPr marL="880110" lvl="1" indent="-514350">
              <a:spcBef>
                <a:spcPts val="600"/>
              </a:spcBef>
              <a:spcAft>
                <a:spcPts val="600"/>
              </a:spcAft>
              <a:buFont typeface="Wingdings" pitchFamily="2" charset="2"/>
              <a:buChar char="§"/>
            </a:pPr>
            <a:r>
              <a:rPr lang="en-US" smtClean="0">
                <a:solidFill>
                  <a:srgbClr val="0000CC"/>
                </a:solidFill>
              </a:rPr>
              <a:t>Phát </a:t>
            </a:r>
            <a:r>
              <a:rPr lang="en-US" dirty="0" err="1" smtClean="0">
                <a:solidFill>
                  <a:srgbClr val="0000CC"/>
                </a:solidFill>
              </a:rPr>
              <a:t>huy</a:t>
            </a:r>
            <a:r>
              <a:rPr lang="en-US" dirty="0" smtClean="0">
                <a:solidFill>
                  <a:srgbClr val="0000CC"/>
                </a:solidFill>
              </a:rPr>
              <a:t> </a:t>
            </a:r>
            <a:r>
              <a:rPr lang="en-US" dirty="0" err="1" smtClean="0">
                <a:solidFill>
                  <a:srgbClr val="0000CC"/>
                </a:solidFill>
              </a:rPr>
              <a:t>thế</a:t>
            </a:r>
            <a:r>
              <a:rPr lang="en-US" dirty="0" smtClean="0">
                <a:solidFill>
                  <a:srgbClr val="0000CC"/>
                </a:solidFill>
              </a:rPr>
              <a:t> </a:t>
            </a:r>
            <a:r>
              <a:rPr lang="en-US" dirty="0" err="1" smtClean="0">
                <a:solidFill>
                  <a:srgbClr val="0000CC"/>
                </a:solidFill>
              </a:rPr>
              <a:t>mạnh</a:t>
            </a:r>
            <a:r>
              <a:rPr lang="en-US" dirty="0" smtClean="0">
                <a:solidFill>
                  <a:srgbClr val="0000CC"/>
                </a:solidFill>
              </a:rPr>
              <a:t> </a:t>
            </a:r>
            <a:r>
              <a:rPr lang="en-US" dirty="0" err="1" smtClean="0">
                <a:solidFill>
                  <a:srgbClr val="0000CC"/>
                </a:solidFill>
              </a:rPr>
              <a:t>về</a:t>
            </a:r>
            <a:r>
              <a:rPr lang="en-US" dirty="0" smtClean="0">
                <a:solidFill>
                  <a:srgbClr val="0000CC"/>
                </a:solidFill>
              </a:rPr>
              <a:t> </a:t>
            </a:r>
            <a:r>
              <a:rPr lang="en-US" dirty="0" err="1" smtClean="0">
                <a:solidFill>
                  <a:srgbClr val="0000CC"/>
                </a:solidFill>
              </a:rPr>
              <a:t>tôm</a:t>
            </a:r>
            <a:r>
              <a:rPr lang="en-US" dirty="0" smtClean="0">
                <a:solidFill>
                  <a:srgbClr val="0000CC"/>
                </a:solidFill>
              </a:rPr>
              <a:t> </a:t>
            </a:r>
            <a:r>
              <a:rPr lang="en-US" dirty="0" err="1" smtClean="0">
                <a:solidFill>
                  <a:srgbClr val="0000CC"/>
                </a:solidFill>
              </a:rPr>
              <a:t>sú</a:t>
            </a:r>
            <a:r>
              <a:rPr lang="en-US" dirty="0" smtClean="0">
                <a:solidFill>
                  <a:srgbClr val="0000CC"/>
                </a:solidFill>
              </a:rPr>
              <a:t> </a:t>
            </a:r>
            <a:r>
              <a:rPr lang="en-US" dirty="0" err="1" smtClean="0">
                <a:solidFill>
                  <a:srgbClr val="0000CC"/>
                </a:solidFill>
              </a:rPr>
              <a:t>quảng</a:t>
            </a:r>
            <a:r>
              <a:rPr lang="en-US" dirty="0" smtClean="0">
                <a:solidFill>
                  <a:srgbClr val="0000CC"/>
                </a:solidFill>
              </a:rPr>
              <a:t> </a:t>
            </a:r>
            <a:r>
              <a:rPr lang="en-US" dirty="0" err="1" smtClean="0">
                <a:solidFill>
                  <a:srgbClr val="0000CC"/>
                </a:solidFill>
              </a:rPr>
              <a:t>canh</a:t>
            </a:r>
            <a:r>
              <a:rPr lang="en-US" dirty="0" smtClean="0">
                <a:solidFill>
                  <a:srgbClr val="0000CC"/>
                </a:solidFill>
              </a:rPr>
              <a:t> </a:t>
            </a:r>
            <a:r>
              <a:rPr lang="en-US" dirty="0" err="1" smtClean="0">
                <a:solidFill>
                  <a:srgbClr val="0000CC"/>
                </a:solidFill>
              </a:rPr>
              <a:t>và</a:t>
            </a:r>
            <a:r>
              <a:rPr lang="en-US" dirty="0" smtClean="0">
                <a:solidFill>
                  <a:srgbClr val="0000CC"/>
                </a:solidFill>
              </a:rPr>
              <a:t> </a:t>
            </a:r>
            <a:r>
              <a:rPr lang="en-US" dirty="0" err="1" smtClean="0">
                <a:solidFill>
                  <a:srgbClr val="0000CC"/>
                </a:solidFill>
              </a:rPr>
              <a:t>tôm</a:t>
            </a:r>
            <a:r>
              <a:rPr lang="en-US" dirty="0" smtClean="0">
                <a:solidFill>
                  <a:srgbClr val="0000CC"/>
                </a:solidFill>
              </a:rPr>
              <a:t> </a:t>
            </a:r>
            <a:r>
              <a:rPr lang="en-US" dirty="0" err="1" smtClean="0">
                <a:solidFill>
                  <a:srgbClr val="0000CC"/>
                </a:solidFill>
              </a:rPr>
              <a:t>rừng</a:t>
            </a:r>
            <a:r>
              <a:rPr lang="en-US" dirty="0" smtClean="0">
                <a:solidFill>
                  <a:srgbClr val="0000CC"/>
                </a:solidFill>
              </a:rPr>
              <a:t> </a:t>
            </a:r>
            <a:r>
              <a:rPr lang="en-US" dirty="0" err="1" smtClean="0">
                <a:solidFill>
                  <a:srgbClr val="0000CC"/>
                </a:solidFill>
              </a:rPr>
              <a:t>mà</a:t>
            </a:r>
            <a:r>
              <a:rPr lang="en-US" dirty="0" smtClean="0">
                <a:solidFill>
                  <a:srgbClr val="0000CC"/>
                </a:solidFill>
              </a:rPr>
              <a:t> </a:t>
            </a:r>
            <a:r>
              <a:rPr lang="en-US" dirty="0" err="1" smtClean="0">
                <a:solidFill>
                  <a:srgbClr val="0000CC"/>
                </a:solidFill>
              </a:rPr>
              <a:t>các</a:t>
            </a:r>
            <a:r>
              <a:rPr lang="en-US" dirty="0" smtClean="0">
                <a:solidFill>
                  <a:srgbClr val="0000CC"/>
                </a:solidFill>
              </a:rPr>
              <a:t> </a:t>
            </a:r>
            <a:r>
              <a:rPr lang="en-US" dirty="0" err="1" smtClean="0">
                <a:solidFill>
                  <a:srgbClr val="0000CC"/>
                </a:solidFill>
              </a:rPr>
              <a:t>nước</a:t>
            </a:r>
            <a:r>
              <a:rPr lang="en-US" dirty="0" smtClean="0">
                <a:solidFill>
                  <a:srgbClr val="0000CC"/>
                </a:solidFill>
              </a:rPr>
              <a:t> </a:t>
            </a:r>
            <a:r>
              <a:rPr lang="en-US" dirty="0" err="1" smtClean="0">
                <a:solidFill>
                  <a:srgbClr val="0000CC"/>
                </a:solidFill>
              </a:rPr>
              <a:t>khác</a:t>
            </a:r>
            <a:r>
              <a:rPr lang="en-US" dirty="0" smtClean="0">
                <a:solidFill>
                  <a:srgbClr val="0000CC"/>
                </a:solidFill>
              </a:rPr>
              <a:t> </a:t>
            </a:r>
            <a:r>
              <a:rPr lang="en-US" dirty="0" err="1" smtClean="0">
                <a:solidFill>
                  <a:srgbClr val="0000CC"/>
                </a:solidFill>
              </a:rPr>
              <a:t>không</a:t>
            </a:r>
            <a:r>
              <a:rPr lang="en-US" dirty="0" smtClean="0">
                <a:solidFill>
                  <a:srgbClr val="0000CC"/>
                </a:solidFill>
              </a:rPr>
              <a:t> </a:t>
            </a:r>
            <a:r>
              <a:rPr lang="en-US" dirty="0" err="1" smtClean="0">
                <a:solidFill>
                  <a:srgbClr val="0000CC"/>
                </a:solidFill>
              </a:rPr>
              <a:t>thể</a:t>
            </a:r>
            <a:r>
              <a:rPr lang="en-US" dirty="0" smtClean="0">
                <a:solidFill>
                  <a:srgbClr val="0000CC"/>
                </a:solidFill>
              </a:rPr>
              <a:t> </a:t>
            </a:r>
            <a:r>
              <a:rPr lang="en-US" dirty="0" err="1" smtClean="0">
                <a:solidFill>
                  <a:srgbClr val="0000CC"/>
                </a:solidFill>
              </a:rPr>
              <a:t>có</a:t>
            </a:r>
            <a:r>
              <a:rPr lang="en-US" dirty="0" smtClean="0">
                <a:solidFill>
                  <a:srgbClr val="0000CC"/>
                </a:solidFill>
              </a:rPr>
              <a:t>. </a:t>
            </a:r>
            <a:r>
              <a:rPr lang="en-US" dirty="0" err="1" smtClean="0">
                <a:solidFill>
                  <a:srgbClr val="0000CC"/>
                </a:solidFill>
              </a:rPr>
              <a:t>Điều</a:t>
            </a:r>
            <a:r>
              <a:rPr lang="en-US" dirty="0" smtClean="0">
                <a:solidFill>
                  <a:srgbClr val="0000CC"/>
                </a:solidFill>
              </a:rPr>
              <a:t> </a:t>
            </a:r>
            <a:r>
              <a:rPr lang="en-US" dirty="0" err="1" smtClean="0">
                <a:solidFill>
                  <a:srgbClr val="0000CC"/>
                </a:solidFill>
              </a:rPr>
              <a:t>này</a:t>
            </a:r>
            <a:r>
              <a:rPr lang="en-US" dirty="0" smtClean="0">
                <a:solidFill>
                  <a:srgbClr val="0000CC"/>
                </a:solidFill>
              </a:rPr>
              <a:t> </a:t>
            </a:r>
            <a:r>
              <a:rPr lang="en-US" dirty="0" err="1" smtClean="0">
                <a:solidFill>
                  <a:srgbClr val="0000CC"/>
                </a:solidFill>
              </a:rPr>
              <a:t>đòi</a:t>
            </a:r>
            <a:r>
              <a:rPr lang="en-US" dirty="0" smtClean="0">
                <a:solidFill>
                  <a:srgbClr val="0000CC"/>
                </a:solidFill>
              </a:rPr>
              <a:t> </a:t>
            </a:r>
            <a:r>
              <a:rPr lang="en-US" dirty="0" err="1" smtClean="0">
                <a:solidFill>
                  <a:srgbClr val="0000CC"/>
                </a:solidFill>
              </a:rPr>
              <a:t>hỏi</a:t>
            </a:r>
            <a:r>
              <a:rPr lang="en-US" dirty="0" smtClean="0">
                <a:solidFill>
                  <a:srgbClr val="0000CC"/>
                </a:solidFill>
              </a:rPr>
              <a:t> NAFIQAD </a:t>
            </a:r>
            <a:r>
              <a:rPr lang="en-US" dirty="0" err="1" smtClean="0">
                <a:solidFill>
                  <a:srgbClr val="0000CC"/>
                </a:solidFill>
              </a:rPr>
              <a:t>và</a:t>
            </a:r>
            <a:r>
              <a:rPr lang="en-US" dirty="0" smtClean="0">
                <a:solidFill>
                  <a:srgbClr val="0000CC"/>
                </a:solidFill>
              </a:rPr>
              <a:t> </a:t>
            </a:r>
            <a:r>
              <a:rPr lang="en-US" dirty="0" err="1" smtClean="0">
                <a:solidFill>
                  <a:srgbClr val="0000CC"/>
                </a:solidFill>
              </a:rPr>
              <a:t>chính</a:t>
            </a:r>
            <a:r>
              <a:rPr lang="en-US" dirty="0" smtClean="0">
                <a:solidFill>
                  <a:srgbClr val="0000CC"/>
                </a:solidFill>
              </a:rPr>
              <a:t> </a:t>
            </a:r>
            <a:r>
              <a:rPr lang="en-US" dirty="0" err="1" smtClean="0">
                <a:solidFill>
                  <a:srgbClr val="0000CC"/>
                </a:solidFill>
              </a:rPr>
              <a:t>quyền</a:t>
            </a:r>
            <a:r>
              <a:rPr lang="en-US" dirty="0" smtClean="0">
                <a:solidFill>
                  <a:srgbClr val="0000CC"/>
                </a:solidFill>
              </a:rPr>
              <a:t> 3 </a:t>
            </a:r>
            <a:r>
              <a:rPr lang="en-US" dirty="0" err="1" smtClean="0">
                <a:solidFill>
                  <a:srgbClr val="0000CC"/>
                </a:solidFill>
              </a:rPr>
              <a:t>tỉnh</a:t>
            </a:r>
            <a:r>
              <a:rPr lang="en-US" dirty="0" smtClean="0">
                <a:solidFill>
                  <a:srgbClr val="0000CC"/>
                </a:solidFill>
              </a:rPr>
              <a:t> </a:t>
            </a:r>
            <a:r>
              <a:rPr lang="en-US" dirty="0" err="1" smtClean="0">
                <a:solidFill>
                  <a:srgbClr val="0000CC"/>
                </a:solidFill>
              </a:rPr>
              <a:t>Cà</a:t>
            </a:r>
            <a:r>
              <a:rPr lang="en-US" dirty="0" smtClean="0">
                <a:solidFill>
                  <a:srgbClr val="0000CC"/>
                </a:solidFill>
              </a:rPr>
              <a:t> Mau, </a:t>
            </a:r>
            <a:r>
              <a:rPr lang="en-US" dirty="0" err="1" smtClean="0">
                <a:solidFill>
                  <a:srgbClr val="0000CC"/>
                </a:solidFill>
              </a:rPr>
              <a:t>Bạc</a:t>
            </a:r>
            <a:r>
              <a:rPr lang="en-US" dirty="0" smtClean="0">
                <a:solidFill>
                  <a:srgbClr val="0000CC"/>
                </a:solidFill>
              </a:rPr>
              <a:t> </a:t>
            </a:r>
            <a:r>
              <a:rPr lang="en-US" dirty="0" err="1" smtClean="0">
                <a:solidFill>
                  <a:srgbClr val="0000CC"/>
                </a:solidFill>
              </a:rPr>
              <a:t>Liêu</a:t>
            </a:r>
            <a:r>
              <a:rPr lang="en-US" dirty="0" smtClean="0">
                <a:solidFill>
                  <a:srgbClr val="0000CC"/>
                </a:solidFill>
              </a:rPr>
              <a:t>, </a:t>
            </a:r>
            <a:r>
              <a:rPr lang="en-US" dirty="0" err="1" smtClean="0">
                <a:solidFill>
                  <a:srgbClr val="0000CC"/>
                </a:solidFill>
              </a:rPr>
              <a:t>Hậu</a:t>
            </a:r>
            <a:r>
              <a:rPr lang="en-US" dirty="0" smtClean="0">
                <a:solidFill>
                  <a:srgbClr val="0000CC"/>
                </a:solidFill>
              </a:rPr>
              <a:t> </a:t>
            </a:r>
            <a:r>
              <a:rPr lang="en-US" dirty="0" err="1" smtClean="0">
                <a:solidFill>
                  <a:srgbClr val="0000CC"/>
                </a:solidFill>
              </a:rPr>
              <a:t>Giang</a:t>
            </a:r>
            <a:r>
              <a:rPr lang="en-US" dirty="0" smtClean="0">
                <a:solidFill>
                  <a:srgbClr val="0000CC"/>
                </a:solidFill>
              </a:rPr>
              <a:t> </a:t>
            </a:r>
            <a:r>
              <a:rPr lang="en-US" dirty="0" err="1" smtClean="0">
                <a:solidFill>
                  <a:srgbClr val="0000CC"/>
                </a:solidFill>
              </a:rPr>
              <a:t>phải</a:t>
            </a:r>
            <a:r>
              <a:rPr lang="en-US" dirty="0" smtClean="0">
                <a:solidFill>
                  <a:srgbClr val="0000CC"/>
                </a:solidFill>
              </a:rPr>
              <a:t> </a:t>
            </a:r>
            <a:r>
              <a:rPr lang="en-US" dirty="0" err="1" smtClean="0">
                <a:solidFill>
                  <a:srgbClr val="0000CC"/>
                </a:solidFill>
              </a:rPr>
              <a:t>kiên</a:t>
            </a:r>
            <a:r>
              <a:rPr lang="en-US" dirty="0" smtClean="0">
                <a:solidFill>
                  <a:srgbClr val="0000CC"/>
                </a:solidFill>
              </a:rPr>
              <a:t> </a:t>
            </a:r>
            <a:r>
              <a:rPr lang="en-US" dirty="0" err="1" smtClean="0">
                <a:solidFill>
                  <a:srgbClr val="0000CC"/>
                </a:solidFill>
              </a:rPr>
              <a:t>quyết</a:t>
            </a:r>
            <a:r>
              <a:rPr lang="en-US" dirty="0" smtClean="0">
                <a:solidFill>
                  <a:srgbClr val="0000CC"/>
                </a:solidFill>
              </a:rPr>
              <a:t> </a:t>
            </a:r>
            <a:r>
              <a:rPr lang="en-US" dirty="0" err="1" smtClean="0">
                <a:solidFill>
                  <a:srgbClr val="0000CC"/>
                </a:solidFill>
              </a:rPr>
              <a:t>ngăn</a:t>
            </a:r>
            <a:r>
              <a:rPr lang="en-US" dirty="0" smtClean="0">
                <a:solidFill>
                  <a:srgbClr val="0000CC"/>
                </a:solidFill>
              </a:rPr>
              <a:t> </a:t>
            </a:r>
            <a:r>
              <a:rPr lang="en-US" dirty="0" err="1" smtClean="0">
                <a:solidFill>
                  <a:srgbClr val="0000CC"/>
                </a:solidFill>
              </a:rPr>
              <a:t>chặn</a:t>
            </a:r>
            <a:r>
              <a:rPr lang="en-US" dirty="0" smtClean="0">
                <a:solidFill>
                  <a:srgbClr val="0000CC"/>
                </a:solidFill>
              </a:rPr>
              <a:t> </a:t>
            </a:r>
            <a:r>
              <a:rPr lang="en-US" dirty="0" err="1" smtClean="0">
                <a:solidFill>
                  <a:srgbClr val="0000CC"/>
                </a:solidFill>
              </a:rPr>
              <a:t>tệ</a:t>
            </a:r>
            <a:r>
              <a:rPr lang="en-US" dirty="0" smtClean="0">
                <a:solidFill>
                  <a:srgbClr val="0000CC"/>
                </a:solidFill>
              </a:rPr>
              <a:t> </a:t>
            </a:r>
            <a:r>
              <a:rPr lang="en-US" dirty="0" err="1" smtClean="0">
                <a:solidFill>
                  <a:srgbClr val="0000CC"/>
                </a:solidFill>
              </a:rPr>
              <a:t>nạn</a:t>
            </a:r>
            <a:r>
              <a:rPr lang="en-US" dirty="0" smtClean="0">
                <a:solidFill>
                  <a:srgbClr val="0000CC"/>
                </a:solidFill>
              </a:rPr>
              <a:t> </a:t>
            </a:r>
            <a:r>
              <a:rPr lang="en-US" dirty="0" err="1" smtClean="0">
                <a:solidFill>
                  <a:srgbClr val="0000CC"/>
                </a:solidFill>
              </a:rPr>
              <a:t>bơm</a:t>
            </a:r>
            <a:r>
              <a:rPr lang="en-US" dirty="0" smtClean="0">
                <a:solidFill>
                  <a:srgbClr val="0000CC"/>
                </a:solidFill>
              </a:rPr>
              <a:t> </a:t>
            </a:r>
            <a:r>
              <a:rPr lang="en-US" dirty="0" err="1" smtClean="0">
                <a:solidFill>
                  <a:srgbClr val="0000CC"/>
                </a:solidFill>
              </a:rPr>
              <a:t>chích</a:t>
            </a:r>
            <a:r>
              <a:rPr lang="en-US" dirty="0" smtClean="0">
                <a:solidFill>
                  <a:srgbClr val="0000CC"/>
                </a:solidFill>
              </a:rPr>
              <a:t> </a:t>
            </a:r>
            <a:r>
              <a:rPr lang="en-US" dirty="0" err="1" smtClean="0">
                <a:solidFill>
                  <a:srgbClr val="0000CC"/>
                </a:solidFill>
              </a:rPr>
              <a:t>tạp</a:t>
            </a:r>
            <a:r>
              <a:rPr lang="en-US" dirty="0" smtClean="0">
                <a:solidFill>
                  <a:srgbClr val="0000CC"/>
                </a:solidFill>
              </a:rPr>
              <a:t> </a:t>
            </a:r>
            <a:r>
              <a:rPr lang="en-US" dirty="0" err="1" smtClean="0">
                <a:solidFill>
                  <a:srgbClr val="0000CC"/>
                </a:solidFill>
              </a:rPr>
              <a:t>chất</a:t>
            </a:r>
            <a:r>
              <a:rPr lang="en-US" dirty="0" smtClean="0">
                <a:solidFill>
                  <a:srgbClr val="0000CC"/>
                </a:solidFill>
              </a:rPr>
              <a:t> </a:t>
            </a:r>
            <a:r>
              <a:rPr lang="en-US" dirty="0" err="1" smtClean="0">
                <a:solidFill>
                  <a:srgbClr val="0000CC"/>
                </a:solidFill>
              </a:rPr>
              <a:t>vào</a:t>
            </a:r>
            <a:r>
              <a:rPr lang="en-US" dirty="0" smtClean="0">
                <a:solidFill>
                  <a:srgbClr val="0000CC"/>
                </a:solidFill>
              </a:rPr>
              <a:t> </a:t>
            </a:r>
            <a:r>
              <a:rPr lang="en-US" err="1" smtClean="0">
                <a:solidFill>
                  <a:srgbClr val="0000CC"/>
                </a:solidFill>
              </a:rPr>
              <a:t>tôm</a:t>
            </a:r>
            <a:r>
              <a:rPr lang="en-US" smtClean="0">
                <a:solidFill>
                  <a:srgbClr val="0000CC"/>
                </a:solidFill>
              </a:rPr>
              <a:t>.</a:t>
            </a:r>
          </a:p>
          <a:p>
            <a:pPr marL="880110" lvl="1" indent="-514350">
              <a:spcBef>
                <a:spcPts val="600"/>
              </a:spcBef>
              <a:spcAft>
                <a:spcPts val="600"/>
              </a:spcAft>
              <a:buFont typeface="Wingdings" pitchFamily="2" charset="2"/>
              <a:buChar char="§"/>
            </a:pPr>
            <a:r>
              <a:rPr lang="en-US" smtClean="0">
                <a:solidFill>
                  <a:srgbClr val="0000CC"/>
                </a:solidFill>
              </a:rPr>
              <a:t>Đ</a:t>
            </a:r>
            <a:r>
              <a:rPr lang="en-US" smtClean="0">
                <a:solidFill>
                  <a:srgbClr val="0000CC"/>
                </a:solidFill>
              </a:rPr>
              <a:t>ẩy </a:t>
            </a:r>
            <a:r>
              <a:rPr lang="en-US" dirty="0" err="1" smtClean="0">
                <a:solidFill>
                  <a:srgbClr val="0000CC"/>
                </a:solidFill>
              </a:rPr>
              <a:t>mạnh cải cách quản lý </a:t>
            </a:r>
            <a:r>
              <a:rPr lang="en-US" err="1" smtClean="0">
                <a:solidFill>
                  <a:srgbClr val="0000CC"/>
                </a:solidFill>
              </a:rPr>
              <a:t>về </a:t>
            </a:r>
            <a:r>
              <a:rPr lang="en-US" smtClean="0">
                <a:solidFill>
                  <a:srgbClr val="0000CC"/>
                </a:solidFill>
              </a:rPr>
              <a:t>ATTP, </a:t>
            </a:r>
            <a:r>
              <a:rPr lang="en-US" dirty="0" err="1" smtClean="0">
                <a:solidFill>
                  <a:srgbClr val="0000CC"/>
                </a:solidFill>
              </a:rPr>
              <a:t>tạo lòng tin cho Chính phủ các </a:t>
            </a:r>
            <a:r>
              <a:rPr lang="en-US" err="1" smtClean="0">
                <a:solidFill>
                  <a:srgbClr val="0000CC"/>
                </a:solidFill>
              </a:rPr>
              <a:t>nước </a:t>
            </a:r>
            <a:r>
              <a:rPr lang="en-US" smtClean="0">
                <a:solidFill>
                  <a:srgbClr val="0000CC"/>
                </a:solidFill>
              </a:rPr>
              <a:t>NK, </a:t>
            </a:r>
            <a:r>
              <a:rPr lang="en-US" dirty="0" err="1" smtClean="0">
                <a:solidFill>
                  <a:srgbClr val="0000CC"/>
                </a:solidFill>
              </a:rPr>
              <a:t>nhằm từng bước tháo gỡ các rào cản </a:t>
            </a:r>
            <a:r>
              <a:rPr lang="en-US" err="1" smtClean="0">
                <a:solidFill>
                  <a:srgbClr val="0000CC"/>
                </a:solidFill>
              </a:rPr>
              <a:t>kỹ </a:t>
            </a:r>
            <a:r>
              <a:rPr lang="en-US" smtClean="0">
                <a:solidFill>
                  <a:srgbClr val="0000CC"/>
                </a:solidFill>
              </a:rPr>
              <a:t>thuật; đẩy </a:t>
            </a:r>
            <a:r>
              <a:rPr lang="en-US" dirty="0" err="1" smtClean="0">
                <a:solidFill>
                  <a:srgbClr val="0000CC"/>
                </a:solidFill>
              </a:rPr>
              <a:t>mạnh quan hệ chính trị, kinh tế với các nước phát triển để tranh thủ tháo gỡ các rào cản kinh tế </a:t>
            </a:r>
            <a:r>
              <a:rPr lang="en-US" err="1" smtClean="0">
                <a:solidFill>
                  <a:srgbClr val="0000CC"/>
                </a:solidFill>
              </a:rPr>
              <a:t>về </a:t>
            </a:r>
            <a:r>
              <a:rPr lang="en-US" smtClean="0">
                <a:solidFill>
                  <a:srgbClr val="0000CC"/>
                </a:solidFill>
              </a:rPr>
              <a:t>thuế </a:t>
            </a:r>
            <a:r>
              <a:rPr lang="en-US" dirty="0" err="1" smtClean="0">
                <a:solidFill>
                  <a:srgbClr val="0000CC"/>
                </a:solidFill>
              </a:rPr>
              <a:t>và các rào cản thương </a:t>
            </a:r>
            <a:r>
              <a:rPr lang="en-US" err="1" smtClean="0">
                <a:solidFill>
                  <a:srgbClr val="0000CC"/>
                </a:solidFill>
              </a:rPr>
              <a:t>mại </a:t>
            </a:r>
            <a:r>
              <a:rPr lang="en-US" smtClean="0">
                <a:solidFill>
                  <a:srgbClr val="0000CC"/>
                </a:solidFill>
              </a:rPr>
              <a:t>khác</a:t>
            </a:r>
            <a:endParaRPr lang="en-US" dirty="0" err="1" smtClean="0">
              <a:solidFill>
                <a:srgbClr val="0000CC"/>
              </a:solidFill>
            </a:endParaRPr>
          </a:p>
        </p:txBody>
      </p:sp>
      <p:sp>
        <p:nvSpPr>
          <p:cNvPr id="5" name="Slide Number Placeholder 4"/>
          <p:cNvSpPr>
            <a:spLocks noGrp="1"/>
          </p:cNvSpPr>
          <p:nvPr>
            <p:ph type="sldNum" sz="quarter" idx="12"/>
          </p:nvPr>
        </p:nvSpPr>
        <p:spPr/>
        <p:txBody>
          <a:bodyPr/>
          <a:lstStyle/>
          <a:p>
            <a:fld id="{456FDB57-8B44-4356-A2F2-15B339962AB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9"/>
          <p:cNvSpPr>
            <a:spLocks noGrp="1" noChangeArrowheads="1"/>
          </p:cNvSpPr>
          <p:nvPr>
            <p:ph type="sldNum" sz="quarter" idx="4294967295"/>
          </p:nvPr>
        </p:nvSpPr>
        <p:spPr>
          <a:xfrm>
            <a:off x="6553200" y="6248400"/>
            <a:ext cx="1905000" cy="457200"/>
          </a:xfrm>
          <a:prstGeom prst="rect">
            <a:avLst/>
          </a:prstGeom>
        </p:spPr>
        <p:txBody>
          <a:bodyPr/>
          <a:lstStyle/>
          <a:p>
            <a:fld id="{D8D4C444-75DF-49BD-BDAA-E6282D349FC6}" type="slidenum">
              <a:rPr lang="en-US"/>
              <a:pPr/>
              <a:t>12</a:t>
            </a:fld>
            <a:endParaRPr lang="en-US"/>
          </a:p>
        </p:txBody>
      </p:sp>
      <p:sp>
        <p:nvSpPr>
          <p:cNvPr id="621573" name="Rectangle 5"/>
          <p:cNvSpPr>
            <a:spLocks noChangeArrowheads="1"/>
          </p:cNvSpPr>
          <p:nvPr/>
        </p:nvSpPr>
        <p:spPr bwMode="auto">
          <a:xfrm>
            <a:off x="381000" y="5410200"/>
            <a:ext cx="8229600" cy="1066800"/>
          </a:xfrm>
          <a:prstGeom prst="rect">
            <a:avLst/>
          </a:prstGeom>
          <a:noFill/>
          <a:ln w="9525">
            <a:noFill/>
            <a:miter lim="800000"/>
            <a:headEnd/>
            <a:tailEnd/>
          </a:ln>
          <a:effectLst/>
        </p:spPr>
        <p:txBody>
          <a:bodyPr wrap="none" lIns="0" tIns="0" rIns="0" bIns="0" anchor="ctr"/>
          <a:lstStyle/>
          <a:p>
            <a:pPr algn="ctr"/>
            <a:r>
              <a:rPr lang="en-US" sz="4800" b="1" i="1" dirty="0" err="1" smtClean="0">
                <a:solidFill>
                  <a:srgbClr val="A50021"/>
                </a:solidFill>
              </a:rPr>
              <a:t>Cảm</a:t>
            </a:r>
            <a:r>
              <a:rPr lang="en-US" sz="4800" b="1" i="1" dirty="0" smtClean="0">
                <a:solidFill>
                  <a:srgbClr val="A50021"/>
                </a:solidFill>
              </a:rPr>
              <a:t> </a:t>
            </a:r>
            <a:r>
              <a:rPr lang="en-US" sz="4800" b="1" i="1" dirty="0" err="1" smtClean="0">
                <a:solidFill>
                  <a:srgbClr val="A50021"/>
                </a:solidFill>
              </a:rPr>
              <a:t>ơn</a:t>
            </a:r>
            <a:r>
              <a:rPr lang="en-US" sz="4800" b="1" i="1" dirty="0" smtClean="0">
                <a:solidFill>
                  <a:srgbClr val="A50021"/>
                </a:solidFill>
              </a:rPr>
              <a:t> </a:t>
            </a:r>
            <a:r>
              <a:rPr lang="en-US" sz="4800" b="1" i="1" dirty="0" err="1" smtClean="0">
                <a:solidFill>
                  <a:srgbClr val="A50021"/>
                </a:solidFill>
              </a:rPr>
              <a:t>quí</a:t>
            </a:r>
            <a:r>
              <a:rPr lang="en-US" sz="4800" b="1" i="1" dirty="0" smtClean="0">
                <a:solidFill>
                  <a:srgbClr val="A50021"/>
                </a:solidFill>
              </a:rPr>
              <a:t> </a:t>
            </a:r>
            <a:r>
              <a:rPr lang="en-US" sz="4800" b="1" i="1" dirty="0" err="1" smtClean="0">
                <a:solidFill>
                  <a:srgbClr val="A50021"/>
                </a:solidFill>
              </a:rPr>
              <a:t>vị</a:t>
            </a:r>
            <a:r>
              <a:rPr lang="en-US" sz="4800" b="1" i="1" dirty="0" smtClean="0">
                <a:solidFill>
                  <a:srgbClr val="A50021"/>
                </a:solidFill>
              </a:rPr>
              <a:t> </a:t>
            </a:r>
            <a:r>
              <a:rPr lang="en-US" sz="4800" b="1" i="1" dirty="0" err="1" smtClean="0">
                <a:solidFill>
                  <a:srgbClr val="A50021"/>
                </a:solidFill>
              </a:rPr>
              <a:t>đã</a:t>
            </a:r>
            <a:r>
              <a:rPr lang="en-US" sz="4800" b="1" i="1" dirty="0" smtClean="0">
                <a:solidFill>
                  <a:srgbClr val="A50021"/>
                </a:solidFill>
              </a:rPr>
              <a:t> </a:t>
            </a:r>
            <a:r>
              <a:rPr lang="en-US" sz="4800" b="1" i="1" dirty="0" err="1" smtClean="0">
                <a:solidFill>
                  <a:srgbClr val="A50021"/>
                </a:solidFill>
              </a:rPr>
              <a:t>lắng</a:t>
            </a:r>
            <a:r>
              <a:rPr lang="en-US" sz="4800" b="1" i="1" dirty="0" smtClean="0">
                <a:solidFill>
                  <a:srgbClr val="A50021"/>
                </a:solidFill>
              </a:rPr>
              <a:t> </a:t>
            </a:r>
            <a:r>
              <a:rPr lang="en-US" sz="4800" b="1" i="1" dirty="0" err="1" smtClean="0">
                <a:solidFill>
                  <a:srgbClr val="A50021"/>
                </a:solidFill>
              </a:rPr>
              <a:t>nghe</a:t>
            </a:r>
            <a:endParaRPr lang="en-US" sz="4800" b="1" dirty="0">
              <a:solidFill>
                <a:srgbClr val="A50021"/>
              </a:solidFill>
            </a:endParaRPr>
          </a:p>
        </p:txBody>
      </p:sp>
      <p:pic>
        <p:nvPicPr>
          <p:cNvPr id="1026" name="Picture 2" descr="Kết quả hình ảnh cho nuôi tôm"/>
          <p:cNvPicPr>
            <a:picLocks noChangeAspect="1" noChangeArrowheads="1"/>
          </p:cNvPicPr>
          <p:nvPr/>
        </p:nvPicPr>
        <p:blipFill>
          <a:blip r:embed="rId2" cstate="print"/>
          <a:srcRect/>
          <a:stretch>
            <a:fillRect/>
          </a:stretch>
        </p:blipFill>
        <p:spPr bwMode="auto">
          <a:xfrm>
            <a:off x="533400" y="685800"/>
            <a:ext cx="8305800" cy="4895851"/>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smtClean="0">
                <a:solidFill>
                  <a:srgbClr val="0000CC"/>
                </a:solidFill>
              </a:rPr>
              <a:t>NỘI DUNG CHÍNH</a:t>
            </a:r>
            <a:endParaRPr lang="en-US">
              <a:solidFill>
                <a:srgbClr val="0000CC"/>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dirty="0" err="1" smtClean="0">
                <a:latin typeface="Arial" pitchFamily="34" charset="0"/>
                <a:cs typeface="Arial" pitchFamily="34" charset="0"/>
              </a:rPr>
              <a:t>Thực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trạng</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về</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lĩnh</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vực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chế</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biến</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tôm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của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Việt</a:t>
            </a:r>
            <a:r>
              <a:rPr lang="en-US" sz="3600" dirty="0" smtClean="0">
                <a:latin typeface="Arial" pitchFamily="34" charset="0"/>
                <a:cs typeface="Arial" pitchFamily="34" charset="0"/>
              </a:rPr>
              <a:t> Nam</a:t>
            </a:r>
          </a:p>
          <a:p>
            <a:pPr marL="880110" lvl="1" indent="-514350"/>
            <a:r>
              <a:rPr lang="en-US" sz="3600" dirty="0" err="1" smtClean="0">
                <a:solidFill>
                  <a:srgbClr val="006600"/>
                </a:solidFill>
              </a:rPr>
              <a:t>Điểm</a:t>
            </a:r>
            <a:r>
              <a:rPr lang="en-US" sz="3600" dirty="0" smtClean="0">
                <a:solidFill>
                  <a:srgbClr val="006600"/>
                </a:solidFill>
              </a:rPr>
              <a:t> </a:t>
            </a:r>
            <a:r>
              <a:rPr lang="en-US" sz="3600" dirty="0" err="1" smtClean="0">
                <a:solidFill>
                  <a:srgbClr val="006600"/>
                </a:solidFill>
              </a:rPr>
              <a:t>yếu</a:t>
            </a:r>
            <a:endParaRPr lang="en-US" sz="3600" dirty="0" smtClean="0">
              <a:solidFill>
                <a:srgbClr val="006600"/>
              </a:solidFill>
            </a:endParaRPr>
          </a:p>
          <a:p>
            <a:pPr marL="880110" lvl="1" indent="-514350"/>
            <a:r>
              <a:rPr lang="en-US" sz="3600" dirty="0" err="1" smtClean="0">
                <a:solidFill>
                  <a:srgbClr val="006600"/>
                </a:solidFill>
              </a:rPr>
              <a:t>Điểm</a:t>
            </a:r>
            <a:r>
              <a:rPr lang="en-US" sz="3600" dirty="0" smtClean="0">
                <a:solidFill>
                  <a:srgbClr val="006600"/>
                </a:solidFill>
              </a:rPr>
              <a:t> </a:t>
            </a:r>
            <a:r>
              <a:rPr lang="en-US" sz="3600" dirty="0" err="1" smtClean="0">
                <a:solidFill>
                  <a:srgbClr val="006600"/>
                </a:solidFill>
              </a:rPr>
              <a:t>mạnh</a:t>
            </a:r>
            <a:endParaRPr lang="en-US" sz="3600" dirty="0" smtClean="0">
              <a:solidFill>
                <a:srgbClr val="006600"/>
              </a:solidFill>
            </a:endParaRPr>
          </a:p>
          <a:p>
            <a:pPr marL="514350" indent="-514350">
              <a:buFont typeface="+mj-lt"/>
              <a:buAutoNum type="arabicPeriod"/>
            </a:pPr>
            <a:r>
              <a:rPr lang="en-US" sz="3600" dirty="0" err="1" smtClean="0">
                <a:latin typeface="Arial" pitchFamily="34" charset="0"/>
                <a:cs typeface="Arial" pitchFamily="34" charset="0"/>
              </a:rPr>
              <a:t>Các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giải</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pháp</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và</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kiến</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nghị</a:t>
            </a:r>
            <a:endParaRPr lang="en-US" sz="3600"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56FDB57-8B44-4356-A2F2-15B339962ABF}"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609600"/>
          </a:xfrm>
        </p:spPr>
        <p:txBody>
          <a:bodyPr>
            <a:normAutofit/>
          </a:bodyPr>
          <a:lstStyle/>
          <a:p>
            <a:r>
              <a:rPr lang="en-US" sz="3000" dirty="0" smtClean="0">
                <a:solidFill>
                  <a:srgbClr val="0000CC"/>
                </a:solidFill>
              </a:rPr>
              <a:t>I. </a:t>
            </a:r>
            <a:r>
              <a:rPr lang="en-US" sz="3000" dirty="0" err="1" smtClean="0">
                <a:solidFill>
                  <a:srgbClr val="0000CC"/>
                </a:solidFill>
              </a:rPr>
              <a:t>Thực</a:t>
            </a:r>
            <a:r>
              <a:rPr lang="en-US" sz="3000" dirty="0" smtClean="0">
                <a:solidFill>
                  <a:srgbClr val="0000CC"/>
                </a:solidFill>
              </a:rPr>
              <a:t> </a:t>
            </a:r>
            <a:r>
              <a:rPr lang="en-US" sz="3000" dirty="0" err="1" smtClean="0">
                <a:solidFill>
                  <a:srgbClr val="0000CC"/>
                </a:solidFill>
              </a:rPr>
              <a:t>trạng</a:t>
            </a:r>
            <a:r>
              <a:rPr lang="en-US" sz="3000" dirty="0" smtClean="0">
                <a:solidFill>
                  <a:srgbClr val="0000CC"/>
                </a:solidFill>
              </a:rPr>
              <a:t> </a:t>
            </a:r>
            <a:r>
              <a:rPr lang="en-US" sz="3000" dirty="0" err="1" smtClean="0">
                <a:solidFill>
                  <a:srgbClr val="0000CC"/>
                </a:solidFill>
              </a:rPr>
              <a:t>về</a:t>
            </a:r>
            <a:r>
              <a:rPr lang="en-US" sz="3000" dirty="0" smtClean="0">
                <a:solidFill>
                  <a:srgbClr val="0000CC"/>
                </a:solidFill>
              </a:rPr>
              <a:t> </a:t>
            </a:r>
            <a:r>
              <a:rPr lang="en-US" sz="3000" dirty="0" err="1" smtClean="0">
                <a:solidFill>
                  <a:srgbClr val="0000CC"/>
                </a:solidFill>
              </a:rPr>
              <a:t>lĩnh</a:t>
            </a:r>
            <a:r>
              <a:rPr lang="en-US" sz="3000" dirty="0" smtClean="0">
                <a:solidFill>
                  <a:srgbClr val="0000CC"/>
                </a:solidFill>
              </a:rPr>
              <a:t> </a:t>
            </a:r>
            <a:r>
              <a:rPr lang="en-US" sz="3000" dirty="0" err="1" smtClean="0">
                <a:solidFill>
                  <a:srgbClr val="0000CC"/>
                </a:solidFill>
              </a:rPr>
              <a:t>vực</a:t>
            </a:r>
            <a:r>
              <a:rPr lang="en-US" sz="3000" dirty="0" smtClean="0">
                <a:solidFill>
                  <a:srgbClr val="0000CC"/>
                </a:solidFill>
              </a:rPr>
              <a:t> CB </a:t>
            </a:r>
            <a:r>
              <a:rPr lang="en-US" sz="3000" dirty="0" err="1" smtClean="0">
                <a:solidFill>
                  <a:srgbClr val="0000CC"/>
                </a:solidFill>
              </a:rPr>
              <a:t>tôm</a:t>
            </a:r>
            <a:r>
              <a:rPr lang="en-US" sz="3000" dirty="0" smtClean="0">
                <a:solidFill>
                  <a:srgbClr val="0000CC"/>
                </a:solidFill>
              </a:rPr>
              <a:t> </a:t>
            </a:r>
            <a:r>
              <a:rPr lang="en-US" sz="3000" dirty="0" err="1" smtClean="0">
                <a:solidFill>
                  <a:srgbClr val="0000CC"/>
                </a:solidFill>
              </a:rPr>
              <a:t>của</a:t>
            </a:r>
            <a:r>
              <a:rPr lang="en-US" sz="3000" dirty="0" smtClean="0">
                <a:solidFill>
                  <a:srgbClr val="0000CC"/>
                </a:solidFill>
              </a:rPr>
              <a:t> </a:t>
            </a:r>
            <a:r>
              <a:rPr lang="en-US" sz="3000" dirty="0" err="1" smtClean="0">
                <a:solidFill>
                  <a:srgbClr val="0000CC"/>
                </a:solidFill>
              </a:rPr>
              <a:t>Việt</a:t>
            </a:r>
            <a:r>
              <a:rPr lang="en-US" sz="3000" dirty="0" smtClean="0">
                <a:solidFill>
                  <a:srgbClr val="0000CC"/>
                </a:solidFill>
              </a:rPr>
              <a:t> Nam</a:t>
            </a:r>
            <a:endParaRPr lang="en-US" sz="3000" dirty="0">
              <a:solidFill>
                <a:srgbClr val="0000CC"/>
              </a:solidFill>
            </a:endParaRPr>
          </a:p>
        </p:txBody>
      </p:sp>
      <p:sp>
        <p:nvSpPr>
          <p:cNvPr id="3" name="Content Placeholder 2"/>
          <p:cNvSpPr>
            <a:spLocks noGrp="1"/>
          </p:cNvSpPr>
          <p:nvPr>
            <p:ph idx="1"/>
          </p:nvPr>
        </p:nvSpPr>
        <p:spPr>
          <a:xfrm>
            <a:off x="228600" y="685800"/>
            <a:ext cx="8686800" cy="6172200"/>
          </a:xfrm>
        </p:spPr>
        <p:txBody>
          <a:bodyPr>
            <a:normAutofit lnSpcReduction="10000"/>
          </a:bodyPr>
          <a:lstStyle/>
          <a:p>
            <a:pPr marL="571500" indent="-571500">
              <a:buFont typeface="+mj-lt"/>
              <a:buAutoNum type="romanUcPeriod"/>
            </a:pPr>
            <a:r>
              <a:rPr lang="en-US" sz="2400" b="1" dirty="0" err="1" smtClean="0"/>
              <a:t>Điểm</a:t>
            </a:r>
            <a:r>
              <a:rPr lang="en-US" sz="2400" b="1" dirty="0" smtClean="0"/>
              <a:t> </a:t>
            </a:r>
            <a:r>
              <a:rPr lang="en-US" sz="2400" b="1" dirty="0" err="1" smtClean="0"/>
              <a:t>yếu</a:t>
            </a:r>
            <a:endParaRPr lang="en-US" sz="2400" b="1" dirty="0" smtClean="0"/>
          </a:p>
          <a:p>
            <a:pPr marL="880110" lvl="1" indent="-514350">
              <a:buFont typeface="+mj-lt"/>
              <a:buAutoNum type="alphaLcPeriod"/>
            </a:pPr>
            <a:r>
              <a:rPr lang="en-US" b="1" dirty="0" err="1" smtClean="0">
                <a:solidFill>
                  <a:srgbClr val="0000CC"/>
                </a:solidFill>
              </a:rPr>
              <a:t>Về</a:t>
            </a:r>
            <a:r>
              <a:rPr lang="en-US" b="1" dirty="0" smtClean="0">
                <a:solidFill>
                  <a:srgbClr val="0000CC"/>
                </a:solidFill>
              </a:rPr>
              <a:t> chi </a:t>
            </a:r>
            <a:r>
              <a:rPr lang="en-US" b="1" dirty="0" err="1" smtClean="0">
                <a:solidFill>
                  <a:srgbClr val="0000CC"/>
                </a:solidFill>
              </a:rPr>
              <a:t>phí</a:t>
            </a:r>
            <a:r>
              <a:rPr lang="en-US" b="1" dirty="0" smtClean="0">
                <a:solidFill>
                  <a:srgbClr val="0000CC"/>
                </a:solidFill>
              </a:rPr>
              <a:t>:</a:t>
            </a:r>
          </a:p>
          <a:p>
            <a:pPr marL="1154430" lvl="2" indent="-514350">
              <a:buFont typeface="Wingdings" pitchFamily="2" charset="2"/>
              <a:buChar char="§"/>
            </a:pPr>
            <a:r>
              <a:rPr lang="en-US" sz="2400" dirty="0" err="1" smtClean="0">
                <a:solidFill>
                  <a:srgbClr val="0000CC"/>
                </a:solidFill>
              </a:rPr>
              <a:t>Giá</a:t>
            </a:r>
            <a:r>
              <a:rPr lang="en-US" sz="2400" dirty="0" smtClean="0">
                <a:solidFill>
                  <a:srgbClr val="0000CC"/>
                </a:solidFill>
              </a:rPr>
              <a:t> </a:t>
            </a:r>
            <a:r>
              <a:rPr lang="en-US" sz="2400" dirty="0" err="1" smtClean="0">
                <a:solidFill>
                  <a:srgbClr val="0000CC"/>
                </a:solidFill>
              </a:rPr>
              <a:t>nguyên</a:t>
            </a:r>
            <a:r>
              <a:rPr lang="en-US" sz="2400" dirty="0" smtClean="0">
                <a:solidFill>
                  <a:srgbClr val="0000CC"/>
                </a:solidFill>
              </a:rPr>
              <a:t> </a:t>
            </a:r>
            <a:r>
              <a:rPr lang="en-US" sz="2400" dirty="0" err="1" smtClean="0">
                <a:solidFill>
                  <a:srgbClr val="0000CC"/>
                </a:solidFill>
              </a:rPr>
              <a:t>liệu</a:t>
            </a:r>
            <a:r>
              <a:rPr lang="en-US" sz="2400" dirty="0" smtClean="0">
                <a:solidFill>
                  <a:srgbClr val="0000CC"/>
                </a:solidFill>
              </a:rPr>
              <a:t> </a:t>
            </a:r>
            <a:r>
              <a:rPr lang="en-US" sz="2400" dirty="0" err="1" smtClean="0">
                <a:solidFill>
                  <a:srgbClr val="0000CC"/>
                </a:solidFill>
              </a:rPr>
              <a:t>tôm</a:t>
            </a:r>
            <a:r>
              <a:rPr lang="en-US" sz="2400" dirty="0" smtClean="0">
                <a:solidFill>
                  <a:srgbClr val="0000CC"/>
                </a:solidFill>
              </a:rPr>
              <a:t> </a:t>
            </a:r>
            <a:r>
              <a:rPr lang="en-US" sz="2400" dirty="0" err="1" smtClean="0">
                <a:solidFill>
                  <a:srgbClr val="0000CC"/>
                </a:solidFill>
              </a:rPr>
              <a:t>của</a:t>
            </a:r>
            <a:r>
              <a:rPr lang="en-US" sz="2400" dirty="0" smtClean="0">
                <a:solidFill>
                  <a:srgbClr val="0000CC"/>
                </a:solidFill>
              </a:rPr>
              <a:t> </a:t>
            </a:r>
            <a:r>
              <a:rPr lang="en-US" sz="2400" dirty="0" err="1" smtClean="0">
                <a:solidFill>
                  <a:srgbClr val="0000CC"/>
                </a:solidFill>
              </a:rPr>
              <a:t>Việt</a:t>
            </a:r>
            <a:r>
              <a:rPr lang="en-US" sz="2400" dirty="0" smtClean="0">
                <a:solidFill>
                  <a:srgbClr val="0000CC"/>
                </a:solidFill>
              </a:rPr>
              <a:t> Nam </a:t>
            </a:r>
            <a:r>
              <a:rPr lang="en-US" sz="2400" dirty="0" err="1" smtClean="0">
                <a:solidFill>
                  <a:srgbClr val="0000CC"/>
                </a:solidFill>
              </a:rPr>
              <a:t>luôn</a:t>
            </a:r>
            <a:r>
              <a:rPr lang="en-US" sz="2400" dirty="0" smtClean="0">
                <a:solidFill>
                  <a:srgbClr val="0000CC"/>
                </a:solidFill>
              </a:rPr>
              <a:t> </a:t>
            </a:r>
            <a:r>
              <a:rPr lang="en-US" sz="2400" dirty="0" err="1" smtClean="0">
                <a:solidFill>
                  <a:srgbClr val="0000CC"/>
                </a:solidFill>
              </a:rPr>
              <a:t>cao</a:t>
            </a:r>
            <a:r>
              <a:rPr lang="en-US" sz="2400" dirty="0" smtClean="0">
                <a:solidFill>
                  <a:srgbClr val="0000CC"/>
                </a:solidFill>
              </a:rPr>
              <a:t> </a:t>
            </a:r>
            <a:r>
              <a:rPr lang="en-US" sz="2400" dirty="0" err="1" smtClean="0">
                <a:solidFill>
                  <a:srgbClr val="0000CC"/>
                </a:solidFill>
              </a:rPr>
              <a:t>hơn</a:t>
            </a:r>
            <a:r>
              <a:rPr lang="en-US" sz="2400" dirty="0" smtClean="0">
                <a:solidFill>
                  <a:srgbClr val="0000CC"/>
                </a:solidFill>
              </a:rPr>
              <a:t> </a:t>
            </a:r>
            <a:r>
              <a:rPr lang="en-US" sz="2400" dirty="0" err="1" smtClean="0">
                <a:solidFill>
                  <a:srgbClr val="0000CC"/>
                </a:solidFill>
              </a:rPr>
              <a:t>các</a:t>
            </a:r>
            <a:r>
              <a:rPr lang="en-US" sz="2400" dirty="0" smtClean="0">
                <a:solidFill>
                  <a:srgbClr val="0000CC"/>
                </a:solidFill>
              </a:rPr>
              <a:t> </a:t>
            </a:r>
            <a:r>
              <a:rPr lang="en-US" sz="2400" dirty="0" err="1" smtClean="0">
                <a:solidFill>
                  <a:srgbClr val="0000CC"/>
                </a:solidFill>
              </a:rPr>
              <a:t>nước</a:t>
            </a:r>
            <a:r>
              <a:rPr lang="en-US" sz="2400" dirty="0" smtClean="0">
                <a:solidFill>
                  <a:srgbClr val="0000CC"/>
                </a:solidFill>
              </a:rPr>
              <a:t> </a:t>
            </a:r>
            <a:r>
              <a:rPr lang="en-US" sz="2400" dirty="0" err="1" smtClean="0">
                <a:solidFill>
                  <a:srgbClr val="0000CC"/>
                </a:solidFill>
              </a:rPr>
              <a:t>khác</a:t>
            </a:r>
            <a:r>
              <a:rPr lang="en-US" sz="2400" dirty="0" smtClean="0">
                <a:solidFill>
                  <a:srgbClr val="0000CC"/>
                </a:solidFill>
              </a:rPr>
              <a:t> (</a:t>
            </a:r>
            <a:r>
              <a:rPr lang="en-US" sz="2400" dirty="0" err="1" smtClean="0">
                <a:solidFill>
                  <a:srgbClr val="0000CC"/>
                </a:solidFill>
              </a:rPr>
              <a:t>Ấn</a:t>
            </a:r>
            <a:r>
              <a:rPr lang="en-US" sz="2400" dirty="0" smtClean="0">
                <a:solidFill>
                  <a:srgbClr val="0000CC"/>
                </a:solidFill>
              </a:rPr>
              <a:t> </a:t>
            </a:r>
            <a:r>
              <a:rPr lang="en-US" sz="2400" dirty="0" err="1" smtClean="0">
                <a:solidFill>
                  <a:srgbClr val="0000CC"/>
                </a:solidFill>
              </a:rPr>
              <a:t>Độ</a:t>
            </a:r>
            <a:r>
              <a:rPr lang="en-US" sz="2400" dirty="0" smtClean="0">
                <a:solidFill>
                  <a:srgbClr val="0000CC"/>
                </a:solidFill>
              </a:rPr>
              <a:t>, </a:t>
            </a:r>
            <a:r>
              <a:rPr lang="en-US" sz="2400" dirty="0" err="1" smtClean="0">
                <a:solidFill>
                  <a:srgbClr val="0000CC"/>
                </a:solidFill>
              </a:rPr>
              <a:t>Bănglađét</a:t>
            </a:r>
            <a:r>
              <a:rPr lang="en-US" sz="2400" dirty="0" smtClean="0">
                <a:solidFill>
                  <a:srgbClr val="0000CC"/>
                </a:solidFill>
              </a:rPr>
              <a:t>, </a:t>
            </a:r>
            <a:r>
              <a:rPr lang="en-US" sz="2400" dirty="0" err="1" smtClean="0">
                <a:solidFill>
                  <a:srgbClr val="0000CC"/>
                </a:solidFill>
              </a:rPr>
              <a:t>Êcuađo</a:t>
            </a:r>
            <a:r>
              <a:rPr lang="en-US" sz="2400" dirty="0" smtClean="0">
                <a:solidFill>
                  <a:srgbClr val="0000CC"/>
                </a:solidFill>
              </a:rPr>
              <a:t>,…) do:</a:t>
            </a:r>
          </a:p>
          <a:p>
            <a:pPr marL="1703070" lvl="4" indent="-514350">
              <a:buClr>
                <a:srgbClr val="A50021"/>
              </a:buClr>
              <a:buSzPct val="100000"/>
              <a:buFont typeface="Wingdings" pitchFamily="2" charset="2"/>
              <a:buChar char="q"/>
            </a:pPr>
            <a:r>
              <a:rPr lang="en-US" sz="2200" dirty="0" err="1" smtClean="0">
                <a:solidFill>
                  <a:srgbClr val="A50021"/>
                </a:solidFill>
              </a:rPr>
              <a:t>năng</a:t>
            </a:r>
            <a:r>
              <a:rPr lang="en-US" sz="2200" dirty="0" smtClean="0">
                <a:solidFill>
                  <a:srgbClr val="A50021"/>
                </a:solidFill>
              </a:rPr>
              <a:t> </a:t>
            </a:r>
            <a:r>
              <a:rPr lang="en-US" sz="2200" dirty="0" err="1" smtClean="0">
                <a:solidFill>
                  <a:srgbClr val="A50021"/>
                </a:solidFill>
              </a:rPr>
              <a:t>suất</a:t>
            </a:r>
            <a:r>
              <a:rPr lang="en-US" sz="2200" dirty="0" smtClean="0">
                <a:solidFill>
                  <a:srgbClr val="A50021"/>
                </a:solidFill>
              </a:rPr>
              <a:t> </a:t>
            </a:r>
            <a:r>
              <a:rPr lang="en-US" sz="2200" dirty="0" err="1" smtClean="0">
                <a:solidFill>
                  <a:srgbClr val="A50021"/>
                </a:solidFill>
              </a:rPr>
              <a:t>nuôi</a:t>
            </a:r>
            <a:r>
              <a:rPr lang="en-US" sz="2200" dirty="0" smtClean="0">
                <a:solidFill>
                  <a:srgbClr val="A50021"/>
                </a:solidFill>
              </a:rPr>
              <a:t> </a:t>
            </a:r>
            <a:r>
              <a:rPr lang="en-US" sz="2200" dirty="0" err="1" smtClean="0">
                <a:solidFill>
                  <a:srgbClr val="A50021"/>
                </a:solidFill>
              </a:rPr>
              <a:t>thấp</a:t>
            </a:r>
            <a:r>
              <a:rPr lang="en-US" sz="2200" dirty="0" smtClean="0">
                <a:solidFill>
                  <a:srgbClr val="A50021"/>
                </a:solidFill>
              </a:rPr>
              <a:t>,</a:t>
            </a:r>
          </a:p>
          <a:p>
            <a:pPr marL="1703070" lvl="4" indent="-514350">
              <a:buClr>
                <a:srgbClr val="A50021"/>
              </a:buClr>
              <a:buSzPct val="100000"/>
              <a:buFont typeface="Wingdings" pitchFamily="2" charset="2"/>
              <a:buChar char="q"/>
            </a:pPr>
            <a:r>
              <a:rPr lang="en-US" sz="2200" dirty="0" smtClean="0">
                <a:solidFill>
                  <a:srgbClr val="A50021"/>
                </a:solidFill>
              </a:rPr>
              <a:t>chi </a:t>
            </a:r>
            <a:r>
              <a:rPr lang="en-US" sz="2200" err="1" smtClean="0">
                <a:solidFill>
                  <a:srgbClr val="A50021"/>
                </a:solidFill>
              </a:rPr>
              <a:t>phí</a:t>
            </a:r>
            <a:r>
              <a:rPr lang="en-US" sz="2200" smtClean="0">
                <a:solidFill>
                  <a:srgbClr val="A50021"/>
                </a:solidFill>
              </a:rPr>
              <a:t> </a:t>
            </a:r>
            <a:r>
              <a:rPr lang="en-US" sz="2200" smtClean="0">
                <a:solidFill>
                  <a:srgbClr val="A50021"/>
                </a:solidFill>
              </a:rPr>
              <a:t>nuôi và rủi ro </a:t>
            </a:r>
            <a:r>
              <a:rPr lang="en-US" sz="2200" dirty="0" err="1" smtClean="0">
                <a:solidFill>
                  <a:srgbClr val="A50021"/>
                </a:solidFill>
              </a:rPr>
              <a:t>cao</a:t>
            </a:r>
            <a:endParaRPr lang="en-US" sz="2200" dirty="0" smtClean="0">
              <a:solidFill>
                <a:srgbClr val="A50021"/>
              </a:solidFill>
            </a:endParaRPr>
          </a:p>
          <a:p>
            <a:pPr marL="1703070" lvl="4" indent="-514350">
              <a:buClr>
                <a:srgbClr val="A50021"/>
              </a:buClr>
              <a:buSzPct val="100000"/>
              <a:buFont typeface="Wingdings" pitchFamily="2" charset="2"/>
              <a:buChar char="q"/>
            </a:pPr>
            <a:r>
              <a:rPr lang="en-US" sz="2200" dirty="0" err="1" smtClean="0">
                <a:solidFill>
                  <a:srgbClr val="A50021"/>
                </a:solidFill>
              </a:rPr>
              <a:t>tác</a:t>
            </a:r>
            <a:r>
              <a:rPr lang="en-US" sz="2200" dirty="0" smtClean="0">
                <a:solidFill>
                  <a:srgbClr val="A50021"/>
                </a:solidFill>
              </a:rPr>
              <a:t> </a:t>
            </a:r>
            <a:r>
              <a:rPr lang="en-US" sz="2200" dirty="0" err="1" smtClean="0">
                <a:solidFill>
                  <a:srgbClr val="A50021"/>
                </a:solidFill>
              </a:rPr>
              <a:t>động</a:t>
            </a:r>
            <a:r>
              <a:rPr lang="en-US" sz="2200" dirty="0" smtClean="0">
                <a:solidFill>
                  <a:srgbClr val="A50021"/>
                </a:solidFill>
              </a:rPr>
              <a:t> </a:t>
            </a:r>
            <a:r>
              <a:rPr lang="en-US" sz="2200" dirty="0" err="1" smtClean="0">
                <a:solidFill>
                  <a:srgbClr val="A50021"/>
                </a:solidFill>
              </a:rPr>
              <a:t>tiêu</a:t>
            </a:r>
            <a:r>
              <a:rPr lang="en-US" sz="2200" dirty="0" smtClean="0">
                <a:solidFill>
                  <a:srgbClr val="A50021"/>
                </a:solidFill>
              </a:rPr>
              <a:t> </a:t>
            </a:r>
            <a:r>
              <a:rPr lang="en-US" sz="2200" dirty="0" err="1" smtClean="0">
                <a:solidFill>
                  <a:srgbClr val="A50021"/>
                </a:solidFill>
              </a:rPr>
              <a:t>cực</a:t>
            </a:r>
            <a:r>
              <a:rPr lang="en-US" sz="2200" dirty="0" smtClean="0">
                <a:solidFill>
                  <a:srgbClr val="A50021"/>
                </a:solidFill>
              </a:rPr>
              <a:t> </a:t>
            </a:r>
            <a:r>
              <a:rPr lang="en-US" sz="2200" dirty="0" err="1" smtClean="0">
                <a:solidFill>
                  <a:srgbClr val="A50021"/>
                </a:solidFill>
              </a:rPr>
              <a:t>từ</a:t>
            </a:r>
            <a:r>
              <a:rPr lang="en-US" sz="2200" dirty="0" smtClean="0">
                <a:solidFill>
                  <a:srgbClr val="A50021"/>
                </a:solidFill>
              </a:rPr>
              <a:t> </a:t>
            </a:r>
            <a:r>
              <a:rPr lang="en-US" sz="2200" dirty="0" err="1" smtClean="0">
                <a:solidFill>
                  <a:srgbClr val="A50021"/>
                </a:solidFill>
              </a:rPr>
              <a:t>các</a:t>
            </a:r>
            <a:r>
              <a:rPr lang="en-US" sz="2200" dirty="0" smtClean="0">
                <a:solidFill>
                  <a:srgbClr val="A50021"/>
                </a:solidFill>
              </a:rPr>
              <a:t> </a:t>
            </a:r>
            <a:r>
              <a:rPr lang="en-US" sz="2200" dirty="0" err="1" smtClean="0">
                <a:solidFill>
                  <a:srgbClr val="A50021"/>
                </a:solidFill>
              </a:rPr>
              <a:t>thương</a:t>
            </a:r>
            <a:r>
              <a:rPr lang="en-US" sz="2200" dirty="0" smtClean="0">
                <a:solidFill>
                  <a:srgbClr val="A50021"/>
                </a:solidFill>
              </a:rPr>
              <a:t> </a:t>
            </a:r>
            <a:r>
              <a:rPr lang="en-US" sz="2200" dirty="0" err="1" smtClean="0">
                <a:solidFill>
                  <a:srgbClr val="A50021"/>
                </a:solidFill>
              </a:rPr>
              <a:t>lái</a:t>
            </a:r>
            <a:r>
              <a:rPr lang="en-US" sz="2200" dirty="0" smtClean="0">
                <a:solidFill>
                  <a:srgbClr val="A50021"/>
                </a:solidFill>
              </a:rPr>
              <a:t> </a:t>
            </a:r>
            <a:r>
              <a:rPr lang="en-US" sz="2200" dirty="0" err="1" smtClean="0">
                <a:solidFill>
                  <a:srgbClr val="A50021"/>
                </a:solidFill>
              </a:rPr>
              <a:t>Trung</a:t>
            </a:r>
            <a:r>
              <a:rPr lang="en-US" sz="2200" dirty="0" smtClean="0">
                <a:solidFill>
                  <a:srgbClr val="A50021"/>
                </a:solidFill>
              </a:rPr>
              <a:t> </a:t>
            </a:r>
            <a:r>
              <a:rPr lang="en-US" sz="2200" dirty="0" err="1" smtClean="0">
                <a:solidFill>
                  <a:srgbClr val="A50021"/>
                </a:solidFill>
              </a:rPr>
              <a:t>Quốc</a:t>
            </a:r>
            <a:endParaRPr lang="en-US" sz="2200" dirty="0" smtClean="0">
              <a:solidFill>
                <a:srgbClr val="A50021"/>
              </a:solidFill>
            </a:endParaRPr>
          </a:p>
          <a:p>
            <a:pPr marL="1154430" lvl="2" indent="-514350">
              <a:buFont typeface="Wingdings" pitchFamily="2" charset="2"/>
              <a:buChar char="§"/>
            </a:pPr>
            <a:r>
              <a:rPr lang="en-US" sz="2400" dirty="0" smtClean="0">
                <a:solidFill>
                  <a:srgbClr val="0000CC"/>
                </a:solidFill>
              </a:rPr>
              <a:t>Chi </a:t>
            </a:r>
            <a:r>
              <a:rPr lang="en-US" sz="2400" dirty="0" err="1" smtClean="0">
                <a:solidFill>
                  <a:srgbClr val="0000CC"/>
                </a:solidFill>
              </a:rPr>
              <a:t>phí</a:t>
            </a:r>
            <a:r>
              <a:rPr lang="en-US" sz="2400" dirty="0" smtClean="0">
                <a:solidFill>
                  <a:srgbClr val="0000CC"/>
                </a:solidFill>
              </a:rPr>
              <a:t> </a:t>
            </a:r>
            <a:r>
              <a:rPr lang="en-US" sz="2400" dirty="0" err="1" smtClean="0">
                <a:solidFill>
                  <a:srgbClr val="0000CC"/>
                </a:solidFill>
              </a:rPr>
              <a:t>về</a:t>
            </a:r>
            <a:r>
              <a:rPr lang="en-US" sz="2400" dirty="0" smtClean="0">
                <a:solidFill>
                  <a:srgbClr val="0000CC"/>
                </a:solidFill>
              </a:rPr>
              <a:t> </a:t>
            </a:r>
            <a:r>
              <a:rPr lang="en-US" sz="2400" dirty="0" err="1" smtClean="0">
                <a:solidFill>
                  <a:srgbClr val="0000CC"/>
                </a:solidFill>
              </a:rPr>
              <a:t>kiểm</a:t>
            </a:r>
            <a:r>
              <a:rPr lang="en-US" sz="2400" dirty="0" smtClean="0">
                <a:solidFill>
                  <a:srgbClr val="0000CC"/>
                </a:solidFill>
              </a:rPr>
              <a:t> </a:t>
            </a:r>
            <a:r>
              <a:rPr lang="en-US" sz="2400" dirty="0" err="1" smtClean="0">
                <a:solidFill>
                  <a:srgbClr val="0000CC"/>
                </a:solidFill>
              </a:rPr>
              <a:t>soát</a:t>
            </a:r>
            <a:r>
              <a:rPr lang="en-US" sz="2400" dirty="0" smtClean="0">
                <a:solidFill>
                  <a:srgbClr val="0000CC"/>
                </a:solidFill>
              </a:rPr>
              <a:t> </a:t>
            </a:r>
            <a:r>
              <a:rPr lang="en-US" sz="2400" smtClean="0">
                <a:solidFill>
                  <a:srgbClr val="0000CC"/>
                </a:solidFill>
              </a:rPr>
              <a:t>ATTP </a:t>
            </a:r>
            <a:r>
              <a:rPr lang="en-US" sz="2400" smtClean="0">
                <a:solidFill>
                  <a:srgbClr val="0000CC"/>
                </a:solidFill>
              </a:rPr>
              <a:t>cao do:</a:t>
            </a:r>
          </a:p>
          <a:p>
            <a:pPr marL="1703070" lvl="4" indent="-514350">
              <a:buClr>
                <a:srgbClr val="A50021"/>
              </a:buClr>
              <a:buSzPct val="100000"/>
              <a:buFont typeface="Wingdings" pitchFamily="2" charset="2"/>
              <a:buChar char="q"/>
            </a:pPr>
            <a:r>
              <a:rPr lang="en-US" sz="2200" smtClean="0">
                <a:solidFill>
                  <a:srgbClr val="A50021"/>
                </a:solidFill>
              </a:rPr>
              <a:t>Chưa kiểm soát tốt việc sử dụng  hóa chất, kháng sinh trong NTTS</a:t>
            </a:r>
          </a:p>
          <a:p>
            <a:pPr marL="1703070" lvl="4" indent="-514350">
              <a:buClr>
                <a:srgbClr val="A50021"/>
              </a:buClr>
              <a:buSzPct val="100000"/>
              <a:buFont typeface="Wingdings" pitchFamily="2" charset="2"/>
              <a:buChar char="q"/>
            </a:pPr>
            <a:r>
              <a:rPr lang="en-US" sz="2200" smtClean="0">
                <a:solidFill>
                  <a:srgbClr val="A50021"/>
                </a:solidFill>
              </a:rPr>
              <a:t>Buông lỏng quản </a:t>
            </a:r>
            <a:r>
              <a:rPr lang="en-US" sz="2200" smtClean="0">
                <a:solidFill>
                  <a:srgbClr val="A50021"/>
                </a:solidFill>
              </a:rPr>
              <a:t>lý </a:t>
            </a:r>
            <a:r>
              <a:rPr lang="en-US" sz="2200" smtClean="0">
                <a:solidFill>
                  <a:srgbClr val="A50021"/>
                </a:solidFill>
              </a:rPr>
              <a:t>của </a:t>
            </a:r>
            <a:r>
              <a:rPr lang="en-US" sz="2200" smtClean="0">
                <a:solidFill>
                  <a:srgbClr val="A50021"/>
                </a:solidFill>
              </a:rPr>
              <a:t>cơ quan chức năng  đối với  việc bơm chích tạp chất và các cơ sở </a:t>
            </a:r>
            <a:r>
              <a:rPr lang="en-US" sz="2200" smtClean="0">
                <a:solidFill>
                  <a:srgbClr val="A50021"/>
                </a:solidFill>
              </a:rPr>
              <a:t>sơ </a:t>
            </a:r>
            <a:r>
              <a:rPr lang="en-US" sz="2200" smtClean="0">
                <a:solidFill>
                  <a:srgbClr val="A50021"/>
                </a:solidFill>
              </a:rPr>
              <a:t>chế</a:t>
            </a:r>
            <a:endParaRPr lang="en-US" sz="2200" dirty="0" err="1" smtClean="0">
              <a:solidFill>
                <a:srgbClr val="A50021"/>
              </a:solidFill>
            </a:endParaRPr>
          </a:p>
          <a:p>
            <a:pPr marL="1154430" lvl="2" indent="-514350">
              <a:buFont typeface="Wingdings" pitchFamily="2" charset="2"/>
              <a:buChar char="§"/>
            </a:pPr>
            <a:r>
              <a:rPr lang="en-US" sz="2400" dirty="0" smtClean="0">
                <a:solidFill>
                  <a:srgbClr val="0000CC"/>
                </a:solidFill>
              </a:rPr>
              <a:t>Chi </a:t>
            </a:r>
            <a:r>
              <a:rPr lang="en-US" sz="2400" dirty="0" err="1" smtClean="0">
                <a:solidFill>
                  <a:srgbClr val="0000CC"/>
                </a:solidFill>
              </a:rPr>
              <a:t>phí</a:t>
            </a:r>
            <a:r>
              <a:rPr lang="en-US" sz="2400" dirty="0" smtClean="0">
                <a:solidFill>
                  <a:srgbClr val="0000CC"/>
                </a:solidFill>
              </a:rPr>
              <a:t> </a:t>
            </a:r>
            <a:r>
              <a:rPr lang="en-US" sz="2400" dirty="0" err="1" smtClean="0">
                <a:solidFill>
                  <a:srgbClr val="0000CC"/>
                </a:solidFill>
              </a:rPr>
              <a:t>về</a:t>
            </a:r>
            <a:r>
              <a:rPr lang="en-US" sz="2400" dirty="0" smtClean="0">
                <a:solidFill>
                  <a:srgbClr val="0000CC"/>
                </a:solidFill>
              </a:rPr>
              <a:t> </a:t>
            </a:r>
            <a:r>
              <a:rPr lang="en-US" sz="2400" dirty="0" err="1" smtClean="0">
                <a:solidFill>
                  <a:srgbClr val="0000CC"/>
                </a:solidFill>
              </a:rPr>
              <a:t>vận</a:t>
            </a:r>
            <a:r>
              <a:rPr lang="en-US" sz="2400" dirty="0" smtClean="0">
                <a:solidFill>
                  <a:srgbClr val="0000CC"/>
                </a:solidFill>
              </a:rPr>
              <a:t> </a:t>
            </a:r>
            <a:r>
              <a:rPr lang="en-US" sz="2400" dirty="0" err="1" smtClean="0">
                <a:solidFill>
                  <a:srgbClr val="0000CC"/>
                </a:solidFill>
              </a:rPr>
              <a:t>chuyển</a:t>
            </a:r>
            <a:r>
              <a:rPr lang="en-US" sz="2400" dirty="0" smtClean="0">
                <a:solidFill>
                  <a:srgbClr val="0000CC"/>
                </a:solidFill>
              </a:rPr>
              <a:t> </a:t>
            </a:r>
            <a:r>
              <a:rPr lang="en-US" sz="2400" dirty="0" err="1" smtClean="0">
                <a:solidFill>
                  <a:srgbClr val="0000CC"/>
                </a:solidFill>
              </a:rPr>
              <a:t>cao</a:t>
            </a:r>
            <a:r>
              <a:rPr lang="en-US" sz="2400" dirty="0" smtClean="0">
                <a:solidFill>
                  <a:srgbClr val="0000CC"/>
                </a:solidFill>
              </a:rPr>
              <a:t> </a:t>
            </a:r>
            <a:r>
              <a:rPr lang="en-US" sz="2400" dirty="0" err="1" smtClean="0">
                <a:solidFill>
                  <a:srgbClr val="0000CC"/>
                </a:solidFill>
              </a:rPr>
              <a:t>hơn</a:t>
            </a:r>
            <a:r>
              <a:rPr lang="en-US" sz="2400" dirty="0" smtClean="0">
                <a:solidFill>
                  <a:srgbClr val="0000CC"/>
                </a:solidFill>
              </a:rPr>
              <a:t> </a:t>
            </a:r>
            <a:r>
              <a:rPr lang="en-US" sz="2400" dirty="0" err="1" smtClean="0">
                <a:solidFill>
                  <a:srgbClr val="0000CC"/>
                </a:solidFill>
              </a:rPr>
              <a:t>nhiều</a:t>
            </a:r>
            <a:r>
              <a:rPr lang="en-US" sz="2400" dirty="0" smtClean="0">
                <a:solidFill>
                  <a:srgbClr val="0000CC"/>
                </a:solidFill>
              </a:rPr>
              <a:t> so </a:t>
            </a:r>
            <a:r>
              <a:rPr lang="en-US" sz="2400" dirty="0" err="1" smtClean="0">
                <a:solidFill>
                  <a:srgbClr val="0000CC"/>
                </a:solidFill>
              </a:rPr>
              <a:t>với</a:t>
            </a:r>
            <a:r>
              <a:rPr lang="en-US" sz="2400" dirty="0" smtClean="0">
                <a:solidFill>
                  <a:srgbClr val="0000CC"/>
                </a:solidFill>
              </a:rPr>
              <a:t> </a:t>
            </a:r>
            <a:r>
              <a:rPr lang="en-US" sz="2400" dirty="0" err="1" smtClean="0">
                <a:solidFill>
                  <a:srgbClr val="0000CC"/>
                </a:solidFill>
              </a:rPr>
              <a:t>các</a:t>
            </a:r>
            <a:r>
              <a:rPr lang="en-US" sz="2400" dirty="0" smtClean="0">
                <a:solidFill>
                  <a:srgbClr val="0000CC"/>
                </a:solidFill>
              </a:rPr>
              <a:t> </a:t>
            </a:r>
            <a:r>
              <a:rPr lang="en-US" sz="2400" dirty="0" err="1" smtClean="0">
                <a:solidFill>
                  <a:srgbClr val="0000CC"/>
                </a:solidFill>
              </a:rPr>
              <a:t>nước</a:t>
            </a:r>
            <a:r>
              <a:rPr lang="en-US" sz="2400" dirty="0" smtClean="0">
                <a:solidFill>
                  <a:srgbClr val="0000CC"/>
                </a:solidFill>
              </a:rPr>
              <a:t> </a:t>
            </a:r>
            <a:r>
              <a:rPr lang="en-US" sz="2400" dirty="0" err="1" smtClean="0">
                <a:solidFill>
                  <a:srgbClr val="0000CC"/>
                </a:solidFill>
              </a:rPr>
              <a:t>khác</a:t>
            </a:r>
            <a:r>
              <a:rPr lang="en-US" sz="2400" dirty="0" smtClean="0">
                <a:solidFill>
                  <a:srgbClr val="0000CC"/>
                </a:solidFill>
              </a:rPr>
              <a:t>  </a:t>
            </a:r>
            <a:r>
              <a:rPr lang="en-US" sz="2400" i="1" dirty="0" smtClean="0">
                <a:solidFill>
                  <a:srgbClr val="C00000"/>
                </a:solidFill>
              </a:rPr>
              <a:t>(chi </a:t>
            </a:r>
            <a:r>
              <a:rPr lang="en-US" sz="2400" i="1" dirty="0" err="1" smtClean="0">
                <a:solidFill>
                  <a:srgbClr val="C00000"/>
                </a:solidFill>
              </a:rPr>
              <a:t>phí</a:t>
            </a:r>
            <a:r>
              <a:rPr lang="en-US" sz="2400" i="1" dirty="0" smtClean="0">
                <a:solidFill>
                  <a:srgbClr val="C00000"/>
                </a:solidFill>
              </a:rPr>
              <a:t> </a:t>
            </a:r>
            <a:r>
              <a:rPr lang="en-US" sz="2400" i="1" dirty="0" err="1" smtClean="0">
                <a:solidFill>
                  <a:srgbClr val="C00000"/>
                </a:solidFill>
              </a:rPr>
              <a:t>cầu</a:t>
            </a:r>
            <a:r>
              <a:rPr lang="en-US" sz="2400" i="1" dirty="0" smtClean="0">
                <a:solidFill>
                  <a:srgbClr val="C00000"/>
                </a:solidFill>
              </a:rPr>
              <a:t> </a:t>
            </a:r>
            <a:r>
              <a:rPr lang="en-US" sz="2400" i="1" dirty="0" err="1" smtClean="0">
                <a:solidFill>
                  <a:srgbClr val="C00000"/>
                </a:solidFill>
              </a:rPr>
              <a:t>đường</a:t>
            </a:r>
            <a:r>
              <a:rPr lang="en-US" sz="2400" i="1" dirty="0" smtClean="0">
                <a:solidFill>
                  <a:srgbClr val="C00000"/>
                </a:solidFill>
              </a:rPr>
              <a:t> </a:t>
            </a:r>
            <a:r>
              <a:rPr lang="en-US" sz="2400" i="1" dirty="0" err="1" smtClean="0">
                <a:solidFill>
                  <a:srgbClr val="C00000"/>
                </a:solidFill>
              </a:rPr>
              <a:t>cao</a:t>
            </a:r>
            <a:r>
              <a:rPr lang="en-US" sz="2400" i="1" dirty="0" smtClean="0">
                <a:solidFill>
                  <a:srgbClr val="C00000"/>
                </a:solidFill>
              </a:rPr>
              <a:t>, </a:t>
            </a:r>
            <a:r>
              <a:rPr lang="en-US" sz="2400" i="1" dirty="0" err="1" smtClean="0">
                <a:solidFill>
                  <a:srgbClr val="C00000"/>
                </a:solidFill>
              </a:rPr>
              <a:t>ít</a:t>
            </a:r>
            <a:r>
              <a:rPr lang="en-US" sz="2400" i="1" dirty="0" smtClean="0">
                <a:solidFill>
                  <a:srgbClr val="C00000"/>
                </a:solidFill>
              </a:rPr>
              <a:t> </a:t>
            </a:r>
            <a:r>
              <a:rPr lang="en-US" sz="2400" i="1" dirty="0" err="1" smtClean="0">
                <a:solidFill>
                  <a:srgbClr val="C00000"/>
                </a:solidFill>
              </a:rPr>
              <a:t>cảng</a:t>
            </a:r>
            <a:r>
              <a:rPr lang="en-US" sz="2400" i="1" dirty="0" smtClean="0">
                <a:solidFill>
                  <a:srgbClr val="C00000"/>
                </a:solidFill>
              </a:rPr>
              <a:t> </a:t>
            </a:r>
            <a:r>
              <a:rPr lang="en-US" sz="2400" i="1" dirty="0" err="1" smtClean="0">
                <a:solidFill>
                  <a:srgbClr val="C00000"/>
                </a:solidFill>
              </a:rPr>
              <a:t>cho</a:t>
            </a:r>
            <a:r>
              <a:rPr lang="en-US" sz="2400" i="1" dirty="0" smtClean="0">
                <a:solidFill>
                  <a:srgbClr val="C00000"/>
                </a:solidFill>
              </a:rPr>
              <a:t> </a:t>
            </a:r>
            <a:r>
              <a:rPr lang="en-US" sz="2400" i="1" dirty="0" err="1" smtClean="0">
                <a:solidFill>
                  <a:srgbClr val="C00000"/>
                </a:solidFill>
              </a:rPr>
              <a:t>tàu</a:t>
            </a:r>
            <a:r>
              <a:rPr lang="en-US" sz="2400" i="1" dirty="0" smtClean="0">
                <a:solidFill>
                  <a:srgbClr val="C00000"/>
                </a:solidFill>
              </a:rPr>
              <a:t> </a:t>
            </a:r>
            <a:r>
              <a:rPr lang="en-US" sz="2400" i="1" dirty="0" err="1" smtClean="0">
                <a:solidFill>
                  <a:srgbClr val="C00000"/>
                </a:solidFill>
              </a:rPr>
              <a:t>trọng</a:t>
            </a:r>
            <a:r>
              <a:rPr lang="en-US" sz="2400" i="1" dirty="0" smtClean="0">
                <a:solidFill>
                  <a:srgbClr val="C00000"/>
                </a:solidFill>
              </a:rPr>
              <a:t> </a:t>
            </a:r>
            <a:r>
              <a:rPr lang="en-US" sz="2400" i="1" err="1" smtClean="0">
                <a:solidFill>
                  <a:srgbClr val="C00000"/>
                </a:solidFill>
              </a:rPr>
              <a:t>tải</a:t>
            </a:r>
            <a:r>
              <a:rPr lang="en-US" sz="2400" i="1" smtClean="0">
                <a:solidFill>
                  <a:srgbClr val="C00000"/>
                </a:solidFill>
              </a:rPr>
              <a:t> </a:t>
            </a:r>
            <a:r>
              <a:rPr lang="en-US" sz="2400" i="1" smtClean="0">
                <a:solidFill>
                  <a:srgbClr val="C00000"/>
                </a:solidFill>
              </a:rPr>
              <a:t>lớn, phí cầu đường, phí “bôi trơn”,….)</a:t>
            </a:r>
            <a:endParaRPr lang="en-US" sz="2400" i="1" dirty="0" smtClean="0">
              <a:solidFill>
                <a:srgbClr val="C00000"/>
              </a:solidFill>
            </a:endParaRPr>
          </a:p>
          <a:p>
            <a:pPr marL="1154430" lvl="2" indent="-514350">
              <a:buFont typeface="Wingdings" pitchFamily="2" charset="2"/>
              <a:buChar char="§"/>
            </a:pPr>
            <a:r>
              <a:rPr lang="en-US" sz="2400" dirty="0" smtClean="0">
                <a:solidFill>
                  <a:srgbClr val="0000CC"/>
                </a:solidFill>
              </a:rPr>
              <a:t>Chi </a:t>
            </a:r>
            <a:r>
              <a:rPr lang="en-US" sz="2400" dirty="0" err="1" smtClean="0">
                <a:solidFill>
                  <a:srgbClr val="0000CC"/>
                </a:solidFill>
              </a:rPr>
              <a:t>phí</a:t>
            </a:r>
            <a:r>
              <a:rPr lang="en-US" sz="2400" dirty="0" smtClean="0">
                <a:solidFill>
                  <a:srgbClr val="0000CC"/>
                </a:solidFill>
              </a:rPr>
              <a:t> </a:t>
            </a:r>
            <a:r>
              <a:rPr lang="en-US" sz="2400" dirty="0" err="1" smtClean="0">
                <a:solidFill>
                  <a:srgbClr val="0000CC"/>
                </a:solidFill>
              </a:rPr>
              <a:t>về</a:t>
            </a:r>
            <a:r>
              <a:rPr lang="en-US" sz="2400" dirty="0" smtClean="0">
                <a:solidFill>
                  <a:srgbClr val="0000CC"/>
                </a:solidFill>
              </a:rPr>
              <a:t> BHXH, </a:t>
            </a:r>
            <a:r>
              <a:rPr lang="en-US" sz="2400" dirty="0" err="1" smtClean="0">
                <a:solidFill>
                  <a:srgbClr val="0000CC"/>
                </a:solidFill>
              </a:rPr>
              <a:t>phí</a:t>
            </a:r>
            <a:r>
              <a:rPr lang="en-US" sz="2400" dirty="0" smtClean="0">
                <a:solidFill>
                  <a:srgbClr val="0000CC"/>
                </a:solidFill>
              </a:rPr>
              <a:t> </a:t>
            </a:r>
            <a:r>
              <a:rPr lang="en-US" sz="2400" err="1" smtClean="0">
                <a:solidFill>
                  <a:srgbClr val="0000CC"/>
                </a:solidFill>
              </a:rPr>
              <a:t>Công</a:t>
            </a:r>
            <a:r>
              <a:rPr lang="en-US" sz="2400" smtClean="0">
                <a:solidFill>
                  <a:srgbClr val="0000CC"/>
                </a:solidFill>
              </a:rPr>
              <a:t> </a:t>
            </a:r>
            <a:r>
              <a:rPr lang="en-US" sz="2400" smtClean="0">
                <a:solidFill>
                  <a:srgbClr val="0000CC"/>
                </a:solidFill>
              </a:rPr>
              <a:t>đoàn, tiêu cực phí cao</a:t>
            </a:r>
            <a:endParaRPr lang="en-US" sz="2400" dirty="0" smtClean="0">
              <a:solidFill>
                <a:srgbClr val="0000CC"/>
              </a:solidFill>
            </a:endParaRPr>
          </a:p>
        </p:txBody>
      </p:sp>
      <p:sp>
        <p:nvSpPr>
          <p:cNvPr id="5" name="Slide Number Placeholder 4"/>
          <p:cNvSpPr>
            <a:spLocks noGrp="1"/>
          </p:cNvSpPr>
          <p:nvPr>
            <p:ph type="sldNum" sz="quarter" idx="12"/>
          </p:nvPr>
        </p:nvSpPr>
        <p:spPr/>
        <p:txBody>
          <a:bodyPr/>
          <a:lstStyle/>
          <a:p>
            <a:fld id="{456FDB57-8B44-4356-A2F2-15B339962AB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solidFill>
                  <a:srgbClr val="0000CC"/>
                </a:solidFill>
              </a:rPr>
              <a:t>I. </a:t>
            </a:r>
            <a:r>
              <a:rPr lang="en-US" sz="3800" dirty="0" err="1" smtClean="0">
                <a:solidFill>
                  <a:srgbClr val="0000CC"/>
                </a:solidFill>
              </a:rPr>
              <a:t>Thực</a:t>
            </a:r>
            <a:r>
              <a:rPr lang="en-US" dirty="0" smtClean="0">
                <a:solidFill>
                  <a:srgbClr val="0000CC"/>
                </a:solidFill>
              </a:rPr>
              <a:t> </a:t>
            </a:r>
            <a:r>
              <a:rPr lang="en-US" dirty="0" err="1" smtClean="0">
                <a:solidFill>
                  <a:srgbClr val="0000CC"/>
                </a:solidFill>
              </a:rPr>
              <a:t>trạng</a:t>
            </a:r>
            <a:r>
              <a:rPr lang="en-US" dirty="0" smtClean="0">
                <a:solidFill>
                  <a:srgbClr val="0000CC"/>
                </a:solidFill>
              </a:rPr>
              <a:t> </a:t>
            </a:r>
            <a:r>
              <a:rPr lang="en-US" dirty="0" err="1" smtClean="0">
                <a:solidFill>
                  <a:srgbClr val="0000CC"/>
                </a:solidFill>
              </a:rPr>
              <a:t>về</a:t>
            </a:r>
            <a:r>
              <a:rPr lang="en-US" dirty="0" smtClean="0">
                <a:solidFill>
                  <a:srgbClr val="0000CC"/>
                </a:solidFill>
              </a:rPr>
              <a:t> </a:t>
            </a:r>
            <a:r>
              <a:rPr lang="en-US" dirty="0" err="1" smtClean="0">
                <a:solidFill>
                  <a:srgbClr val="0000CC"/>
                </a:solidFill>
              </a:rPr>
              <a:t>lĩnh</a:t>
            </a:r>
            <a:r>
              <a:rPr lang="en-US" dirty="0" smtClean="0">
                <a:solidFill>
                  <a:srgbClr val="0000CC"/>
                </a:solidFill>
              </a:rPr>
              <a:t> </a:t>
            </a:r>
            <a:r>
              <a:rPr lang="en-US" dirty="0" err="1" smtClean="0">
                <a:solidFill>
                  <a:srgbClr val="0000CC"/>
                </a:solidFill>
              </a:rPr>
              <a:t>vực</a:t>
            </a:r>
            <a:r>
              <a:rPr lang="en-US" dirty="0" smtClean="0">
                <a:solidFill>
                  <a:srgbClr val="0000CC"/>
                </a:solidFill>
              </a:rPr>
              <a:t> CB </a:t>
            </a:r>
            <a:r>
              <a:rPr lang="en-US" dirty="0" err="1" smtClean="0">
                <a:solidFill>
                  <a:srgbClr val="0000CC"/>
                </a:solidFill>
              </a:rPr>
              <a:t>tôm</a:t>
            </a:r>
            <a:r>
              <a:rPr lang="en-US" dirty="0" smtClean="0">
                <a:solidFill>
                  <a:srgbClr val="0000CC"/>
                </a:solidFill>
              </a:rPr>
              <a:t> …</a:t>
            </a:r>
            <a:endParaRPr lang="en-US" dirty="0">
              <a:solidFill>
                <a:srgbClr val="0000CC"/>
              </a:solidFill>
            </a:endParaRPr>
          </a:p>
        </p:txBody>
      </p:sp>
      <p:sp>
        <p:nvSpPr>
          <p:cNvPr id="3" name="Content Placeholder 2"/>
          <p:cNvSpPr>
            <a:spLocks noGrp="1"/>
          </p:cNvSpPr>
          <p:nvPr>
            <p:ph idx="1"/>
          </p:nvPr>
        </p:nvSpPr>
        <p:spPr>
          <a:xfrm>
            <a:off x="304800" y="838200"/>
            <a:ext cx="8610600" cy="5867400"/>
          </a:xfrm>
        </p:spPr>
        <p:txBody>
          <a:bodyPr>
            <a:normAutofit/>
          </a:bodyPr>
          <a:lstStyle/>
          <a:p>
            <a:pPr marL="514350" indent="-514350">
              <a:buFont typeface="+mj-lt"/>
              <a:buAutoNum type="arabicPeriod"/>
            </a:pPr>
            <a:r>
              <a:rPr lang="en-US" sz="2700" b="1" dirty="0" err="1" smtClean="0"/>
              <a:t>Điểm</a:t>
            </a:r>
            <a:r>
              <a:rPr lang="en-US" sz="2700" b="1" dirty="0" smtClean="0"/>
              <a:t> </a:t>
            </a:r>
            <a:r>
              <a:rPr lang="en-US" sz="2700" b="1" dirty="0" err="1" smtClean="0"/>
              <a:t>yếu</a:t>
            </a:r>
            <a:endParaRPr lang="en-US" sz="2700" b="1" dirty="0" smtClean="0"/>
          </a:p>
          <a:p>
            <a:pPr marL="880110" lvl="1" indent="-514350">
              <a:spcBef>
                <a:spcPts val="600"/>
              </a:spcBef>
              <a:spcAft>
                <a:spcPts val="600"/>
              </a:spcAft>
              <a:buFont typeface="+mj-lt"/>
              <a:buAutoNum type="alphaLcPeriod" startAt="2"/>
            </a:pPr>
            <a:r>
              <a:rPr lang="en-US" sz="2500" smtClean="0">
                <a:solidFill>
                  <a:srgbClr val="0000CC"/>
                </a:solidFill>
              </a:rPr>
              <a:t>Chưa tạo được chuỗi liên kết giá trị, đặc biệt là giữa người  nuôi và NM CB XK </a:t>
            </a:r>
            <a:r>
              <a:rPr lang="en-US" sz="2500" smtClean="0">
                <a:solidFill>
                  <a:srgbClr val="0000CC"/>
                </a:solidFill>
              </a:rPr>
              <a:t>nên </a:t>
            </a:r>
            <a:r>
              <a:rPr lang="en-US" sz="2500" smtClean="0">
                <a:solidFill>
                  <a:srgbClr val="0000CC"/>
                </a:solidFill>
              </a:rPr>
              <a:t>người </a:t>
            </a:r>
            <a:r>
              <a:rPr lang="en-US" sz="2500" smtClean="0">
                <a:solidFill>
                  <a:srgbClr val="0000CC"/>
                </a:solidFill>
              </a:rPr>
              <a:t>nuôi </a:t>
            </a:r>
            <a:r>
              <a:rPr lang="en-US" sz="2500" smtClean="0">
                <a:solidFill>
                  <a:srgbClr val="0000CC"/>
                </a:solidFill>
              </a:rPr>
              <a:t>cũng </a:t>
            </a:r>
            <a:r>
              <a:rPr lang="en-US" sz="2500" smtClean="0">
                <a:solidFill>
                  <a:srgbClr val="0000CC"/>
                </a:solidFill>
              </a:rPr>
              <a:t>chưa an tâm về đầu ra (</a:t>
            </a:r>
            <a:r>
              <a:rPr lang="en-US" sz="2500" i="1" smtClean="0">
                <a:solidFill>
                  <a:srgbClr val="A50021"/>
                </a:solidFill>
              </a:rPr>
              <a:t>do </a:t>
            </a:r>
            <a:r>
              <a:rPr lang="en-US" sz="2500" i="1" smtClean="0">
                <a:solidFill>
                  <a:srgbClr val="A50021"/>
                </a:solidFill>
              </a:rPr>
              <a:t>tình </a:t>
            </a:r>
            <a:r>
              <a:rPr lang="en-US" sz="2500" i="1" smtClean="0">
                <a:solidFill>
                  <a:srgbClr val="A50021"/>
                </a:solidFill>
              </a:rPr>
              <a:t>trạng được mùa - </a:t>
            </a:r>
            <a:r>
              <a:rPr lang="en-US" sz="2500" i="1" smtClean="0">
                <a:solidFill>
                  <a:srgbClr val="A50021"/>
                </a:solidFill>
              </a:rPr>
              <a:t>mất </a:t>
            </a:r>
            <a:r>
              <a:rPr lang="en-US" sz="2500" i="1" smtClean="0">
                <a:solidFill>
                  <a:srgbClr val="A50021"/>
                </a:solidFill>
              </a:rPr>
              <a:t>giá, bị các thương lái ép giá</a:t>
            </a:r>
            <a:r>
              <a:rPr lang="en-US" sz="2500" smtClean="0">
                <a:solidFill>
                  <a:srgbClr val="0000CC"/>
                </a:solidFill>
              </a:rPr>
              <a:t>), </a:t>
            </a:r>
            <a:r>
              <a:rPr lang="en-US" sz="2500" smtClean="0">
                <a:solidFill>
                  <a:srgbClr val="0000CC"/>
                </a:solidFill>
              </a:rPr>
              <a:t>đồng thời tác động tiêu cực đến nhà CBXK do rủi ro hàng bị trả về </a:t>
            </a:r>
            <a:r>
              <a:rPr lang="en-US" sz="2500" i="1" smtClean="0">
                <a:solidFill>
                  <a:srgbClr val="A50021"/>
                </a:solidFill>
              </a:rPr>
              <a:t>(kém chất lượng, vi phạm </a:t>
            </a:r>
            <a:r>
              <a:rPr lang="en-US" sz="2500" i="1" smtClean="0">
                <a:solidFill>
                  <a:srgbClr val="A50021"/>
                </a:solidFill>
              </a:rPr>
              <a:t>ATTP</a:t>
            </a:r>
            <a:r>
              <a:rPr lang="en-US" sz="2500" i="1" smtClean="0">
                <a:solidFill>
                  <a:srgbClr val="A50021"/>
                </a:solidFill>
              </a:rPr>
              <a:t>)</a:t>
            </a:r>
          </a:p>
          <a:p>
            <a:pPr marL="880110" lvl="1" indent="-514350">
              <a:spcBef>
                <a:spcPts val="600"/>
              </a:spcBef>
              <a:spcAft>
                <a:spcPts val="600"/>
              </a:spcAft>
              <a:buFont typeface="+mj-lt"/>
              <a:buAutoNum type="alphaLcPeriod" startAt="2"/>
            </a:pPr>
            <a:endParaRPr lang="en-US" sz="2500" i="1" smtClean="0">
              <a:solidFill>
                <a:srgbClr val="A50021"/>
              </a:solidFill>
            </a:endParaRPr>
          </a:p>
          <a:p>
            <a:pPr marL="880110" lvl="1" indent="-514350">
              <a:spcBef>
                <a:spcPts val="600"/>
              </a:spcBef>
              <a:spcAft>
                <a:spcPts val="600"/>
              </a:spcAft>
              <a:buFont typeface="+mj-lt"/>
              <a:buAutoNum type="alphaLcPeriod" startAt="2"/>
            </a:pPr>
            <a:r>
              <a:rPr lang="en-US" sz="2500" smtClean="0">
                <a:solidFill>
                  <a:srgbClr val="0000CC"/>
                </a:solidFill>
              </a:rPr>
              <a:t>Ngành </a:t>
            </a:r>
            <a:r>
              <a:rPr lang="en-US" sz="2500" dirty="0" smtClean="0">
                <a:solidFill>
                  <a:srgbClr val="0000CC"/>
                </a:solidFill>
              </a:rPr>
              <a:t>CN </a:t>
            </a:r>
            <a:r>
              <a:rPr lang="en-US" sz="2500" err="1" smtClean="0">
                <a:solidFill>
                  <a:srgbClr val="0000CC"/>
                </a:solidFill>
              </a:rPr>
              <a:t>phụ</a:t>
            </a:r>
            <a:r>
              <a:rPr lang="en-US" sz="2500" smtClean="0">
                <a:solidFill>
                  <a:srgbClr val="0000CC"/>
                </a:solidFill>
              </a:rPr>
              <a:t> </a:t>
            </a:r>
            <a:r>
              <a:rPr lang="en-US" sz="2500" smtClean="0">
                <a:solidFill>
                  <a:srgbClr val="0000CC"/>
                </a:solidFill>
              </a:rPr>
              <a:t>trợ quá yếu </a:t>
            </a:r>
            <a:r>
              <a:rPr lang="en-US" sz="2500" dirty="0" err="1" smtClean="0">
                <a:solidFill>
                  <a:srgbClr val="0000CC"/>
                </a:solidFill>
              </a:rPr>
              <a:t>chưa</a:t>
            </a:r>
            <a:r>
              <a:rPr lang="en-US" sz="2500" dirty="0" smtClean="0">
                <a:solidFill>
                  <a:srgbClr val="0000CC"/>
                </a:solidFill>
              </a:rPr>
              <a:t> </a:t>
            </a:r>
            <a:r>
              <a:rPr lang="en-US" sz="2500" dirty="0" err="1" smtClean="0">
                <a:solidFill>
                  <a:srgbClr val="0000CC"/>
                </a:solidFill>
              </a:rPr>
              <a:t>đáp</a:t>
            </a:r>
            <a:r>
              <a:rPr lang="en-US" sz="2500" dirty="0" smtClean="0">
                <a:solidFill>
                  <a:srgbClr val="0000CC"/>
                </a:solidFill>
              </a:rPr>
              <a:t> </a:t>
            </a:r>
            <a:r>
              <a:rPr lang="en-US" sz="2500" dirty="0" err="1" smtClean="0">
                <a:solidFill>
                  <a:srgbClr val="0000CC"/>
                </a:solidFill>
              </a:rPr>
              <a:t>ứng</a:t>
            </a:r>
            <a:r>
              <a:rPr lang="en-US" sz="2500" dirty="0" smtClean="0">
                <a:solidFill>
                  <a:srgbClr val="0000CC"/>
                </a:solidFill>
              </a:rPr>
              <a:t> </a:t>
            </a:r>
            <a:r>
              <a:rPr lang="en-US" sz="2500" dirty="0" err="1" smtClean="0">
                <a:solidFill>
                  <a:srgbClr val="0000CC"/>
                </a:solidFill>
              </a:rPr>
              <a:t>được</a:t>
            </a:r>
            <a:r>
              <a:rPr lang="en-US" sz="2500" dirty="0" smtClean="0">
                <a:solidFill>
                  <a:srgbClr val="0000CC"/>
                </a:solidFill>
              </a:rPr>
              <a:t> </a:t>
            </a:r>
            <a:r>
              <a:rPr lang="en-US" sz="2500" dirty="0" err="1" smtClean="0">
                <a:solidFill>
                  <a:srgbClr val="0000CC"/>
                </a:solidFill>
              </a:rPr>
              <a:t>nhu</a:t>
            </a:r>
            <a:r>
              <a:rPr lang="en-US" sz="2500" dirty="0" smtClean="0">
                <a:solidFill>
                  <a:srgbClr val="0000CC"/>
                </a:solidFill>
              </a:rPr>
              <a:t> </a:t>
            </a:r>
            <a:r>
              <a:rPr lang="en-US" sz="2500" dirty="0" err="1" smtClean="0">
                <a:solidFill>
                  <a:srgbClr val="0000CC"/>
                </a:solidFill>
              </a:rPr>
              <a:t>cầu</a:t>
            </a:r>
            <a:r>
              <a:rPr lang="en-US" sz="2500" dirty="0" smtClean="0">
                <a:solidFill>
                  <a:srgbClr val="0000CC"/>
                </a:solidFill>
              </a:rPr>
              <a:t> </a:t>
            </a:r>
            <a:r>
              <a:rPr lang="en-US" sz="2500" dirty="0" err="1" smtClean="0">
                <a:solidFill>
                  <a:srgbClr val="0000CC"/>
                </a:solidFill>
              </a:rPr>
              <a:t>của</a:t>
            </a:r>
            <a:r>
              <a:rPr lang="en-US" sz="2500" dirty="0" smtClean="0">
                <a:solidFill>
                  <a:srgbClr val="0000CC"/>
                </a:solidFill>
              </a:rPr>
              <a:t> </a:t>
            </a:r>
            <a:r>
              <a:rPr lang="en-US" sz="2500" dirty="0" err="1" smtClean="0">
                <a:solidFill>
                  <a:srgbClr val="0000CC"/>
                </a:solidFill>
              </a:rPr>
              <a:t>lĩnh</a:t>
            </a:r>
            <a:r>
              <a:rPr lang="en-US" sz="2500" dirty="0" smtClean="0">
                <a:solidFill>
                  <a:srgbClr val="0000CC"/>
                </a:solidFill>
              </a:rPr>
              <a:t> </a:t>
            </a:r>
            <a:r>
              <a:rPr lang="en-US" sz="2500" dirty="0" err="1" smtClean="0">
                <a:solidFill>
                  <a:srgbClr val="0000CC"/>
                </a:solidFill>
              </a:rPr>
              <a:t>vực</a:t>
            </a:r>
            <a:r>
              <a:rPr lang="en-US" sz="2500" dirty="0" smtClean="0">
                <a:solidFill>
                  <a:srgbClr val="0000CC"/>
                </a:solidFill>
              </a:rPr>
              <a:t> </a:t>
            </a:r>
            <a:r>
              <a:rPr lang="en-US" sz="2500" smtClean="0">
                <a:solidFill>
                  <a:srgbClr val="0000CC"/>
                </a:solidFill>
              </a:rPr>
              <a:t>CB </a:t>
            </a:r>
            <a:r>
              <a:rPr lang="en-US" sz="2500" i="1" smtClean="0">
                <a:solidFill>
                  <a:srgbClr val="A50021"/>
                </a:solidFill>
              </a:rPr>
              <a:t>(một phần do </a:t>
            </a:r>
            <a:r>
              <a:rPr lang="en-US" sz="2500" i="1" dirty="0" err="1" smtClean="0">
                <a:solidFill>
                  <a:srgbClr val="A50021"/>
                </a:solidFill>
              </a:rPr>
              <a:t>Nhà</a:t>
            </a:r>
            <a:r>
              <a:rPr lang="en-US" sz="2500" i="1" dirty="0" smtClean="0">
                <a:solidFill>
                  <a:srgbClr val="A50021"/>
                </a:solidFill>
              </a:rPr>
              <a:t> </a:t>
            </a:r>
            <a:r>
              <a:rPr lang="en-US" sz="2500" i="1" dirty="0" err="1" smtClean="0">
                <a:solidFill>
                  <a:srgbClr val="A50021"/>
                </a:solidFill>
              </a:rPr>
              <a:t>nước</a:t>
            </a:r>
            <a:r>
              <a:rPr lang="en-US" sz="2500" i="1" dirty="0" smtClean="0">
                <a:solidFill>
                  <a:srgbClr val="A50021"/>
                </a:solidFill>
              </a:rPr>
              <a:t> </a:t>
            </a:r>
            <a:r>
              <a:rPr lang="en-US" sz="2500" i="1" err="1" smtClean="0">
                <a:solidFill>
                  <a:srgbClr val="A50021"/>
                </a:solidFill>
              </a:rPr>
              <a:t>chưa</a:t>
            </a:r>
            <a:r>
              <a:rPr lang="en-US" sz="2500" i="1" smtClean="0">
                <a:solidFill>
                  <a:srgbClr val="A50021"/>
                </a:solidFill>
              </a:rPr>
              <a:t> có chính sách khuyến khích đủ mạnh =&gt; </a:t>
            </a:r>
            <a:r>
              <a:rPr lang="en-US" sz="2500" i="1" dirty="0" err="1" smtClean="0">
                <a:solidFill>
                  <a:srgbClr val="A50021"/>
                </a:solidFill>
              </a:rPr>
              <a:t>hầu</a:t>
            </a:r>
            <a:r>
              <a:rPr lang="en-US" sz="2500" i="1" dirty="0" smtClean="0">
                <a:solidFill>
                  <a:srgbClr val="A50021"/>
                </a:solidFill>
              </a:rPr>
              <a:t> </a:t>
            </a:r>
            <a:r>
              <a:rPr lang="en-US" sz="2500" i="1" dirty="0" err="1" smtClean="0">
                <a:solidFill>
                  <a:srgbClr val="A50021"/>
                </a:solidFill>
              </a:rPr>
              <a:t>hết</a:t>
            </a:r>
            <a:r>
              <a:rPr lang="en-US" sz="2500" i="1" dirty="0" smtClean="0">
                <a:solidFill>
                  <a:srgbClr val="A50021"/>
                </a:solidFill>
              </a:rPr>
              <a:t> </a:t>
            </a:r>
            <a:r>
              <a:rPr lang="en-US" sz="2500" i="1" dirty="0" err="1" smtClean="0">
                <a:solidFill>
                  <a:srgbClr val="A50021"/>
                </a:solidFill>
              </a:rPr>
              <a:t>các</a:t>
            </a:r>
            <a:r>
              <a:rPr lang="en-US" sz="2500" i="1" dirty="0" smtClean="0">
                <a:solidFill>
                  <a:srgbClr val="A50021"/>
                </a:solidFill>
              </a:rPr>
              <a:t> SP </a:t>
            </a:r>
            <a:r>
              <a:rPr lang="en-US" sz="2500" i="1" dirty="0" err="1" smtClean="0">
                <a:solidFill>
                  <a:srgbClr val="A50021"/>
                </a:solidFill>
              </a:rPr>
              <a:t>cần</a:t>
            </a:r>
            <a:r>
              <a:rPr lang="en-US" sz="2500" i="1" dirty="0" smtClean="0">
                <a:solidFill>
                  <a:srgbClr val="A50021"/>
                </a:solidFill>
              </a:rPr>
              <a:t> </a:t>
            </a:r>
            <a:r>
              <a:rPr lang="en-US" sz="2500" i="1" dirty="0" err="1" smtClean="0">
                <a:solidFill>
                  <a:srgbClr val="A50021"/>
                </a:solidFill>
              </a:rPr>
              <a:t>thiết</a:t>
            </a:r>
            <a:r>
              <a:rPr lang="en-US" sz="2500" i="1" dirty="0" smtClean="0">
                <a:solidFill>
                  <a:srgbClr val="A50021"/>
                </a:solidFill>
              </a:rPr>
              <a:t> </a:t>
            </a:r>
            <a:r>
              <a:rPr lang="en-US" sz="2500" i="1" dirty="0" err="1" smtClean="0">
                <a:solidFill>
                  <a:srgbClr val="A50021"/>
                </a:solidFill>
              </a:rPr>
              <a:t>đều</a:t>
            </a:r>
            <a:r>
              <a:rPr lang="en-US" sz="2500" i="1" dirty="0" smtClean="0">
                <a:solidFill>
                  <a:srgbClr val="A50021"/>
                </a:solidFill>
              </a:rPr>
              <a:t> </a:t>
            </a:r>
            <a:r>
              <a:rPr lang="en-US" sz="2500" i="1" dirty="0" err="1" smtClean="0">
                <a:solidFill>
                  <a:srgbClr val="A50021"/>
                </a:solidFill>
              </a:rPr>
              <a:t>phải</a:t>
            </a:r>
            <a:r>
              <a:rPr lang="en-US" sz="2500" i="1" dirty="0" smtClean="0">
                <a:solidFill>
                  <a:srgbClr val="A50021"/>
                </a:solidFill>
              </a:rPr>
              <a:t> NK </a:t>
            </a:r>
            <a:r>
              <a:rPr lang="en-US" sz="2500" i="1" dirty="0" err="1" smtClean="0">
                <a:solidFill>
                  <a:srgbClr val="A50021"/>
                </a:solidFill>
              </a:rPr>
              <a:t>từ</a:t>
            </a:r>
            <a:r>
              <a:rPr lang="en-US" sz="2500" i="1" dirty="0" smtClean="0">
                <a:solidFill>
                  <a:srgbClr val="A50021"/>
                </a:solidFill>
              </a:rPr>
              <a:t> </a:t>
            </a:r>
            <a:r>
              <a:rPr lang="en-US" sz="2500" i="1" dirty="0" err="1" smtClean="0">
                <a:solidFill>
                  <a:srgbClr val="A50021"/>
                </a:solidFill>
              </a:rPr>
              <a:t>chính</a:t>
            </a:r>
            <a:r>
              <a:rPr lang="en-US" sz="2500" i="1" dirty="0" smtClean="0">
                <a:solidFill>
                  <a:srgbClr val="A50021"/>
                </a:solidFill>
              </a:rPr>
              <a:t> </a:t>
            </a:r>
            <a:r>
              <a:rPr lang="en-US" sz="2500" i="1" dirty="0" err="1" smtClean="0">
                <a:solidFill>
                  <a:srgbClr val="A50021"/>
                </a:solidFill>
              </a:rPr>
              <a:t>các</a:t>
            </a:r>
            <a:r>
              <a:rPr lang="en-US" sz="2500" i="1" dirty="0" smtClean="0">
                <a:solidFill>
                  <a:srgbClr val="A50021"/>
                </a:solidFill>
              </a:rPr>
              <a:t> </a:t>
            </a:r>
            <a:r>
              <a:rPr lang="en-US" sz="2500" i="1" dirty="0" err="1" smtClean="0">
                <a:solidFill>
                  <a:srgbClr val="A50021"/>
                </a:solidFill>
              </a:rPr>
              <a:t>nước</a:t>
            </a:r>
            <a:r>
              <a:rPr lang="en-US" sz="2500" i="1" dirty="0" smtClean="0">
                <a:solidFill>
                  <a:srgbClr val="A50021"/>
                </a:solidFill>
              </a:rPr>
              <a:t> </a:t>
            </a:r>
            <a:r>
              <a:rPr lang="en-US" sz="2500" i="1" dirty="0" err="1" smtClean="0">
                <a:solidFill>
                  <a:srgbClr val="A50021"/>
                </a:solidFill>
              </a:rPr>
              <a:t>là</a:t>
            </a:r>
            <a:r>
              <a:rPr lang="en-US" sz="2500" i="1" dirty="0" smtClean="0">
                <a:solidFill>
                  <a:srgbClr val="A50021"/>
                </a:solidFill>
              </a:rPr>
              <a:t> </a:t>
            </a:r>
            <a:r>
              <a:rPr lang="en-US" sz="2500" i="1" dirty="0" err="1" smtClean="0">
                <a:solidFill>
                  <a:srgbClr val="A50021"/>
                </a:solidFill>
              </a:rPr>
              <a:t>đối</a:t>
            </a:r>
            <a:r>
              <a:rPr lang="en-US" sz="2500" i="1" dirty="0" smtClean="0">
                <a:solidFill>
                  <a:srgbClr val="A50021"/>
                </a:solidFill>
              </a:rPr>
              <a:t> </a:t>
            </a:r>
            <a:r>
              <a:rPr lang="en-US" sz="2500" i="1" dirty="0" err="1" smtClean="0">
                <a:solidFill>
                  <a:srgbClr val="A50021"/>
                </a:solidFill>
              </a:rPr>
              <a:t>thủ</a:t>
            </a:r>
            <a:r>
              <a:rPr lang="en-US" sz="2500" i="1" dirty="0" smtClean="0">
                <a:solidFill>
                  <a:srgbClr val="A50021"/>
                </a:solidFill>
              </a:rPr>
              <a:t> </a:t>
            </a:r>
            <a:r>
              <a:rPr lang="en-US" sz="2500" i="1" err="1" smtClean="0">
                <a:solidFill>
                  <a:srgbClr val="A50021"/>
                </a:solidFill>
              </a:rPr>
              <a:t>cạnh</a:t>
            </a:r>
            <a:r>
              <a:rPr lang="en-US" sz="2500" i="1" smtClean="0">
                <a:solidFill>
                  <a:srgbClr val="A50021"/>
                </a:solidFill>
              </a:rPr>
              <a:t> </a:t>
            </a:r>
            <a:r>
              <a:rPr lang="en-US" sz="2500" i="1" smtClean="0">
                <a:solidFill>
                  <a:srgbClr val="A50021"/>
                </a:solidFill>
              </a:rPr>
              <a:t>tranh</a:t>
            </a:r>
            <a:r>
              <a:rPr lang="en-US" sz="2500" i="1" smtClean="0">
                <a:solidFill>
                  <a:srgbClr val="A50021"/>
                </a:solidFill>
              </a:rPr>
              <a:t>).</a:t>
            </a:r>
            <a:endParaRPr lang="en-US" sz="2500" i="1" dirty="0" smtClean="0">
              <a:solidFill>
                <a:srgbClr val="A50021"/>
              </a:solidFill>
            </a:endParaRPr>
          </a:p>
        </p:txBody>
      </p:sp>
      <p:sp>
        <p:nvSpPr>
          <p:cNvPr id="5" name="Slide Number Placeholder 4"/>
          <p:cNvSpPr>
            <a:spLocks noGrp="1"/>
          </p:cNvSpPr>
          <p:nvPr>
            <p:ph type="sldNum" sz="quarter" idx="12"/>
          </p:nvPr>
        </p:nvSpPr>
        <p:spPr/>
        <p:txBody>
          <a:bodyPr/>
          <a:lstStyle/>
          <a:p>
            <a:fld id="{456FDB57-8B44-4356-A2F2-15B339962AB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solidFill>
                  <a:srgbClr val="0000CC"/>
                </a:solidFill>
              </a:rPr>
              <a:t>I. </a:t>
            </a:r>
            <a:r>
              <a:rPr lang="en-US" sz="3800" dirty="0" err="1" smtClean="0">
                <a:solidFill>
                  <a:srgbClr val="0000CC"/>
                </a:solidFill>
              </a:rPr>
              <a:t>Thực</a:t>
            </a:r>
            <a:r>
              <a:rPr lang="en-US" dirty="0" smtClean="0">
                <a:solidFill>
                  <a:srgbClr val="0000CC"/>
                </a:solidFill>
              </a:rPr>
              <a:t> </a:t>
            </a:r>
            <a:r>
              <a:rPr lang="en-US" dirty="0" err="1" smtClean="0">
                <a:solidFill>
                  <a:srgbClr val="0000CC"/>
                </a:solidFill>
              </a:rPr>
              <a:t>trạng</a:t>
            </a:r>
            <a:r>
              <a:rPr lang="en-US" dirty="0" smtClean="0">
                <a:solidFill>
                  <a:srgbClr val="0000CC"/>
                </a:solidFill>
              </a:rPr>
              <a:t> </a:t>
            </a:r>
            <a:r>
              <a:rPr lang="en-US" dirty="0" err="1" smtClean="0">
                <a:solidFill>
                  <a:srgbClr val="0000CC"/>
                </a:solidFill>
              </a:rPr>
              <a:t>về</a:t>
            </a:r>
            <a:r>
              <a:rPr lang="en-US" dirty="0" smtClean="0">
                <a:solidFill>
                  <a:srgbClr val="0000CC"/>
                </a:solidFill>
              </a:rPr>
              <a:t> </a:t>
            </a:r>
            <a:r>
              <a:rPr lang="en-US" dirty="0" err="1" smtClean="0">
                <a:solidFill>
                  <a:srgbClr val="0000CC"/>
                </a:solidFill>
              </a:rPr>
              <a:t>lĩnh</a:t>
            </a:r>
            <a:r>
              <a:rPr lang="en-US" dirty="0" smtClean="0">
                <a:solidFill>
                  <a:srgbClr val="0000CC"/>
                </a:solidFill>
              </a:rPr>
              <a:t> </a:t>
            </a:r>
            <a:r>
              <a:rPr lang="en-US" dirty="0" err="1" smtClean="0">
                <a:solidFill>
                  <a:srgbClr val="0000CC"/>
                </a:solidFill>
              </a:rPr>
              <a:t>vực</a:t>
            </a:r>
            <a:r>
              <a:rPr lang="en-US" dirty="0" smtClean="0">
                <a:solidFill>
                  <a:srgbClr val="0000CC"/>
                </a:solidFill>
              </a:rPr>
              <a:t> CB </a:t>
            </a:r>
            <a:r>
              <a:rPr lang="en-US" dirty="0" err="1" smtClean="0">
                <a:solidFill>
                  <a:srgbClr val="0000CC"/>
                </a:solidFill>
              </a:rPr>
              <a:t>tôm</a:t>
            </a:r>
            <a:r>
              <a:rPr lang="en-US" dirty="0" smtClean="0">
                <a:solidFill>
                  <a:srgbClr val="0000CC"/>
                </a:solidFill>
              </a:rPr>
              <a:t> …</a:t>
            </a:r>
            <a:endParaRPr lang="en-US" dirty="0">
              <a:solidFill>
                <a:srgbClr val="0000CC"/>
              </a:solidFill>
            </a:endParaRPr>
          </a:p>
        </p:txBody>
      </p:sp>
      <p:sp>
        <p:nvSpPr>
          <p:cNvPr id="3" name="Content Placeholder 2"/>
          <p:cNvSpPr>
            <a:spLocks noGrp="1"/>
          </p:cNvSpPr>
          <p:nvPr>
            <p:ph idx="1"/>
          </p:nvPr>
        </p:nvSpPr>
        <p:spPr>
          <a:xfrm>
            <a:off x="304800" y="838200"/>
            <a:ext cx="8610600" cy="5867400"/>
          </a:xfrm>
        </p:spPr>
        <p:txBody>
          <a:bodyPr>
            <a:normAutofit/>
          </a:bodyPr>
          <a:lstStyle/>
          <a:p>
            <a:pPr marL="514350" indent="-514350">
              <a:buFont typeface="+mj-lt"/>
              <a:buAutoNum type="arabicPeriod"/>
            </a:pPr>
            <a:r>
              <a:rPr lang="en-US" sz="2800" b="1" dirty="0" err="1" smtClean="0"/>
              <a:t>Điểm</a:t>
            </a:r>
            <a:r>
              <a:rPr lang="en-US" sz="2800" b="1" dirty="0" smtClean="0"/>
              <a:t> </a:t>
            </a:r>
            <a:r>
              <a:rPr lang="en-US" sz="2800" b="1" dirty="0" err="1" smtClean="0"/>
              <a:t>yếu</a:t>
            </a:r>
            <a:endParaRPr lang="en-US" sz="2800" b="1" dirty="0" smtClean="0"/>
          </a:p>
          <a:p>
            <a:pPr marL="880110" lvl="1" indent="-514350">
              <a:spcBef>
                <a:spcPts val="600"/>
              </a:spcBef>
              <a:spcAft>
                <a:spcPts val="600"/>
              </a:spcAft>
              <a:buFont typeface="+mj-lt"/>
              <a:buAutoNum type="alphaLcPeriod" startAt="4"/>
            </a:pPr>
            <a:r>
              <a:rPr lang="en-US" sz="2800" smtClean="0">
                <a:solidFill>
                  <a:srgbClr val="0000CC"/>
                </a:solidFill>
              </a:rPr>
              <a:t>Quản </a:t>
            </a:r>
            <a:r>
              <a:rPr lang="en-US" sz="2800" smtClean="0">
                <a:solidFill>
                  <a:srgbClr val="0000CC"/>
                </a:solidFill>
              </a:rPr>
              <a:t>lý Nhà nước chưa đủ mạnh để hỗ trợ </a:t>
            </a:r>
            <a:r>
              <a:rPr lang="en-US" sz="2800" dirty="0" smtClean="0">
                <a:solidFill>
                  <a:srgbClr val="0000CC"/>
                </a:solidFill>
              </a:rPr>
              <a:t>DN </a:t>
            </a:r>
            <a:r>
              <a:rPr lang="en-US" sz="2800" dirty="0" err="1" smtClean="0">
                <a:solidFill>
                  <a:srgbClr val="0000CC"/>
                </a:solidFill>
              </a:rPr>
              <a:t>phát</a:t>
            </a:r>
            <a:r>
              <a:rPr lang="en-US" sz="2800" dirty="0" smtClean="0">
                <a:solidFill>
                  <a:srgbClr val="0000CC"/>
                </a:solidFill>
              </a:rPr>
              <a:t> </a:t>
            </a:r>
            <a:r>
              <a:rPr lang="en-US" sz="2800" dirty="0" err="1" smtClean="0">
                <a:solidFill>
                  <a:srgbClr val="0000CC"/>
                </a:solidFill>
              </a:rPr>
              <a:t>triển</a:t>
            </a:r>
            <a:r>
              <a:rPr lang="en-US" sz="2800" dirty="0" smtClean="0">
                <a:solidFill>
                  <a:srgbClr val="0000CC"/>
                </a:solidFill>
              </a:rPr>
              <a:t>, </a:t>
            </a:r>
            <a:r>
              <a:rPr lang="en-US" sz="2800" dirty="0" err="1" smtClean="0">
                <a:solidFill>
                  <a:srgbClr val="0000CC"/>
                </a:solidFill>
              </a:rPr>
              <a:t>thậm</a:t>
            </a:r>
            <a:r>
              <a:rPr lang="en-US" sz="2800" dirty="0" smtClean="0">
                <a:solidFill>
                  <a:srgbClr val="0000CC"/>
                </a:solidFill>
              </a:rPr>
              <a:t> </a:t>
            </a:r>
            <a:r>
              <a:rPr lang="en-US" sz="2800" dirty="0" err="1" smtClean="0">
                <a:solidFill>
                  <a:srgbClr val="0000CC"/>
                </a:solidFill>
              </a:rPr>
              <a:t>chí</a:t>
            </a:r>
            <a:r>
              <a:rPr lang="en-US" sz="2800" dirty="0" smtClean="0">
                <a:solidFill>
                  <a:srgbClr val="0000CC"/>
                </a:solidFill>
              </a:rPr>
              <a:t> </a:t>
            </a:r>
            <a:r>
              <a:rPr lang="en-US" sz="2800" dirty="0" err="1" smtClean="0">
                <a:solidFill>
                  <a:srgbClr val="0000CC"/>
                </a:solidFill>
              </a:rPr>
              <a:t>gây</a:t>
            </a:r>
            <a:r>
              <a:rPr lang="en-US" sz="2800" dirty="0" smtClean="0">
                <a:solidFill>
                  <a:srgbClr val="0000CC"/>
                </a:solidFill>
              </a:rPr>
              <a:t> </a:t>
            </a:r>
            <a:r>
              <a:rPr lang="en-US" sz="2800" dirty="0" err="1" smtClean="0">
                <a:solidFill>
                  <a:srgbClr val="0000CC"/>
                </a:solidFill>
              </a:rPr>
              <a:t>nhiều</a:t>
            </a:r>
            <a:r>
              <a:rPr lang="en-US" sz="2800" dirty="0" smtClean="0">
                <a:solidFill>
                  <a:srgbClr val="0000CC"/>
                </a:solidFill>
              </a:rPr>
              <a:t> </a:t>
            </a:r>
            <a:r>
              <a:rPr lang="en-US" sz="2800" dirty="0" err="1" smtClean="0">
                <a:solidFill>
                  <a:srgbClr val="0000CC"/>
                </a:solidFill>
              </a:rPr>
              <a:t>yếu</a:t>
            </a:r>
            <a:r>
              <a:rPr lang="en-US" sz="2800" dirty="0" smtClean="0">
                <a:solidFill>
                  <a:srgbClr val="0000CC"/>
                </a:solidFill>
              </a:rPr>
              <a:t> </a:t>
            </a:r>
            <a:r>
              <a:rPr lang="en-US" sz="2800" dirty="0" err="1" smtClean="0">
                <a:solidFill>
                  <a:srgbClr val="0000CC"/>
                </a:solidFill>
              </a:rPr>
              <a:t>tố</a:t>
            </a:r>
            <a:r>
              <a:rPr lang="en-US" sz="2800" dirty="0" smtClean="0">
                <a:solidFill>
                  <a:srgbClr val="0000CC"/>
                </a:solidFill>
              </a:rPr>
              <a:t> </a:t>
            </a:r>
            <a:r>
              <a:rPr lang="en-US" sz="2800" dirty="0" err="1" smtClean="0">
                <a:solidFill>
                  <a:srgbClr val="0000CC"/>
                </a:solidFill>
              </a:rPr>
              <a:t>bất</a:t>
            </a:r>
            <a:r>
              <a:rPr lang="en-US" sz="2800" dirty="0" smtClean="0">
                <a:solidFill>
                  <a:srgbClr val="0000CC"/>
                </a:solidFill>
              </a:rPr>
              <a:t> </a:t>
            </a:r>
            <a:r>
              <a:rPr lang="en-US" sz="2800" dirty="0" err="1" smtClean="0">
                <a:solidFill>
                  <a:srgbClr val="0000CC"/>
                </a:solidFill>
              </a:rPr>
              <a:t>lợi</a:t>
            </a:r>
            <a:r>
              <a:rPr lang="en-US" sz="2800" dirty="0" smtClean="0">
                <a:solidFill>
                  <a:srgbClr val="0000CC"/>
                </a:solidFill>
              </a:rPr>
              <a:t> </a:t>
            </a:r>
            <a:r>
              <a:rPr lang="en-US" sz="2800" dirty="0" err="1" smtClean="0">
                <a:solidFill>
                  <a:srgbClr val="0000CC"/>
                </a:solidFill>
              </a:rPr>
              <a:t>và</a:t>
            </a:r>
            <a:r>
              <a:rPr lang="en-US" sz="2800" dirty="0" smtClean="0">
                <a:solidFill>
                  <a:srgbClr val="0000CC"/>
                </a:solidFill>
              </a:rPr>
              <a:t> </a:t>
            </a:r>
            <a:r>
              <a:rPr lang="en-US" sz="2800" err="1" smtClean="0">
                <a:solidFill>
                  <a:srgbClr val="0000CC"/>
                </a:solidFill>
              </a:rPr>
              <a:t>gánh</a:t>
            </a:r>
            <a:r>
              <a:rPr lang="en-US" sz="2800" smtClean="0">
                <a:solidFill>
                  <a:srgbClr val="0000CC"/>
                </a:solidFill>
              </a:rPr>
              <a:t> </a:t>
            </a:r>
            <a:r>
              <a:rPr lang="en-US" sz="2800" smtClean="0">
                <a:solidFill>
                  <a:srgbClr val="0000CC"/>
                </a:solidFill>
              </a:rPr>
              <a:t>nặng </a:t>
            </a:r>
            <a:r>
              <a:rPr lang="en-US" sz="2800" dirty="0" smtClean="0">
                <a:solidFill>
                  <a:srgbClr val="0000CC"/>
                </a:solidFill>
              </a:rPr>
              <a:t>chi </a:t>
            </a:r>
            <a:r>
              <a:rPr lang="en-US" sz="2800" dirty="0" err="1" smtClean="0">
                <a:solidFill>
                  <a:srgbClr val="0000CC"/>
                </a:solidFill>
              </a:rPr>
              <a:t>phí</a:t>
            </a:r>
            <a:r>
              <a:rPr lang="en-US" sz="2800" dirty="0" smtClean="0">
                <a:solidFill>
                  <a:srgbClr val="0000CC"/>
                </a:solidFill>
              </a:rPr>
              <a:t> </a:t>
            </a:r>
            <a:r>
              <a:rPr lang="en-US" sz="2800" dirty="0" err="1" smtClean="0">
                <a:solidFill>
                  <a:srgbClr val="0000CC"/>
                </a:solidFill>
              </a:rPr>
              <a:t>cũng</a:t>
            </a:r>
            <a:r>
              <a:rPr lang="en-US" sz="2800" dirty="0" smtClean="0">
                <a:solidFill>
                  <a:srgbClr val="0000CC"/>
                </a:solidFill>
              </a:rPr>
              <a:t> </a:t>
            </a:r>
            <a:r>
              <a:rPr lang="en-US" sz="2800" dirty="0" err="1" smtClean="0">
                <a:solidFill>
                  <a:srgbClr val="0000CC"/>
                </a:solidFill>
              </a:rPr>
              <a:t>như</a:t>
            </a:r>
            <a:r>
              <a:rPr lang="en-US" sz="2800" dirty="0" smtClean="0">
                <a:solidFill>
                  <a:srgbClr val="0000CC"/>
                </a:solidFill>
              </a:rPr>
              <a:t> </a:t>
            </a:r>
            <a:r>
              <a:rPr lang="en-US" sz="2800" err="1" smtClean="0">
                <a:solidFill>
                  <a:srgbClr val="0000CC"/>
                </a:solidFill>
              </a:rPr>
              <a:t>rủi</a:t>
            </a:r>
            <a:r>
              <a:rPr lang="en-US" sz="2800" smtClean="0">
                <a:solidFill>
                  <a:srgbClr val="0000CC"/>
                </a:solidFill>
              </a:rPr>
              <a:t> </a:t>
            </a:r>
            <a:r>
              <a:rPr lang="en-US" sz="2800" smtClean="0">
                <a:solidFill>
                  <a:srgbClr val="0000CC"/>
                </a:solidFill>
              </a:rPr>
              <a:t>ro:</a:t>
            </a:r>
          </a:p>
          <a:p>
            <a:pPr marL="1703070" lvl="4" indent="-514350">
              <a:buClr>
                <a:srgbClr val="A50021"/>
              </a:buClr>
              <a:buSzPct val="100000"/>
              <a:buFont typeface="Wingdings" pitchFamily="2" charset="2"/>
              <a:buChar char="q"/>
            </a:pPr>
            <a:r>
              <a:rPr lang="en-US" sz="2400" dirty="0" err="1" smtClean="0">
                <a:solidFill>
                  <a:srgbClr val="A50021"/>
                </a:solidFill>
              </a:rPr>
              <a:t>Chưa có chiến lược phát triển ngành bền vững mang tính thực </a:t>
            </a:r>
            <a:r>
              <a:rPr lang="en-US" sz="2400" err="1" smtClean="0">
                <a:solidFill>
                  <a:srgbClr val="A50021"/>
                </a:solidFill>
              </a:rPr>
              <a:t>tiễn </a:t>
            </a:r>
            <a:r>
              <a:rPr lang="en-US" sz="2400" smtClean="0">
                <a:solidFill>
                  <a:srgbClr val="A50021"/>
                </a:solidFill>
              </a:rPr>
              <a:t>=&gt; xảy </a:t>
            </a:r>
            <a:r>
              <a:rPr lang="en-US" sz="2400" dirty="0" err="1" smtClean="0">
                <a:solidFill>
                  <a:srgbClr val="A50021"/>
                </a:solidFill>
              </a:rPr>
              <a:t>ra khủng hoảng thừa </a:t>
            </a:r>
            <a:r>
              <a:rPr lang="en-US" sz="2400" err="1" smtClean="0">
                <a:solidFill>
                  <a:srgbClr val="A50021"/>
                </a:solidFill>
              </a:rPr>
              <a:t>về </a:t>
            </a:r>
            <a:r>
              <a:rPr lang="en-US" sz="2400" smtClean="0">
                <a:solidFill>
                  <a:srgbClr val="A50021"/>
                </a:solidFill>
              </a:rPr>
              <a:t>NM CB XK </a:t>
            </a:r>
            <a:r>
              <a:rPr lang="en-US" sz="2400" dirty="0" err="1" smtClean="0">
                <a:solidFill>
                  <a:srgbClr val="A50021"/>
                </a:solidFill>
              </a:rPr>
              <a:t>và cạnh tranh thiếu lành mạnh.</a:t>
            </a:r>
          </a:p>
          <a:p>
            <a:pPr marL="1703070" lvl="4" indent="-514350">
              <a:buClr>
                <a:srgbClr val="A50021"/>
              </a:buClr>
              <a:buSzPct val="100000"/>
              <a:buFont typeface="Wingdings" pitchFamily="2" charset="2"/>
              <a:buChar char="q"/>
            </a:pPr>
            <a:r>
              <a:rPr lang="en-US" sz="2400" dirty="0" err="1" smtClean="0">
                <a:solidFill>
                  <a:srgbClr val="A50021"/>
                </a:solidFill>
              </a:rPr>
              <a:t>Tiêu cực nghiêm trọng </a:t>
            </a:r>
            <a:r>
              <a:rPr lang="en-US" sz="2400" err="1" smtClean="0">
                <a:solidFill>
                  <a:srgbClr val="A50021"/>
                </a:solidFill>
              </a:rPr>
              <a:t>trong </a:t>
            </a:r>
            <a:r>
              <a:rPr lang="en-US" sz="2400" smtClean="0">
                <a:solidFill>
                  <a:srgbClr val="A50021"/>
                </a:solidFill>
              </a:rPr>
              <a:t>quản </a:t>
            </a:r>
            <a:r>
              <a:rPr lang="en-US" sz="2400" err="1" smtClean="0">
                <a:solidFill>
                  <a:srgbClr val="A50021"/>
                </a:solidFill>
              </a:rPr>
              <a:t>lý </a:t>
            </a:r>
            <a:r>
              <a:rPr lang="en-US" sz="2400" smtClean="0">
                <a:solidFill>
                  <a:srgbClr val="A50021"/>
                </a:solidFill>
              </a:rPr>
              <a:t>ATVSTP  </a:t>
            </a:r>
            <a:r>
              <a:rPr lang="en-US" sz="2400" dirty="0" err="1" smtClean="0">
                <a:solidFill>
                  <a:srgbClr val="A50021"/>
                </a:solidFill>
              </a:rPr>
              <a:t>làm thiệt </a:t>
            </a:r>
            <a:r>
              <a:rPr lang="en-US" sz="2400" err="1" smtClean="0">
                <a:solidFill>
                  <a:srgbClr val="A50021"/>
                </a:solidFill>
              </a:rPr>
              <a:t>hại </a:t>
            </a:r>
            <a:r>
              <a:rPr lang="en-US" sz="2400" smtClean="0">
                <a:solidFill>
                  <a:srgbClr val="A50021"/>
                </a:solidFill>
              </a:rPr>
              <a:t>lớn </a:t>
            </a:r>
            <a:r>
              <a:rPr lang="en-US" sz="2400" err="1" smtClean="0">
                <a:solidFill>
                  <a:srgbClr val="A50021"/>
                </a:solidFill>
              </a:rPr>
              <a:t>cho </a:t>
            </a:r>
            <a:r>
              <a:rPr lang="en-US" sz="2400" smtClean="0">
                <a:solidFill>
                  <a:srgbClr val="A50021"/>
                </a:solidFill>
              </a:rPr>
              <a:t>DN </a:t>
            </a:r>
            <a:r>
              <a:rPr lang="en-US" sz="2400" dirty="0" err="1" smtClean="0">
                <a:solidFill>
                  <a:srgbClr val="A50021"/>
                </a:solidFill>
              </a:rPr>
              <a:t>và mất uy tín của tôm Việt nam</a:t>
            </a:r>
            <a:endParaRPr lang="en-US" sz="2400" dirty="0">
              <a:solidFill>
                <a:srgbClr val="A50021"/>
              </a:solidFill>
            </a:endParaRPr>
          </a:p>
        </p:txBody>
      </p:sp>
      <p:sp>
        <p:nvSpPr>
          <p:cNvPr id="5" name="Slide Number Placeholder 4"/>
          <p:cNvSpPr>
            <a:spLocks noGrp="1"/>
          </p:cNvSpPr>
          <p:nvPr>
            <p:ph type="sldNum" sz="quarter" idx="12"/>
          </p:nvPr>
        </p:nvSpPr>
        <p:spPr/>
        <p:txBody>
          <a:bodyPr/>
          <a:lstStyle/>
          <a:p>
            <a:fld id="{456FDB57-8B44-4356-A2F2-15B339962AB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609600"/>
          </a:xfrm>
        </p:spPr>
        <p:txBody>
          <a:bodyPr>
            <a:normAutofit/>
          </a:bodyPr>
          <a:lstStyle/>
          <a:p>
            <a:r>
              <a:rPr lang="en-US" sz="3400" dirty="0" smtClean="0">
                <a:solidFill>
                  <a:srgbClr val="0000CC"/>
                </a:solidFill>
              </a:rPr>
              <a:t>I. </a:t>
            </a:r>
            <a:r>
              <a:rPr lang="en-US" sz="3400" dirty="0" err="1" smtClean="0">
                <a:solidFill>
                  <a:srgbClr val="0000CC"/>
                </a:solidFill>
              </a:rPr>
              <a:t>Thực</a:t>
            </a:r>
            <a:r>
              <a:rPr lang="en-US" sz="3400" dirty="0" smtClean="0">
                <a:solidFill>
                  <a:srgbClr val="0000CC"/>
                </a:solidFill>
              </a:rPr>
              <a:t> </a:t>
            </a:r>
            <a:r>
              <a:rPr lang="en-US" sz="3400" dirty="0" err="1" smtClean="0">
                <a:solidFill>
                  <a:srgbClr val="0000CC"/>
                </a:solidFill>
              </a:rPr>
              <a:t>trạng</a:t>
            </a:r>
            <a:r>
              <a:rPr lang="en-US" sz="3400" dirty="0" smtClean="0">
                <a:solidFill>
                  <a:srgbClr val="0000CC"/>
                </a:solidFill>
              </a:rPr>
              <a:t> </a:t>
            </a:r>
            <a:r>
              <a:rPr lang="en-US" sz="3400" dirty="0" err="1" smtClean="0">
                <a:solidFill>
                  <a:srgbClr val="0000CC"/>
                </a:solidFill>
              </a:rPr>
              <a:t>về</a:t>
            </a:r>
            <a:r>
              <a:rPr lang="en-US" sz="3400" dirty="0" smtClean="0">
                <a:solidFill>
                  <a:srgbClr val="0000CC"/>
                </a:solidFill>
              </a:rPr>
              <a:t> </a:t>
            </a:r>
            <a:r>
              <a:rPr lang="en-US" sz="3400" dirty="0" err="1" smtClean="0">
                <a:solidFill>
                  <a:srgbClr val="0000CC"/>
                </a:solidFill>
              </a:rPr>
              <a:t>lĩnh</a:t>
            </a:r>
            <a:r>
              <a:rPr lang="en-US" sz="3400" dirty="0" smtClean="0">
                <a:solidFill>
                  <a:srgbClr val="0000CC"/>
                </a:solidFill>
              </a:rPr>
              <a:t> </a:t>
            </a:r>
            <a:r>
              <a:rPr lang="en-US" sz="3400" dirty="0" err="1" smtClean="0">
                <a:solidFill>
                  <a:srgbClr val="0000CC"/>
                </a:solidFill>
              </a:rPr>
              <a:t>vực</a:t>
            </a:r>
            <a:r>
              <a:rPr lang="en-US" sz="3400" dirty="0" smtClean="0">
                <a:solidFill>
                  <a:srgbClr val="0000CC"/>
                </a:solidFill>
              </a:rPr>
              <a:t> CB </a:t>
            </a:r>
            <a:r>
              <a:rPr lang="en-US" sz="3400" dirty="0" err="1" smtClean="0">
                <a:solidFill>
                  <a:srgbClr val="0000CC"/>
                </a:solidFill>
              </a:rPr>
              <a:t>tôm</a:t>
            </a:r>
            <a:r>
              <a:rPr lang="en-US" sz="3400" dirty="0" smtClean="0">
                <a:solidFill>
                  <a:srgbClr val="0000CC"/>
                </a:solidFill>
              </a:rPr>
              <a:t> …</a:t>
            </a:r>
            <a:endParaRPr lang="en-US" sz="3400" dirty="0">
              <a:solidFill>
                <a:srgbClr val="0000CC"/>
              </a:solidFill>
            </a:endParaRPr>
          </a:p>
        </p:txBody>
      </p:sp>
      <p:sp>
        <p:nvSpPr>
          <p:cNvPr id="3" name="Content Placeholder 2"/>
          <p:cNvSpPr>
            <a:spLocks noGrp="1"/>
          </p:cNvSpPr>
          <p:nvPr>
            <p:ph idx="1"/>
          </p:nvPr>
        </p:nvSpPr>
        <p:spPr>
          <a:xfrm>
            <a:off x="228600" y="838200"/>
            <a:ext cx="8686800" cy="5715000"/>
          </a:xfrm>
        </p:spPr>
        <p:txBody>
          <a:bodyPr>
            <a:normAutofit/>
          </a:bodyPr>
          <a:lstStyle/>
          <a:p>
            <a:pPr marL="514350" indent="-514350">
              <a:buFont typeface="+mj-lt"/>
              <a:buAutoNum type="arabicPeriod" startAt="2"/>
            </a:pPr>
            <a:r>
              <a:rPr lang="en-US" b="1" dirty="0" err="1" smtClean="0"/>
              <a:t>Điểm</a:t>
            </a:r>
            <a:r>
              <a:rPr lang="en-US" b="1" dirty="0" smtClean="0"/>
              <a:t> </a:t>
            </a:r>
            <a:r>
              <a:rPr lang="en-US" b="1" dirty="0" err="1" smtClean="0"/>
              <a:t>mạnh</a:t>
            </a:r>
            <a:endParaRPr lang="en-US" b="1" dirty="0" smtClean="0"/>
          </a:p>
          <a:p>
            <a:pPr marL="880110" lvl="1" indent="-640080">
              <a:lnSpc>
                <a:spcPts val="3000"/>
              </a:lnSpc>
              <a:spcBef>
                <a:spcPts val="600"/>
              </a:spcBef>
              <a:spcAft>
                <a:spcPts val="600"/>
              </a:spcAft>
              <a:buFont typeface="Wingdings" pitchFamily="2" charset="2"/>
              <a:buChar char="§"/>
            </a:pPr>
            <a:r>
              <a:rPr lang="en-US" sz="2600" dirty="0" err="1" smtClean="0">
                <a:solidFill>
                  <a:srgbClr val="0000CC"/>
                </a:solidFill>
              </a:rPr>
              <a:t>Đã</a:t>
            </a:r>
            <a:r>
              <a:rPr lang="en-US" sz="2600" dirty="0" smtClean="0">
                <a:solidFill>
                  <a:srgbClr val="0000CC"/>
                </a:solidFill>
              </a:rPr>
              <a:t> </a:t>
            </a:r>
            <a:r>
              <a:rPr lang="en-US" sz="2600" dirty="0" err="1" smtClean="0">
                <a:solidFill>
                  <a:srgbClr val="0000CC"/>
                </a:solidFill>
              </a:rPr>
              <a:t>xây</a:t>
            </a:r>
            <a:r>
              <a:rPr lang="en-US" sz="2600" dirty="0" smtClean="0">
                <a:solidFill>
                  <a:srgbClr val="0000CC"/>
                </a:solidFill>
              </a:rPr>
              <a:t> </a:t>
            </a:r>
            <a:r>
              <a:rPr lang="en-US" sz="2600" dirty="0" err="1" smtClean="0">
                <a:solidFill>
                  <a:srgbClr val="0000CC"/>
                </a:solidFill>
              </a:rPr>
              <a:t>dựng</a:t>
            </a:r>
            <a:r>
              <a:rPr lang="en-US" sz="2600" dirty="0" smtClean="0">
                <a:solidFill>
                  <a:srgbClr val="0000CC"/>
                </a:solidFill>
              </a:rPr>
              <a:t> </a:t>
            </a:r>
            <a:r>
              <a:rPr lang="en-US" sz="2600" dirty="0" err="1" smtClean="0">
                <a:solidFill>
                  <a:srgbClr val="0000CC"/>
                </a:solidFill>
              </a:rPr>
              <a:t>được</a:t>
            </a:r>
            <a:r>
              <a:rPr lang="en-US" sz="2600" dirty="0" smtClean="0">
                <a:solidFill>
                  <a:srgbClr val="0000CC"/>
                </a:solidFill>
              </a:rPr>
              <a:t> </a:t>
            </a:r>
            <a:r>
              <a:rPr lang="en-US" sz="2600" dirty="0" err="1" smtClean="0">
                <a:solidFill>
                  <a:srgbClr val="0000CC"/>
                </a:solidFill>
              </a:rPr>
              <a:t>hệ</a:t>
            </a:r>
            <a:r>
              <a:rPr lang="en-US" sz="2600" dirty="0" smtClean="0">
                <a:solidFill>
                  <a:srgbClr val="0000CC"/>
                </a:solidFill>
              </a:rPr>
              <a:t> </a:t>
            </a:r>
            <a:r>
              <a:rPr lang="en-US" sz="2600" dirty="0" err="1" smtClean="0">
                <a:solidFill>
                  <a:srgbClr val="0000CC"/>
                </a:solidFill>
              </a:rPr>
              <a:t>thống</a:t>
            </a:r>
            <a:r>
              <a:rPr lang="en-US" sz="2600" dirty="0" smtClean="0">
                <a:solidFill>
                  <a:srgbClr val="0000CC"/>
                </a:solidFill>
              </a:rPr>
              <a:t> </a:t>
            </a:r>
            <a:r>
              <a:rPr lang="en-US" sz="2600" dirty="0" err="1" smtClean="0">
                <a:solidFill>
                  <a:srgbClr val="0000CC"/>
                </a:solidFill>
              </a:rPr>
              <a:t>tiêu</a:t>
            </a:r>
            <a:r>
              <a:rPr lang="en-US" sz="2600" dirty="0" smtClean="0">
                <a:solidFill>
                  <a:srgbClr val="0000CC"/>
                </a:solidFill>
              </a:rPr>
              <a:t> </a:t>
            </a:r>
            <a:r>
              <a:rPr lang="en-US" sz="2600" dirty="0" err="1" smtClean="0">
                <a:solidFill>
                  <a:srgbClr val="0000CC"/>
                </a:solidFill>
              </a:rPr>
              <a:t>thụ</a:t>
            </a:r>
            <a:r>
              <a:rPr lang="en-US" sz="2600" dirty="0" smtClean="0">
                <a:solidFill>
                  <a:srgbClr val="0000CC"/>
                </a:solidFill>
              </a:rPr>
              <a:t> </a:t>
            </a:r>
            <a:r>
              <a:rPr lang="en-US" sz="2600" dirty="0" err="1" smtClean="0">
                <a:solidFill>
                  <a:srgbClr val="0000CC"/>
                </a:solidFill>
              </a:rPr>
              <a:t>rộng</a:t>
            </a:r>
            <a:r>
              <a:rPr lang="en-US" sz="2600" dirty="0" smtClean="0">
                <a:solidFill>
                  <a:srgbClr val="0000CC"/>
                </a:solidFill>
              </a:rPr>
              <a:t> </a:t>
            </a:r>
            <a:r>
              <a:rPr lang="en-US" sz="2600" dirty="0" err="1" smtClean="0">
                <a:solidFill>
                  <a:srgbClr val="0000CC"/>
                </a:solidFill>
              </a:rPr>
              <a:t>khắp</a:t>
            </a:r>
            <a:r>
              <a:rPr lang="en-US" sz="2600" dirty="0" smtClean="0">
                <a:solidFill>
                  <a:srgbClr val="0000CC"/>
                </a:solidFill>
              </a:rPr>
              <a:t> </a:t>
            </a:r>
            <a:r>
              <a:rPr lang="en-US" sz="2600" dirty="0" err="1" smtClean="0">
                <a:solidFill>
                  <a:srgbClr val="0000CC"/>
                </a:solidFill>
              </a:rPr>
              <a:t>trên</a:t>
            </a:r>
            <a:r>
              <a:rPr lang="en-US" sz="2600" dirty="0" smtClean="0">
                <a:solidFill>
                  <a:srgbClr val="0000CC"/>
                </a:solidFill>
              </a:rPr>
              <a:t> </a:t>
            </a:r>
            <a:r>
              <a:rPr lang="en-US" sz="2600" dirty="0" err="1" smtClean="0">
                <a:solidFill>
                  <a:srgbClr val="0000CC"/>
                </a:solidFill>
              </a:rPr>
              <a:t>thế</a:t>
            </a:r>
            <a:r>
              <a:rPr lang="en-US" sz="2600" dirty="0" smtClean="0">
                <a:solidFill>
                  <a:srgbClr val="0000CC"/>
                </a:solidFill>
              </a:rPr>
              <a:t> </a:t>
            </a:r>
            <a:r>
              <a:rPr lang="en-US" sz="2600" dirty="0" err="1" smtClean="0">
                <a:solidFill>
                  <a:srgbClr val="0000CC"/>
                </a:solidFill>
              </a:rPr>
              <a:t>giới</a:t>
            </a:r>
            <a:r>
              <a:rPr lang="en-US" sz="2600" dirty="0" smtClean="0">
                <a:solidFill>
                  <a:srgbClr val="0000CC"/>
                </a:solidFill>
              </a:rPr>
              <a:t>, </a:t>
            </a:r>
            <a:r>
              <a:rPr lang="en-US" sz="2600" dirty="0" err="1" smtClean="0">
                <a:solidFill>
                  <a:srgbClr val="0000CC"/>
                </a:solidFill>
              </a:rPr>
              <a:t>đặc</a:t>
            </a:r>
            <a:r>
              <a:rPr lang="en-US" sz="2600" dirty="0" smtClean="0">
                <a:solidFill>
                  <a:srgbClr val="0000CC"/>
                </a:solidFill>
              </a:rPr>
              <a:t> </a:t>
            </a:r>
            <a:r>
              <a:rPr lang="en-US" sz="2600" dirty="0" err="1" smtClean="0">
                <a:solidFill>
                  <a:srgbClr val="0000CC"/>
                </a:solidFill>
              </a:rPr>
              <a:t>biệt</a:t>
            </a:r>
            <a:r>
              <a:rPr lang="en-US" sz="2600" dirty="0" smtClean="0">
                <a:solidFill>
                  <a:srgbClr val="0000CC"/>
                </a:solidFill>
              </a:rPr>
              <a:t> </a:t>
            </a:r>
            <a:r>
              <a:rPr lang="en-US" sz="2600" dirty="0" err="1" smtClean="0">
                <a:solidFill>
                  <a:srgbClr val="0000CC"/>
                </a:solidFill>
              </a:rPr>
              <a:t>là</a:t>
            </a:r>
            <a:r>
              <a:rPr lang="en-US" sz="2600" dirty="0" smtClean="0">
                <a:solidFill>
                  <a:srgbClr val="0000CC"/>
                </a:solidFill>
              </a:rPr>
              <a:t> </a:t>
            </a:r>
            <a:r>
              <a:rPr lang="en-US" sz="2600" dirty="0" err="1" smtClean="0">
                <a:solidFill>
                  <a:srgbClr val="0000CC"/>
                </a:solidFill>
              </a:rPr>
              <a:t>tại</a:t>
            </a:r>
            <a:r>
              <a:rPr lang="en-US" sz="2600" dirty="0" smtClean="0">
                <a:solidFill>
                  <a:srgbClr val="0000CC"/>
                </a:solidFill>
              </a:rPr>
              <a:t> </a:t>
            </a:r>
            <a:r>
              <a:rPr lang="en-US" sz="2600" err="1" smtClean="0">
                <a:solidFill>
                  <a:srgbClr val="0000CC"/>
                </a:solidFill>
              </a:rPr>
              <a:t>thị</a:t>
            </a:r>
            <a:r>
              <a:rPr lang="en-US" sz="2600" smtClean="0">
                <a:solidFill>
                  <a:srgbClr val="0000CC"/>
                </a:solidFill>
              </a:rPr>
              <a:t> </a:t>
            </a:r>
            <a:r>
              <a:rPr lang="en-US" sz="2600" smtClean="0">
                <a:solidFill>
                  <a:srgbClr val="0000CC"/>
                </a:solidFill>
              </a:rPr>
              <a:t>trường Mỹ, EU, </a:t>
            </a:r>
            <a:r>
              <a:rPr lang="en-US" sz="2600" err="1" smtClean="0">
                <a:solidFill>
                  <a:srgbClr val="0000CC"/>
                </a:solidFill>
              </a:rPr>
              <a:t>Nhật</a:t>
            </a:r>
            <a:r>
              <a:rPr lang="en-US" sz="2600" smtClean="0">
                <a:solidFill>
                  <a:srgbClr val="0000CC"/>
                </a:solidFill>
              </a:rPr>
              <a:t> </a:t>
            </a:r>
            <a:r>
              <a:rPr lang="en-US" sz="2600" smtClean="0">
                <a:solidFill>
                  <a:srgbClr val="0000CC"/>
                </a:solidFill>
              </a:rPr>
              <a:t>Bản, …</a:t>
            </a:r>
            <a:endParaRPr lang="en-US" sz="2600" dirty="0" smtClean="0">
              <a:solidFill>
                <a:srgbClr val="0000CC"/>
              </a:solidFill>
            </a:endParaRPr>
          </a:p>
          <a:p>
            <a:pPr marL="880110" lvl="1" indent="-640080">
              <a:lnSpc>
                <a:spcPts val="3000"/>
              </a:lnSpc>
              <a:spcBef>
                <a:spcPts val="600"/>
              </a:spcBef>
              <a:spcAft>
                <a:spcPts val="600"/>
              </a:spcAft>
              <a:buFont typeface="Wingdings" pitchFamily="2" charset="2"/>
              <a:buChar char="§"/>
            </a:pPr>
            <a:r>
              <a:rPr lang="en-US" sz="2600" dirty="0" err="1" smtClean="0">
                <a:solidFill>
                  <a:srgbClr val="0000CC"/>
                </a:solidFill>
              </a:rPr>
              <a:t>Có</a:t>
            </a:r>
            <a:r>
              <a:rPr lang="en-US" sz="2600" dirty="0" smtClean="0">
                <a:solidFill>
                  <a:srgbClr val="0000CC"/>
                </a:solidFill>
              </a:rPr>
              <a:t> </a:t>
            </a:r>
            <a:r>
              <a:rPr lang="en-US" sz="2600" dirty="0" err="1" smtClean="0">
                <a:solidFill>
                  <a:srgbClr val="0000CC"/>
                </a:solidFill>
              </a:rPr>
              <a:t>lực</a:t>
            </a:r>
            <a:r>
              <a:rPr lang="en-US" sz="2600" dirty="0" smtClean="0">
                <a:solidFill>
                  <a:srgbClr val="0000CC"/>
                </a:solidFill>
              </a:rPr>
              <a:t> </a:t>
            </a:r>
            <a:r>
              <a:rPr lang="en-US" sz="2600" dirty="0" err="1" smtClean="0">
                <a:solidFill>
                  <a:srgbClr val="0000CC"/>
                </a:solidFill>
              </a:rPr>
              <a:t>lượng</a:t>
            </a:r>
            <a:r>
              <a:rPr lang="en-US" sz="2600" dirty="0" smtClean="0">
                <a:solidFill>
                  <a:srgbClr val="0000CC"/>
                </a:solidFill>
              </a:rPr>
              <a:t> </a:t>
            </a:r>
            <a:r>
              <a:rPr lang="en-US" sz="2600" dirty="0" err="1" smtClean="0">
                <a:solidFill>
                  <a:srgbClr val="0000CC"/>
                </a:solidFill>
              </a:rPr>
              <a:t>lao</a:t>
            </a:r>
            <a:r>
              <a:rPr lang="en-US" sz="2600" dirty="0" smtClean="0">
                <a:solidFill>
                  <a:srgbClr val="0000CC"/>
                </a:solidFill>
              </a:rPr>
              <a:t> </a:t>
            </a:r>
            <a:r>
              <a:rPr lang="en-US" sz="2600" dirty="0" err="1" smtClean="0">
                <a:solidFill>
                  <a:srgbClr val="0000CC"/>
                </a:solidFill>
              </a:rPr>
              <a:t>động</a:t>
            </a:r>
            <a:r>
              <a:rPr lang="en-US" sz="2600" dirty="0" smtClean="0">
                <a:solidFill>
                  <a:srgbClr val="0000CC"/>
                </a:solidFill>
              </a:rPr>
              <a:t> </a:t>
            </a:r>
            <a:r>
              <a:rPr lang="en-US" sz="2600" dirty="0" err="1" smtClean="0">
                <a:solidFill>
                  <a:srgbClr val="0000CC"/>
                </a:solidFill>
              </a:rPr>
              <a:t>trẻ</a:t>
            </a:r>
            <a:r>
              <a:rPr lang="en-US" sz="2600" dirty="0" smtClean="0">
                <a:solidFill>
                  <a:srgbClr val="0000CC"/>
                </a:solidFill>
              </a:rPr>
              <a:t>, </a:t>
            </a:r>
            <a:r>
              <a:rPr lang="en-US" sz="2600" dirty="0" err="1" smtClean="0">
                <a:solidFill>
                  <a:srgbClr val="0000CC"/>
                </a:solidFill>
              </a:rPr>
              <a:t>tay</a:t>
            </a:r>
            <a:r>
              <a:rPr lang="en-US" sz="2600" dirty="0" smtClean="0">
                <a:solidFill>
                  <a:srgbClr val="0000CC"/>
                </a:solidFill>
              </a:rPr>
              <a:t> </a:t>
            </a:r>
            <a:r>
              <a:rPr lang="en-US" sz="2600" dirty="0" err="1" smtClean="0">
                <a:solidFill>
                  <a:srgbClr val="0000CC"/>
                </a:solidFill>
              </a:rPr>
              <a:t>nghề</a:t>
            </a:r>
            <a:r>
              <a:rPr lang="en-US" sz="2600" dirty="0" smtClean="0">
                <a:solidFill>
                  <a:srgbClr val="0000CC"/>
                </a:solidFill>
              </a:rPr>
              <a:t> </a:t>
            </a:r>
            <a:r>
              <a:rPr lang="en-US" sz="2600" dirty="0" err="1" smtClean="0">
                <a:solidFill>
                  <a:srgbClr val="0000CC"/>
                </a:solidFill>
              </a:rPr>
              <a:t>cao</a:t>
            </a:r>
            <a:r>
              <a:rPr lang="en-US" sz="2600" dirty="0" smtClean="0">
                <a:solidFill>
                  <a:srgbClr val="0000CC"/>
                </a:solidFill>
              </a:rPr>
              <a:t> </a:t>
            </a:r>
            <a:r>
              <a:rPr lang="en-US" sz="2600" dirty="0" err="1" smtClean="0">
                <a:solidFill>
                  <a:srgbClr val="0000CC"/>
                </a:solidFill>
              </a:rPr>
              <a:t>và</a:t>
            </a:r>
            <a:r>
              <a:rPr lang="en-US" sz="2600" dirty="0" smtClean="0">
                <a:solidFill>
                  <a:srgbClr val="0000CC"/>
                </a:solidFill>
              </a:rPr>
              <a:t> </a:t>
            </a:r>
            <a:r>
              <a:rPr lang="en-US" sz="2600" dirty="0" err="1" smtClean="0">
                <a:solidFill>
                  <a:srgbClr val="0000CC"/>
                </a:solidFill>
              </a:rPr>
              <a:t>mức</a:t>
            </a:r>
            <a:r>
              <a:rPr lang="en-US" sz="2600" dirty="0" smtClean="0">
                <a:solidFill>
                  <a:srgbClr val="0000CC"/>
                </a:solidFill>
              </a:rPr>
              <a:t> </a:t>
            </a:r>
            <a:r>
              <a:rPr lang="en-US" sz="2600" dirty="0" err="1" smtClean="0">
                <a:solidFill>
                  <a:srgbClr val="0000CC"/>
                </a:solidFill>
              </a:rPr>
              <a:t>lương</a:t>
            </a:r>
            <a:r>
              <a:rPr lang="en-US" sz="2600" dirty="0" smtClean="0">
                <a:solidFill>
                  <a:srgbClr val="0000CC"/>
                </a:solidFill>
              </a:rPr>
              <a:t> </a:t>
            </a:r>
            <a:r>
              <a:rPr lang="en-US" sz="2600" dirty="0" err="1" smtClean="0">
                <a:solidFill>
                  <a:srgbClr val="0000CC"/>
                </a:solidFill>
              </a:rPr>
              <a:t>vừa</a:t>
            </a:r>
            <a:r>
              <a:rPr lang="en-US" sz="2600" dirty="0" smtClean="0">
                <a:solidFill>
                  <a:srgbClr val="0000CC"/>
                </a:solidFill>
              </a:rPr>
              <a:t> </a:t>
            </a:r>
            <a:r>
              <a:rPr lang="en-US" sz="2600" dirty="0" err="1" smtClean="0">
                <a:solidFill>
                  <a:srgbClr val="0000CC"/>
                </a:solidFill>
              </a:rPr>
              <a:t>phải</a:t>
            </a:r>
            <a:r>
              <a:rPr lang="en-US" sz="2600" smtClean="0">
                <a:solidFill>
                  <a:srgbClr val="0000CC"/>
                </a:solidFill>
              </a:rPr>
              <a:t>. </a:t>
            </a:r>
            <a:endParaRPr lang="en-US" sz="2600" smtClean="0">
              <a:solidFill>
                <a:srgbClr val="0000CC"/>
              </a:solidFill>
            </a:endParaRPr>
          </a:p>
          <a:p>
            <a:pPr marL="880110" lvl="1" indent="-640080">
              <a:lnSpc>
                <a:spcPts val="3000"/>
              </a:lnSpc>
              <a:spcBef>
                <a:spcPts val="600"/>
              </a:spcBef>
              <a:spcAft>
                <a:spcPts val="600"/>
              </a:spcAft>
              <a:buFont typeface="Wingdings" pitchFamily="2" charset="2"/>
              <a:buChar char="§"/>
            </a:pPr>
            <a:r>
              <a:rPr lang="en-US" sz="2600" smtClean="0">
                <a:solidFill>
                  <a:srgbClr val="0000CC"/>
                </a:solidFill>
              </a:rPr>
              <a:t>Có lực </a:t>
            </a:r>
            <a:r>
              <a:rPr lang="en-US" sz="2600" dirty="0" err="1" smtClean="0">
                <a:solidFill>
                  <a:srgbClr val="0000CC"/>
                </a:solidFill>
              </a:rPr>
              <a:t>lượng</a:t>
            </a:r>
            <a:r>
              <a:rPr lang="en-US" sz="2600" dirty="0" smtClean="0">
                <a:solidFill>
                  <a:srgbClr val="0000CC"/>
                </a:solidFill>
              </a:rPr>
              <a:t> </a:t>
            </a:r>
            <a:r>
              <a:rPr lang="en-US" sz="2600" dirty="0" err="1" smtClean="0">
                <a:solidFill>
                  <a:srgbClr val="0000CC"/>
                </a:solidFill>
              </a:rPr>
              <a:t>quản</a:t>
            </a:r>
            <a:r>
              <a:rPr lang="en-US" sz="2600" dirty="0" smtClean="0">
                <a:solidFill>
                  <a:srgbClr val="0000CC"/>
                </a:solidFill>
              </a:rPr>
              <a:t> </a:t>
            </a:r>
            <a:r>
              <a:rPr lang="en-US" sz="2600" dirty="0" err="1" smtClean="0">
                <a:solidFill>
                  <a:srgbClr val="0000CC"/>
                </a:solidFill>
              </a:rPr>
              <a:t>lý</a:t>
            </a:r>
            <a:r>
              <a:rPr lang="en-US" sz="2600" dirty="0" smtClean="0">
                <a:solidFill>
                  <a:srgbClr val="0000CC"/>
                </a:solidFill>
              </a:rPr>
              <a:t> </a:t>
            </a:r>
            <a:r>
              <a:rPr lang="en-US" sz="2600" dirty="0" err="1" smtClean="0">
                <a:solidFill>
                  <a:srgbClr val="0000CC"/>
                </a:solidFill>
              </a:rPr>
              <a:t>có</a:t>
            </a:r>
            <a:r>
              <a:rPr lang="en-US" sz="2600" dirty="0" smtClean="0">
                <a:solidFill>
                  <a:srgbClr val="0000CC"/>
                </a:solidFill>
              </a:rPr>
              <a:t> </a:t>
            </a:r>
            <a:r>
              <a:rPr lang="en-US" sz="2600" dirty="0" err="1" smtClean="0">
                <a:solidFill>
                  <a:srgbClr val="0000CC"/>
                </a:solidFill>
              </a:rPr>
              <a:t>trình</a:t>
            </a:r>
            <a:r>
              <a:rPr lang="en-US" sz="2600" dirty="0" smtClean="0">
                <a:solidFill>
                  <a:srgbClr val="0000CC"/>
                </a:solidFill>
              </a:rPr>
              <a:t> </a:t>
            </a:r>
            <a:r>
              <a:rPr lang="en-US" sz="2600" err="1" smtClean="0">
                <a:solidFill>
                  <a:srgbClr val="0000CC"/>
                </a:solidFill>
              </a:rPr>
              <a:t>độ</a:t>
            </a:r>
            <a:r>
              <a:rPr lang="en-US" sz="2600" smtClean="0">
                <a:solidFill>
                  <a:srgbClr val="0000CC"/>
                </a:solidFill>
              </a:rPr>
              <a:t> </a:t>
            </a:r>
            <a:r>
              <a:rPr lang="en-US" sz="2600" smtClean="0">
                <a:solidFill>
                  <a:srgbClr val="0000CC"/>
                </a:solidFill>
              </a:rPr>
              <a:t>và nhiều </a:t>
            </a:r>
            <a:r>
              <a:rPr lang="en-US" sz="2600" err="1" smtClean="0">
                <a:solidFill>
                  <a:srgbClr val="0000CC"/>
                </a:solidFill>
              </a:rPr>
              <a:t>kinh</a:t>
            </a:r>
            <a:r>
              <a:rPr lang="en-US" sz="2600" smtClean="0">
                <a:solidFill>
                  <a:srgbClr val="0000CC"/>
                </a:solidFill>
              </a:rPr>
              <a:t> </a:t>
            </a:r>
            <a:r>
              <a:rPr lang="en-US" sz="2600" smtClean="0">
                <a:solidFill>
                  <a:srgbClr val="0000CC"/>
                </a:solidFill>
              </a:rPr>
              <a:t>nghiệm</a:t>
            </a:r>
            <a:endParaRPr lang="en-US" sz="2600" dirty="0" smtClean="0">
              <a:solidFill>
                <a:srgbClr val="0000CC"/>
              </a:solidFill>
            </a:endParaRPr>
          </a:p>
          <a:p>
            <a:pPr marL="880110" lvl="1" indent="-640080">
              <a:lnSpc>
                <a:spcPts val="3000"/>
              </a:lnSpc>
              <a:spcBef>
                <a:spcPts val="600"/>
              </a:spcBef>
              <a:spcAft>
                <a:spcPts val="600"/>
              </a:spcAft>
              <a:buFont typeface="Wingdings" pitchFamily="2" charset="2"/>
              <a:buChar char="§"/>
            </a:pPr>
            <a:r>
              <a:rPr lang="en-US" sz="2600" dirty="0" err="1" smtClean="0">
                <a:solidFill>
                  <a:srgbClr val="0000CC"/>
                </a:solidFill>
              </a:rPr>
              <a:t>Có</a:t>
            </a:r>
            <a:r>
              <a:rPr lang="en-US" sz="2600" dirty="0" smtClean="0">
                <a:solidFill>
                  <a:srgbClr val="0000CC"/>
                </a:solidFill>
              </a:rPr>
              <a:t> </a:t>
            </a:r>
            <a:r>
              <a:rPr lang="en-US" sz="2600" dirty="0" err="1" smtClean="0">
                <a:solidFill>
                  <a:srgbClr val="0000CC"/>
                </a:solidFill>
              </a:rPr>
              <a:t>điều</a:t>
            </a:r>
            <a:r>
              <a:rPr lang="en-US" sz="2600" dirty="0" smtClean="0">
                <a:solidFill>
                  <a:srgbClr val="0000CC"/>
                </a:solidFill>
              </a:rPr>
              <a:t> </a:t>
            </a:r>
            <a:r>
              <a:rPr lang="en-US" sz="2600" dirty="0" err="1" smtClean="0">
                <a:solidFill>
                  <a:srgbClr val="0000CC"/>
                </a:solidFill>
              </a:rPr>
              <a:t>kiện</a:t>
            </a:r>
            <a:r>
              <a:rPr lang="en-US" sz="2600" dirty="0" smtClean="0">
                <a:solidFill>
                  <a:srgbClr val="0000CC"/>
                </a:solidFill>
              </a:rPr>
              <a:t> </a:t>
            </a:r>
            <a:r>
              <a:rPr lang="en-US" sz="2600" dirty="0" err="1" smtClean="0">
                <a:solidFill>
                  <a:srgbClr val="0000CC"/>
                </a:solidFill>
              </a:rPr>
              <a:t>về</a:t>
            </a:r>
            <a:r>
              <a:rPr lang="en-US" sz="2600" dirty="0" smtClean="0">
                <a:solidFill>
                  <a:srgbClr val="0000CC"/>
                </a:solidFill>
              </a:rPr>
              <a:t> </a:t>
            </a:r>
            <a:r>
              <a:rPr lang="en-US" sz="2600" dirty="0" err="1" smtClean="0">
                <a:solidFill>
                  <a:srgbClr val="0000CC"/>
                </a:solidFill>
              </a:rPr>
              <a:t>thổ</a:t>
            </a:r>
            <a:r>
              <a:rPr lang="en-US" sz="2600" dirty="0" smtClean="0">
                <a:solidFill>
                  <a:srgbClr val="0000CC"/>
                </a:solidFill>
              </a:rPr>
              <a:t> </a:t>
            </a:r>
            <a:r>
              <a:rPr lang="en-US" sz="2600" dirty="0" err="1" smtClean="0">
                <a:solidFill>
                  <a:srgbClr val="0000CC"/>
                </a:solidFill>
              </a:rPr>
              <a:t>nhưỡng</a:t>
            </a:r>
            <a:r>
              <a:rPr lang="en-US" sz="2600" dirty="0" smtClean="0">
                <a:solidFill>
                  <a:srgbClr val="0000CC"/>
                </a:solidFill>
              </a:rPr>
              <a:t> </a:t>
            </a:r>
            <a:r>
              <a:rPr lang="en-US" sz="2600" dirty="0" err="1" smtClean="0">
                <a:solidFill>
                  <a:srgbClr val="0000CC"/>
                </a:solidFill>
              </a:rPr>
              <a:t>phù</a:t>
            </a:r>
            <a:r>
              <a:rPr lang="en-US" sz="2600" dirty="0" smtClean="0">
                <a:solidFill>
                  <a:srgbClr val="0000CC"/>
                </a:solidFill>
              </a:rPr>
              <a:t> </a:t>
            </a:r>
            <a:r>
              <a:rPr lang="en-US" sz="2600" dirty="0" err="1" smtClean="0">
                <a:solidFill>
                  <a:srgbClr val="0000CC"/>
                </a:solidFill>
              </a:rPr>
              <a:t>hợp</a:t>
            </a:r>
            <a:r>
              <a:rPr lang="en-US" sz="2600" dirty="0" smtClean="0">
                <a:solidFill>
                  <a:srgbClr val="0000CC"/>
                </a:solidFill>
              </a:rPr>
              <a:t> </a:t>
            </a:r>
            <a:r>
              <a:rPr lang="en-US" sz="2600" dirty="0" err="1" smtClean="0">
                <a:solidFill>
                  <a:srgbClr val="0000CC"/>
                </a:solidFill>
              </a:rPr>
              <a:t>để</a:t>
            </a:r>
            <a:r>
              <a:rPr lang="en-US" sz="2600" dirty="0" smtClean="0">
                <a:solidFill>
                  <a:srgbClr val="0000CC"/>
                </a:solidFill>
              </a:rPr>
              <a:t> </a:t>
            </a:r>
            <a:r>
              <a:rPr lang="en-US" sz="2600" dirty="0" err="1" smtClean="0">
                <a:solidFill>
                  <a:srgbClr val="0000CC"/>
                </a:solidFill>
              </a:rPr>
              <a:t>nuôi</a:t>
            </a:r>
            <a:r>
              <a:rPr lang="en-US" sz="2600" dirty="0" smtClean="0">
                <a:solidFill>
                  <a:srgbClr val="0000CC"/>
                </a:solidFill>
              </a:rPr>
              <a:t> </a:t>
            </a:r>
            <a:r>
              <a:rPr lang="en-US" sz="2600" dirty="0" err="1" smtClean="0">
                <a:solidFill>
                  <a:srgbClr val="0000CC"/>
                </a:solidFill>
              </a:rPr>
              <a:t>tôm</a:t>
            </a:r>
            <a:r>
              <a:rPr lang="en-US" sz="2600" dirty="0" smtClean="0">
                <a:solidFill>
                  <a:srgbClr val="0000CC"/>
                </a:solidFill>
              </a:rPr>
              <a:t>, </a:t>
            </a:r>
            <a:r>
              <a:rPr lang="en-US" sz="2600" dirty="0" err="1" smtClean="0">
                <a:solidFill>
                  <a:srgbClr val="0000CC"/>
                </a:solidFill>
              </a:rPr>
              <a:t>đặc</a:t>
            </a:r>
            <a:r>
              <a:rPr lang="en-US" sz="2600" dirty="0" smtClean="0">
                <a:solidFill>
                  <a:srgbClr val="0000CC"/>
                </a:solidFill>
              </a:rPr>
              <a:t> </a:t>
            </a:r>
            <a:r>
              <a:rPr lang="en-US" sz="2600" dirty="0" err="1" smtClean="0">
                <a:solidFill>
                  <a:srgbClr val="0000CC"/>
                </a:solidFill>
              </a:rPr>
              <a:t>biệt</a:t>
            </a:r>
            <a:r>
              <a:rPr lang="en-US" sz="2600" dirty="0" smtClean="0">
                <a:solidFill>
                  <a:srgbClr val="0000CC"/>
                </a:solidFill>
              </a:rPr>
              <a:t> </a:t>
            </a:r>
            <a:r>
              <a:rPr lang="en-US" sz="2600" dirty="0" err="1" smtClean="0">
                <a:solidFill>
                  <a:srgbClr val="0000CC"/>
                </a:solidFill>
              </a:rPr>
              <a:t>là</a:t>
            </a:r>
            <a:r>
              <a:rPr lang="en-US" sz="2600" dirty="0" smtClean="0">
                <a:solidFill>
                  <a:srgbClr val="0000CC"/>
                </a:solidFill>
              </a:rPr>
              <a:t> </a:t>
            </a:r>
            <a:r>
              <a:rPr lang="en-US" sz="2600" dirty="0" err="1" smtClean="0">
                <a:solidFill>
                  <a:srgbClr val="0000CC"/>
                </a:solidFill>
              </a:rPr>
              <a:t>khu</a:t>
            </a:r>
            <a:r>
              <a:rPr lang="en-US" sz="2600" dirty="0" smtClean="0">
                <a:solidFill>
                  <a:srgbClr val="0000CC"/>
                </a:solidFill>
              </a:rPr>
              <a:t> </a:t>
            </a:r>
            <a:r>
              <a:rPr lang="en-US" sz="2600" err="1" smtClean="0">
                <a:solidFill>
                  <a:srgbClr val="0000CC"/>
                </a:solidFill>
              </a:rPr>
              <a:t>vực</a:t>
            </a:r>
            <a:r>
              <a:rPr lang="en-US" sz="2600" smtClean="0">
                <a:solidFill>
                  <a:srgbClr val="0000CC"/>
                </a:solidFill>
              </a:rPr>
              <a:t> </a:t>
            </a:r>
            <a:r>
              <a:rPr lang="en-US" sz="2600" smtClean="0">
                <a:solidFill>
                  <a:srgbClr val="0000CC"/>
                </a:solidFill>
              </a:rPr>
              <a:t>ĐBSCL </a:t>
            </a:r>
            <a:r>
              <a:rPr lang="en-US" sz="2600" i="1" smtClean="0">
                <a:solidFill>
                  <a:srgbClr val="C00000"/>
                </a:solidFill>
              </a:rPr>
              <a:t>(vùng tôm sú quảng canh tại Cà Mau, Bạc Liêu)</a:t>
            </a:r>
            <a:endParaRPr lang="en-US" sz="2600" i="1" dirty="0" smtClean="0">
              <a:solidFill>
                <a:srgbClr val="C00000"/>
              </a:solidFill>
            </a:endParaRPr>
          </a:p>
          <a:p>
            <a:pPr marL="880110" lvl="1" indent="-640080">
              <a:lnSpc>
                <a:spcPts val="3000"/>
              </a:lnSpc>
              <a:spcBef>
                <a:spcPts val="600"/>
              </a:spcBef>
              <a:spcAft>
                <a:spcPts val="600"/>
              </a:spcAft>
              <a:buFont typeface="Wingdings" pitchFamily="2" charset="2"/>
              <a:buChar char="§"/>
            </a:pPr>
            <a:r>
              <a:rPr lang="en-US" sz="2600" dirty="0" err="1" smtClean="0">
                <a:solidFill>
                  <a:srgbClr val="0000CC"/>
                </a:solidFill>
              </a:rPr>
              <a:t>Nhà</a:t>
            </a:r>
            <a:r>
              <a:rPr lang="en-US" sz="2600" dirty="0" smtClean="0">
                <a:solidFill>
                  <a:srgbClr val="0000CC"/>
                </a:solidFill>
              </a:rPr>
              <a:t> </a:t>
            </a:r>
            <a:r>
              <a:rPr lang="en-US" sz="2600" dirty="0" err="1" smtClean="0">
                <a:solidFill>
                  <a:srgbClr val="0000CC"/>
                </a:solidFill>
              </a:rPr>
              <a:t>nước</a:t>
            </a:r>
            <a:r>
              <a:rPr lang="en-US" sz="2600" dirty="0" smtClean="0">
                <a:solidFill>
                  <a:srgbClr val="0000CC"/>
                </a:solidFill>
              </a:rPr>
              <a:t> </a:t>
            </a:r>
            <a:r>
              <a:rPr lang="en-US" sz="2600" dirty="0" err="1" smtClean="0">
                <a:solidFill>
                  <a:srgbClr val="0000CC"/>
                </a:solidFill>
              </a:rPr>
              <a:t>Trung</a:t>
            </a:r>
            <a:r>
              <a:rPr lang="en-US" sz="2600" dirty="0" smtClean="0">
                <a:solidFill>
                  <a:srgbClr val="0000CC"/>
                </a:solidFill>
              </a:rPr>
              <a:t> </a:t>
            </a:r>
            <a:r>
              <a:rPr lang="en-US" sz="2600" dirty="0" err="1" smtClean="0">
                <a:solidFill>
                  <a:srgbClr val="0000CC"/>
                </a:solidFill>
              </a:rPr>
              <a:t>ương</a:t>
            </a:r>
            <a:r>
              <a:rPr lang="en-US" sz="2600" dirty="0" smtClean="0">
                <a:solidFill>
                  <a:srgbClr val="0000CC"/>
                </a:solidFill>
              </a:rPr>
              <a:t> </a:t>
            </a:r>
            <a:r>
              <a:rPr lang="en-US" sz="2600" dirty="0" err="1" smtClean="0">
                <a:solidFill>
                  <a:srgbClr val="0000CC"/>
                </a:solidFill>
              </a:rPr>
              <a:t>luôn</a:t>
            </a:r>
            <a:r>
              <a:rPr lang="en-US" sz="2600" dirty="0" smtClean="0">
                <a:solidFill>
                  <a:srgbClr val="0000CC"/>
                </a:solidFill>
              </a:rPr>
              <a:t> </a:t>
            </a:r>
            <a:r>
              <a:rPr lang="en-US" sz="2600" dirty="0" err="1" smtClean="0">
                <a:solidFill>
                  <a:srgbClr val="0000CC"/>
                </a:solidFill>
              </a:rPr>
              <a:t>quan</a:t>
            </a:r>
            <a:r>
              <a:rPr lang="en-US" sz="2600" dirty="0" smtClean="0">
                <a:solidFill>
                  <a:srgbClr val="0000CC"/>
                </a:solidFill>
              </a:rPr>
              <a:t> </a:t>
            </a:r>
            <a:r>
              <a:rPr lang="en-US" sz="2600" dirty="0" err="1" smtClean="0">
                <a:solidFill>
                  <a:srgbClr val="0000CC"/>
                </a:solidFill>
              </a:rPr>
              <a:t>tâm</a:t>
            </a:r>
            <a:r>
              <a:rPr lang="en-US" sz="2600" dirty="0" smtClean="0">
                <a:solidFill>
                  <a:srgbClr val="0000CC"/>
                </a:solidFill>
              </a:rPr>
              <a:t> </a:t>
            </a:r>
            <a:r>
              <a:rPr lang="en-US" sz="2600" dirty="0" err="1" smtClean="0">
                <a:solidFill>
                  <a:srgbClr val="0000CC"/>
                </a:solidFill>
              </a:rPr>
              <a:t>khuyến</a:t>
            </a:r>
            <a:r>
              <a:rPr lang="en-US" sz="2600" dirty="0" smtClean="0">
                <a:solidFill>
                  <a:srgbClr val="0000CC"/>
                </a:solidFill>
              </a:rPr>
              <a:t> </a:t>
            </a:r>
            <a:r>
              <a:rPr lang="en-US" sz="2600" dirty="0" err="1" smtClean="0">
                <a:solidFill>
                  <a:srgbClr val="0000CC"/>
                </a:solidFill>
              </a:rPr>
              <a:t>khích</a:t>
            </a:r>
            <a:r>
              <a:rPr lang="en-US" sz="2600" dirty="0" smtClean="0">
                <a:solidFill>
                  <a:srgbClr val="0000CC"/>
                </a:solidFill>
              </a:rPr>
              <a:t> </a:t>
            </a:r>
            <a:r>
              <a:rPr lang="en-US" sz="2600" dirty="0" err="1" smtClean="0">
                <a:solidFill>
                  <a:srgbClr val="0000CC"/>
                </a:solidFill>
              </a:rPr>
              <a:t>và</a:t>
            </a:r>
            <a:r>
              <a:rPr lang="en-US" sz="2600" dirty="0" smtClean="0">
                <a:solidFill>
                  <a:srgbClr val="0000CC"/>
                </a:solidFill>
              </a:rPr>
              <a:t> </a:t>
            </a:r>
            <a:r>
              <a:rPr lang="en-US" sz="2600" dirty="0" err="1" smtClean="0">
                <a:solidFill>
                  <a:srgbClr val="0000CC"/>
                </a:solidFill>
              </a:rPr>
              <a:t>tạo</a:t>
            </a:r>
            <a:r>
              <a:rPr lang="en-US" sz="2600" dirty="0" smtClean="0">
                <a:solidFill>
                  <a:srgbClr val="0000CC"/>
                </a:solidFill>
              </a:rPr>
              <a:t> </a:t>
            </a:r>
            <a:r>
              <a:rPr lang="en-US" sz="2600" dirty="0" err="1" smtClean="0">
                <a:solidFill>
                  <a:srgbClr val="0000CC"/>
                </a:solidFill>
              </a:rPr>
              <a:t>điều</a:t>
            </a:r>
            <a:r>
              <a:rPr lang="en-US" sz="2600" dirty="0" smtClean="0">
                <a:solidFill>
                  <a:srgbClr val="0000CC"/>
                </a:solidFill>
              </a:rPr>
              <a:t> </a:t>
            </a:r>
            <a:r>
              <a:rPr lang="en-US" sz="2600" dirty="0" err="1" smtClean="0">
                <a:solidFill>
                  <a:srgbClr val="0000CC"/>
                </a:solidFill>
              </a:rPr>
              <a:t>kiện</a:t>
            </a:r>
            <a:r>
              <a:rPr lang="en-US" sz="2600" dirty="0" smtClean="0">
                <a:solidFill>
                  <a:srgbClr val="0000CC"/>
                </a:solidFill>
              </a:rPr>
              <a:t> </a:t>
            </a:r>
            <a:r>
              <a:rPr lang="en-US" sz="2600" dirty="0" err="1" smtClean="0">
                <a:solidFill>
                  <a:srgbClr val="0000CC"/>
                </a:solidFill>
              </a:rPr>
              <a:t>phát</a:t>
            </a:r>
            <a:r>
              <a:rPr lang="en-US" sz="2600" dirty="0" smtClean="0">
                <a:solidFill>
                  <a:srgbClr val="0000CC"/>
                </a:solidFill>
              </a:rPr>
              <a:t> </a:t>
            </a:r>
            <a:r>
              <a:rPr lang="en-US" sz="2600" dirty="0" err="1" smtClean="0">
                <a:solidFill>
                  <a:srgbClr val="0000CC"/>
                </a:solidFill>
              </a:rPr>
              <a:t>triển</a:t>
            </a:r>
            <a:r>
              <a:rPr lang="en-US" sz="2600" dirty="0" smtClean="0">
                <a:solidFill>
                  <a:srgbClr val="0000CC"/>
                </a:solidFill>
              </a:rPr>
              <a:t> </a:t>
            </a:r>
            <a:r>
              <a:rPr lang="en-US" sz="2600" dirty="0" err="1" smtClean="0">
                <a:solidFill>
                  <a:srgbClr val="0000CC"/>
                </a:solidFill>
              </a:rPr>
              <a:t>ngành</a:t>
            </a:r>
            <a:r>
              <a:rPr lang="en-US" dirty="0" smtClean="0">
                <a:solidFill>
                  <a:srgbClr val="0000CC"/>
                </a:solidFill>
              </a:rPr>
              <a:t>.</a:t>
            </a:r>
          </a:p>
          <a:p>
            <a:endParaRPr lang="en-US" dirty="0"/>
          </a:p>
        </p:txBody>
      </p:sp>
      <p:sp>
        <p:nvSpPr>
          <p:cNvPr id="5" name="Slide Number Placeholder 4"/>
          <p:cNvSpPr>
            <a:spLocks noGrp="1"/>
          </p:cNvSpPr>
          <p:nvPr>
            <p:ph type="sldNum" sz="quarter" idx="12"/>
          </p:nvPr>
        </p:nvSpPr>
        <p:spPr/>
        <p:txBody>
          <a:bodyPr/>
          <a:lstStyle/>
          <a:p>
            <a:fld id="{456FDB57-8B44-4356-A2F2-15B339962AB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609600"/>
          </a:xfrm>
        </p:spPr>
        <p:txBody>
          <a:bodyPr>
            <a:normAutofit/>
          </a:bodyPr>
          <a:lstStyle/>
          <a:p>
            <a:r>
              <a:rPr lang="en-US" sz="3400" dirty="0" smtClean="0">
                <a:solidFill>
                  <a:srgbClr val="0000CC"/>
                </a:solidFill>
              </a:rPr>
              <a:t>II. </a:t>
            </a:r>
            <a:r>
              <a:rPr lang="en-US" sz="3400" dirty="0" err="1" smtClean="0">
                <a:solidFill>
                  <a:srgbClr val="0000CC"/>
                </a:solidFill>
              </a:rPr>
              <a:t>Các</a:t>
            </a:r>
            <a:r>
              <a:rPr lang="en-US" sz="3400" dirty="0" smtClean="0">
                <a:solidFill>
                  <a:srgbClr val="0000CC"/>
                </a:solidFill>
              </a:rPr>
              <a:t> </a:t>
            </a:r>
            <a:r>
              <a:rPr lang="en-US" sz="3400" dirty="0" err="1" smtClean="0">
                <a:solidFill>
                  <a:srgbClr val="0000CC"/>
                </a:solidFill>
              </a:rPr>
              <a:t>giải</a:t>
            </a:r>
            <a:r>
              <a:rPr lang="en-US" sz="3400" dirty="0" smtClean="0">
                <a:solidFill>
                  <a:srgbClr val="0000CC"/>
                </a:solidFill>
              </a:rPr>
              <a:t> </a:t>
            </a:r>
            <a:r>
              <a:rPr lang="en-US" sz="3400" dirty="0" err="1" smtClean="0">
                <a:solidFill>
                  <a:srgbClr val="0000CC"/>
                </a:solidFill>
              </a:rPr>
              <a:t>pháp</a:t>
            </a:r>
            <a:r>
              <a:rPr lang="en-US" sz="3400" dirty="0" smtClean="0">
                <a:solidFill>
                  <a:srgbClr val="0000CC"/>
                </a:solidFill>
              </a:rPr>
              <a:t> </a:t>
            </a:r>
            <a:r>
              <a:rPr lang="en-US" sz="3400" dirty="0" err="1" smtClean="0">
                <a:solidFill>
                  <a:srgbClr val="0000CC"/>
                </a:solidFill>
              </a:rPr>
              <a:t>và</a:t>
            </a:r>
            <a:r>
              <a:rPr lang="en-US" sz="3400" dirty="0" smtClean="0">
                <a:solidFill>
                  <a:srgbClr val="0000CC"/>
                </a:solidFill>
              </a:rPr>
              <a:t> </a:t>
            </a:r>
            <a:r>
              <a:rPr lang="en-US" sz="3400" dirty="0" err="1" smtClean="0">
                <a:solidFill>
                  <a:srgbClr val="0000CC"/>
                </a:solidFill>
              </a:rPr>
              <a:t>kiến</a:t>
            </a:r>
            <a:r>
              <a:rPr lang="en-US" sz="3400" dirty="0" smtClean="0">
                <a:solidFill>
                  <a:srgbClr val="0000CC"/>
                </a:solidFill>
              </a:rPr>
              <a:t> </a:t>
            </a:r>
            <a:r>
              <a:rPr lang="en-US" sz="3400" dirty="0" err="1" smtClean="0">
                <a:solidFill>
                  <a:srgbClr val="0000CC"/>
                </a:solidFill>
              </a:rPr>
              <a:t>nghị</a:t>
            </a:r>
            <a:endParaRPr lang="en-US" sz="3400" dirty="0">
              <a:solidFill>
                <a:srgbClr val="0000CC"/>
              </a:solidFill>
            </a:endParaRPr>
          </a:p>
        </p:txBody>
      </p:sp>
      <p:sp>
        <p:nvSpPr>
          <p:cNvPr id="3" name="Content Placeholder 2"/>
          <p:cNvSpPr>
            <a:spLocks noGrp="1"/>
          </p:cNvSpPr>
          <p:nvPr>
            <p:ph idx="1"/>
          </p:nvPr>
        </p:nvSpPr>
        <p:spPr>
          <a:xfrm>
            <a:off x="0" y="914400"/>
            <a:ext cx="8915400" cy="5638800"/>
          </a:xfrm>
        </p:spPr>
        <p:txBody>
          <a:bodyPr>
            <a:normAutofit/>
          </a:bodyPr>
          <a:lstStyle/>
          <a:p>
            <a:pPr marL="571500" indent="-571500">
              <a:buFont typeface="+mj-lt"/>
              <a:buAutoNum type="arabicPeriod"/>
            </a:pPr>
            <a:r>
              <a:rPr lang="en-US" b="1" dirty="0" err="1" smtClean="0"/>
              <a:t>Đối</a:t>
            </a:r>
            <a:r>
              <a:rPr lang="en-US" b="1" dirty="0" smtClean="0"/>
              <a:t> </a:t>
            </a:r>
            <a:r>
              <a:rPr lang="en-US" b="1" dirty="0" err="1" smtClean="0"/>
              <a:t>với</a:t>
            </a:r>
            <a:r>
              <a:rPr lang="en-US" b="1" dirty="0" smtClean="0"/>
              <a:t> </a:t>
            </a:r>
            <a:r>
              <a:rPr lang="en-US" b="1" dirty="0" err="1" smtClean="0"/>
              <a:t>ngành</a:t>
            </a:r>
            <a:r>
              <a:rPr lang="en-US" b="1" dirty="0" smtClean="0"/>
              <a:t> </a:t>
            </a:r>
            <a:r>
              <a:rPr lang="en-US" b="1" dirty="0" err="1" smtClean="0"/>
              <a:t>sản</a:t>
            </a:r>
            <a:r>
              <a:rPr lang="en-US" b="1" dirty="0" smtClean="0"/>
              <a:t> </a:t>
            </a:r>
            <a:r>
              <a:rPr lang="en-US" b="1" dirty="0" err="1" smtClean="0"/>
              <a:t>xuất</a:t>
            </a:r>
            <a:endParaRPr lang="en-US" b="1" dirty="0" smtClean="0"/>
          </a:p>
          <a:p>
            <a:pPr marL="880110" lvl="1" indent="-514350">
              <a:spcBef>
                <a:spcPts val="600"/>
              </a:spcBef>
              <a:spcAft>
                <a:spcPts val="600"/>
              </a:spcAft>
              <a:buFont typeface="Wingdings" pitchFamily="2" charset="2"/>
              <a:buChar char="§"/>
            </a:pPr>
            <a:r>
              <a:rPr lang="en-US" sz="2800" smtClean="0">
                <a:solidFill>
                  <a:srgbClr val="0000CC"/>
                </a:solidFill>
              </a:rPr>
              <a:t>Về giảm chi phí:</a:t>
            </a:r>
          </a:p>
          <a:p>
            <a:pPr marL="1154430" lvl="2" indent="-514350">
              <a:lnSpc>
                <a:spcPct val="114000"/>
              </a:lnSpc>
              <a:spcBef>
                <a:spcPts val="600"/>
              </a:spcBef>
              <a:spcAft>
                <a:spcPts val="600"/>
              </a:spcAft>
              <a:buFont typeface="Wingdings" pitchFamily="2" charset="2"/>
              <a:buChar char="q"/>
            </a:pPr>
            <a:r>
              <a:rPr lang="en-US" sz="2400" smtClean="0">
                <a:solidFill>
                  <a:srgbClr val="C00000"/>
                </a:solidFill>
              </a:rPr>
              <a:t>Giảm </a:t>
            </a:r>
            <a:r>
              <a:rPr lang="en-US" sz="2400" dirty="0" smtClean="0">
                <a:solidFill>
                  <a:srgbClr val="C00000"/>
                </a:solidFill>
              </a:rPr>
              <a:t>chi </a:t>
            </a:r>
            <a:r>
              <a:rPr lang="en-US" sz="2400" dirty="0" err="1" smtClean="0">
                <a:solidFill>
                  <a:srgbClr val="C00000"/>
                </a:solidFill>
              </a:rPr>
              <a:t>phí</a:t>
            </a:r>
            <a:r>
              <a:rPr lang="en-US" sz="2400" dirty="0" smtClean="0">
                <a:solidFill>
                  <a:srgbClr val="C00000"/>
                </a:solidFill>
              </a:rPr>
              <a:t> </a:t>
            </a:r>
            <a:r>
              <a:rPr lang="en-US" sz="2400" dirty="0" err="1" smtClean="0">
                <a:solidFill>
                  <a:srgbClr val="C00000"/>
                </a:solidFill>
              </a:rPr>
              <a:t>nuôi</a:t>
            </a:r>
            <a:r>
              <a:rPr lang="en-US" sz="2400" dirty="0" smtClean="0">
                <a:solidFill>
                  <a:srgbClr val="C00000"/>
                </a:solidFill>
              </a:rPr>
              <a:t> </a:t>
            </a:r>
            <a:r>
              <a:rPr lang="en-US" sz="2400" dirty="0" err="1" smtClean="0">
                <a:solidFill>
                  <a:srgbClr val="C00000"/>
                </a:solidFill>
              </a:rPr>
              <a:t>tôm</a:t>
            </a:r>
            <a:r>
              <a:rPr lang="en-US" sz="2400" dirty="0" smtClean="0">
                <a:solidFill>
                  <a:srgbClr val="C00000"/>
                </a:solidFill>
              </a:rPr>
              <a:t>, </a:t>
            </a:r>
            <a:r>
              <a:rPr lang="en-US" sz="2400" dirty="0" err="1" smtClean="0">
                <a:solidFill>
                  <a:srgbClr val="C00000"/>
                </a:solidFill>
              </a:rPr>
              <a:t>tăng</a:t>
            </a:r>
            <a:r>
              <a:rPr lang="en-US" sz="2400" dirty="0" smtClean="0">
                <a:solidFill>
                  <a:srgbClr val="C00000"/>
                </a:solidFill>
              </a:rPr>
              <a:t> </a:t>
            </a:r>
            <a:r>
              <a:rPr lang="en-US" sz="2400" dirty="0" err="1" smtClean="0">
                <a:solidFill>
                  <a:srgbClr val="C00000"/>
                </a:solidFill>
              </a:rPr>
              <a:t>năng</a:t>
            </a:r>
            <a:r>
              <a:rPr lang="en-US" sz="2400" dirty="0" smtClean="0">
                <a:solidFill>
                  <a:srgbClr val="C00000"/>
                </a:solidFill>
              </a:rPr>
              <a:t> </a:t>
            </a:r>
            <a:r>
              <a:rPr lang="en-US" sz="2400" dirty="0" err="1" smtClean="0">
                <a:solidFill>
                  <a:srgbClr val="C00000"/>
                </a:solidFill>
              </a:rPr>
              <a:t>suất</a:t>
            </a:r>
            <a:r>
              <a:rPr lang="en-US" sz="2400" dirty="0" smtClean="0">
                <a:solidFill>
                  <a:srgbClr val="C00000"/>
                </a:solidFill>
              </a:rPr>
              <a:t> </a:t>
            </a:r>
            <a:r>
              <a:rPr lang="en-US" sz="2400" dirty="0" err="1" smtClean="0">
                <a:solidFill>
                  <a:srgbClr val="C00000"/>
                </a:solidFill>
              </a:rPr>
              <a:t>và</a:t>
            </a:r>
            <a:r>
              <a:rPr lang="en-US" sz="2400" dirty="0" smtClean="0">
                <a:solidFill>
                  <a:srgbClr val="C00000"/>
                </a:solidFill>
              </a:rPr>
              <a:t> </a:t>
            </a:r>
            <a:r>
              <a:rPr lang="en-US" sz="2400" dirty="0" err="1" smtClean="0">
                <a:solidFill>
                  <a:srgbClr val="C00000"/>
                </a:solidFill>
              </a:rPr>
              <a:t>giảm</a:t>
            </a:r>
            <a:r>
              <a:rPr lang="en-US" sz="2400" dirty="0" smtClean="0">
                <a:solidFill>
                  <a:srgbClr val="C00000"/>
                </a:solidFill>
              </a:rPr>
              <a:t> </a:t>
            </a:r>
            <a:r>
              <a:rPr lang="en-US" sz="2400" dirty="0" err="1" smtClean="0">
                <a:solidFill>
                  <a:srgbClr val="C00000"/>
                </a:solidFill>
              </a:rPr>
              <a:t>rủi</a:t>
            </a:r>
            <a:r>
              <a:rPr lang="en-US" sz="2400" dirty="0" smtClean="0">
                <a:solidFill>
                  <a:srgbClr val="C00000"/>
                </a:solidFill>
              </a:rPr>
              <a:t> </a:t>
            </a:r>
            <a:r>
              <a:rPr lang="en-US" sz="2400" dirty="0" err="1" smtClean="0">
                <a:solidFill>
                  <a:srgbClr val="C00000"/>
                </a:solidFill>
              </a:rPr>
              <a:t>ro</a:t>
            </a:r>
            <a:r>
              <a:rPr lang="en-US" sz="2400" dirty="0" smtClean="0">
                <a:solidFill>
                  <a:srgbClr val="C00000"/>
                </a:solidFill>
              </a:rPr>
              <a:t> do </a:t>
            </a:r>
            <a:r>
              <a:rPr lang="en-US" sz="2400" dirty="0" err="1" smtClean="0">
                <a:solidFill>
                  <a:srgbClr val="C00000"/>
                </a:solidFill>
              </a:rPr>
              <a:t>tôm</a:t>
            </a:r>
            <a:r>
              <a:rPr lang="en-US" sz="2400" dirty="0" smtClean="0">
                <a:solidFill>
                  <a:srgbClr val="C00000"/>
                </a:solidFill>
              </a:rPr>
              <a:t> </a:t>
            </a:r>
            <a:r>
              <a:rPr lang="en-US" sz="2400" dirty="0" err="1" smtClean="0">
                <a:solidFill>
                  <a:srgbClr val="C00000"/>
                </a:solidFill>
              </a:rPr>
              <a:t>chết</a:t>
            </a:r>
            <a:r>
              <a:rPr lang="en-US" sz="2400" dirty="0" smtClean="0">
                <a:solidFill>
                  <a:srgbClr val="C00000"/>
                </a:solidFill>
              </a:rPr>
              <a:t>. </a:t>
            </a:r>
          </a:p>
          <a:p>
            <a:pPr marL="1154430" lvl="2" indent="-514350">
              <a:lnSpc>
                <a:spcPct val="114000"/>
              </a:lnSpc>
              <a:spcBef>
                <a:spcPts val="600"/>
              </a:spcBef>
              <a:spcAft>
                <a:spcPts val="600"/>
              </a:spcAft>
              <a:buFont typeface="Wingdings" pitchFamily="2" charset="2"/>
              <a:buChar char="q"/>
            </a:pPr>
            <a:r>
              <a:rPr lang="en-US" sz="2400" smtClean="0">
                <a:solidFill>
                  <a:srgbClr val="C00000"/>
                </a:solidFill>
              </a:rPr>
              <a:t>Áp dụng chương trình quản lý tiên tiến để giảm tiêu hao nguyên nhiên vật liệu và năng lượng.</a:t>
            </a:r>
          </a:p>
          <a:p>
            <a:pPr marL="1154430" lvl="2" indent="-514350">
              <a:lnSpc>
                <a:spcPct val="114000"/>
              </a:lnSpc>
              <a:spcBef>
                <a:spcPts val="600"/>
              </a:spcBef>
              <a:spcAft>
                <a:spcPts val="600"/>
              </a:spcAft>
              <a:buFont typeface="Wingdings" pitchFamily="2" charset="2"/>
              <a:buChar char="q"/>
            </a:pPr>
            <a:r>
              <a:rPr lang="en-US" sz="2400" smtClean="0">
                <a:solidFill>
                  <a:srgbClr val="C00000"/>
                </a:solidFill>
              </a:rPr>
              <a:t>Trang bị công nghệ thông tin, các công cụ sản xuất mà có thể thay thế lực lượng lao động chân tay. </a:t>
            </a:r>
          </a:p>
          <a:p>
            <a:endParaRPr lang="en-US" dirty="0"/>
          </a:p>
        </p:txBody>
      </p:sp>
      <p:sp>
        <p:nvSpPr>
          <p:cNvPr id="5" name="Slide Number Placeholder 4"/>
          <p:cNvSpPr>
            <a:spLocks noGrp="1"/>
          </p:cNvSpPr>
          <p:nvPr>
            <p:ph type="sldNum" sz="quarter" idx="12"/>
          </p:nvPr>
        </p:nvSpPr>
        <p:spPr/>
        <p:txBody>
          <a:bodyPr/>
          <a:lstStyle/>
          <a:p>
            <a:fld id="{456FDB57-8B44-4356-A2F2-15B339962AB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609600"/>
          </a:xfrm>
        </p:spPr>
        <p:txBody>
          <a:bodyPr>
            <a:normAutofit/>
          </a:bodyPr>
          <a:lstStyle/>
          <a:p>
            <a:r>
              <a:rPr lang="en-US" sz="3400" dirty="0" smtClean="0">
                <a:solidFill>
                  <a:srgbClr val="0000CC"/>
                </a:solidFill>
              </a:rPr>
              <a:t>II. </a:t>
            </a:r>
            <a:r>
              <a:rPr lang="en-US" sz="3400" dirty="0" err="1" smtClean="0">
                <a:solidFill>
                  <a:srgbClr val="0000CC"/>
                </a:solidFill>
              </a:rPr>
              <a:t>Các</a:t>
            </a:r>
            <a:r>
              <a:rPr lang="en-US" sz="3400" dirty="0" smtClean="0">
                <a:solidFill>
                  <a:srgbClr val="0000CC"/>
                </a:solidFill>
              </a:rPr>
              <a:t> </a:t>
            </a:r>
            <a:r>
              <a:rPr lang="en-US" sz="3400" dirty="0" err="1" smtClean="0">
                <a:solidFill>
                  <a:srgbClr val="0000CC"/>
                </a:solidFill>
              </a:rPr>
              <a:t>giải</a:t>
            </a:r>
            <a:r>
              <a:rPr lang="en-US" sz="3400" dirty="0" smtClean="0">
                <a:solidFill>
                  <a:srgbClr val="0000CC"/>
                </a:solidFill>
              </a:rPr>
              <a:t> </a:t>
            </a:r>
            <a:r>
              <a:rPr lang="en-US" sz="3400" dirty="0" err="1" smtClean="0">
                <a:solidFill>
                  <a:srgbClr val="0000CC"/>
                </a:solidFill>
              </a:rPr>
              <a:t>pháp</a:t>
            </a:r>
            <a:r>
              <a:rPr lang="en-US" sz="3400" dirty="0" smtClean="0">
                <a:solidFill>
                  <a:srgbClr val="0000CC"/>
                </a:solidFill>
              </a:rPr>
              <a:t> </a:t>
            </a:r>
            <a:r>
              <a:rPr lang="en-US" sz="3400" dirty="0" err="1" smtClean="0">
                <a:solidFill>
                  <a:srgbClr val="0000CC"/>
                </a:solidFill>
              </a:rPr>
              <a:t>và</a:t>
            </a:r>
            <a:r>
              <a:rPr lang="en-US" sz="3400" dirty="0" smtClean="0">
                <a:solidFill>
                  <a:srgbClr val="0000CC"/>
                </a:solidFill>
              </a:rPr>
              <a:t> </a:t>
            </a:r>
            <a:r>
              <a:rPr lang="en-US" sz="3400" dirty="0" err="1" smtClean="0">
                <a:solidFill>
                  <a:srgbClr val="0000CC"/>
                </a:solidFill>
              </a:rPr>
              <a:t>kiến</a:t>
            </a:r>
            <a:r>
              <a:rPr lang="en-US" sz="3400" dirty="0" smtClean="0">
                <a:solidFill>
                  <a:srgbClr val="0000CC"/>
                </a:solidFill>
              </a:rPr>
              <a:t> </a:t>
            </a:r>
            <a:r>
              <a:rPr lang="en-US" sz="3400" dirty="0" err="1" smtClean="0">
                <a:solidFill>
                  <a:srgbClr val="0000CC"/>
                </a:solidFill>
              </a:rPr>
              <a:t>nghị</a:t>
            </a:r>
            <a:endParaRPr lang="en-US" sz="3400" dirty="0">
              <a:solidFill>
                <a:srgbClr val="0000CC"/>
              </a:solidFill>
            </a:endParaRPr>
          </a:p>
        </p:txBody>
      </p:sp>
      <p:sp>
        <p:nvSpPr>
          <p:cNvPr id="3" name="Content Placeholder 2"/>
          <p:cNvSpPr>
            <a:spLocks noGrp="1"/>
          </p:cNvSpPr>
          <p:nvPr>
            <p:ph idx="1"/>
          </p:nvPr>
        </p:nvSpPr>
        <p:spPr>
          <a:xfrm>
            <a:off x="152400" y="914400"/>
            <a:ext cx="8915400" cy="5715000"/>
          </a:xfrm>
        </p:spPr>
        <p:txBody>
          <a:bodyPr>
            <a:normAutofit lnSpcReduction="10000"/>
          </a:bodyPr>
          <a:lstStyle/>
          <a:p>
            <a:pPr marL="571500" indent="-571500">
              <a:buFont typeface="+mj-lt"/>
              <a:buAutoNum type="arabicPeriod"/>
            </a:pPr>
            <a:r>
              <a:rPr lang="en-US" b="1" dirty="0" err="1" smtClean="0"/>
              <a:t>Đối</a:t>
            </a:r>
            <a:r>
              <a:rPr lang="en-US" b="1" dirty="0" smtClean="0"/>
              <a:t> </a:t>
            </a:r>
            <a:r>
              <a:rPr lang="en-US" b="1" dirty="0" err="1" smtClean="0"/>
              <a:t>với</a:t>
            </a:r>
            <a:r>
              <a:rPr lang="en-US" b="1" dirty="0" smtClean="0"/>
              <a:t> </a:t>
            </a:r>
            <a:r>
              <a:rPr lang="en-US" b="1" dirty="0" err="1" smtClean="0"/>
              <a:t>ngành</a:t>
            </a:r>
            <a:r>
              <a:rPr lang="en-US" b="1" dirty="0" smtClean="0"/>
              <a:t> </a:t>
            </a:r>
            <a:r>
              <a:rPr lang="en-US" b="1" dirty="0" err="1" smtClean="0"/>
              <a:t>sản</a:t>
            </a:r>
            <a:r>
              <a:rPr lang="en-US" b="1" dirty="0" smtClean="0"/>
              <a:t> </a:t>
            </a:r>
            <a:r>
              <a:rPr lang="en-US" b="1" dirty="0" err="1" smtClean="0"/>
              <a:t>xuất</a:t>
            </a:r>
            <a:endParaRPr lang="en-US" b="1" dirty="0" smtClean="0"/>
          </a:p>
          <a:p>
            <a:pPr marL="880110" lvl="1" indent="-514350">
              <a:lnSpc>
                <a:spcPct val="124000"/>
              </a:lnSpc>
              <a:buFont typeface="Wingdings" pitchFamily="2" charset="2"/>
              <a:buChar char="§"/>
            </a:pPr>
            <a:r>
              <a:rPr lang="en-US" sz="2700" smtClean="0">
                <a:solidFill>
                  <a:srgbClr val="0000CC"/>
                </a:solidFill>
              </a:rPr>
              <a:t>Phát </a:t>
            </a:r>
            <a:r>
              <a:rPr lang="en-US" sz="2700" smtClean="0">
                <a:solidFill>
                  <a:srgbClr val="0000CC"/>
                </a:solidFill>
              </a:rPr>
              <a:t>huy các điểm mạnh và lợi thế </a:t>
            </a:r>
            <a:r>
              <a:rPr lang="en-US" sz="2700" smtClean="0">
                <a:solidFill>
                  <a:srgbClr val="0000CC"/>
                </a:solidFill>
              </a:rPr>
              <a:t>cá </a:t>
            </a:r>
            <a:r>
              <a:rPr lang="en-US" sz="2700" smtClean="0">
                <a:solidFill>
                  <a:srgbClr val="0000CC"/>
                </a:solidFill>
              </a:rPr>
              <a:t>biệt</a:t>
            </a:r>
            <a:r>
              <a:rPr lang="en-US" sz="2700" smtClean="0">
                <a:solidFill>
                  <a:srgbClr val="0000CC"/>
                </a:solidFill>
              </a:rPr>
              <a:t>:</a:t>
            </a:r>
          </a:p>
          <a:p>
            <a:pPr lvl="2">
              <a:lnSpc>
                <a:spcPct val="124000"/>
              </a:lnSpc>
              <a:buFont typeface="Wingdings" pitchFamily="2" charset="2"/>
              <a:buChar char="q"/>
            </a:pPr>
            <a:r>
              <a:rPr lang="en-US" sz="2400" smtClean="0">
                <a:solidFill>
                  <a:srgbClr val="C00000"/>
                </a:solidFill>
              </a:rPr>
              <a:t>Các nhà máy phải đoàn kết, tăng cường quản </a:t>
            </a:r>
            <a:r>
              <a:rPr lang="en-US" sz="2400" smtClean="0">
                <a:solidFill>
                  <a:srgbClr val="C00000"/>
                </a:solidFill>
              </a:rPr>
              <a:t>lý </a:t>
            </a:r>
            <a:r>
              <a:rPr lang="en-US" sz="2400" smtClean="0">
                <a:solidFill>
                  <a:srgbClr val="C00000"/>
                </a:solidFill>
              </a:rPr>
              <a:t>CL, </a:t>
            </a:r>
            <a:r>
              <a:rPr lang="en-US" sz="2400" smtClean="0">
                <a:solidFill>
                  <a:srgbClr val="C00000"/>
                </a:solidFill>
              </a:rPr>
              <a:t>phát huy thương hiệu </a:t>
            </a:r>
            <a:r>
              <a:rPr lang="en-US" sz="2400" smtClean="0">
                <a:solidFill>
                  <a:srgbClr val="C00000"/>
                </a:solidFill>
              </a:rPr>
              <a:t>tôm </a:t>
            </a:r>
            <a:r>
              <a:rPr lang="en-US" sz="2400" smtClean="0">
                <a:solidFill>
                  <a:srgbClr val="C00000"/>
                </a:solidFill>
              </a:rPr>
              <a:t>quảng </a:t>
            </a:r>
            <a:r>
              <a:rPr lang="en-US" sz="2400" smtClean="0">
                <a:solidFill>
                  <a:srgbClr val="C00000"/>
                </a:solidFill>
              </a:rPr>
              <a:t>canh mà các nước khác không </a:t>
            </a:r>
            <a:r>
              <a:rPr lang="en-US" sz="2400" smtClean="0">
                <a:solidFill>
                  <a:srgbClr val="C00000"/>
                </a:solidFill>
              </a:rPr>
              <a:t>thể </a:t>
            </a:r>
            <a:r>
              <a:rPr lang="en-US" sz="2400" smtClean="0">
                <a:solidFill>
                  <a:srgbClr val="C00000"/>
                </a:solidFill>
              </a:rPr>
              <a:t>có, đồng thời Nhà nước kiên quyết đẩy mạnh công tác phòng chống tệ </a:t>
            </a:r>
            <a:r>
              <a:rPr lang="en-US" sz="2400" smtClean="0">
                <a:solidFill>
                  <a:srgbClr val="C00000"/>
                </a:solidFill>
              </a:rPr>
              <a:t>nạn bơm chích </a:t>
            </a:r>
            <a:r>
              <a:rPr lang="en-US" sz="2400" smtClean="0">
                <a:solidFill>
                  <a:srgbClr val="C00000"/>
                </a:solidFill>
              </a:rPr>
              <a:t>tạp </a:t>
            </a:r>
            <a:r>
              <a:rPr lang="en-US" sz="2400" smtClean="0">
                <a:solidFill>
                  <a:srgbClr val="C00000"/>
                </a:solidFill>
              </a:rPr>
              <a:t>chất;</a:t>
            </a:r>
            <a:endParaRPr lang="en-US" sz="2400" smtClean="0">
              <a:solidFill>
                <a:srgbClr val="C00000"/>
              </a:solidFill>
            </a:endParaRPr>
          </a:p>
          <a:p>
            <a:pPr lvl="2">
              <a:lnSpc>
                <a:spcPct val="124000"/>
              </a:lnSpc>
              <a:buFont typeface="Wingdings" pitchFamily="2" charset="2"/>
              <a:buChar char="q"/>
            </a:pPr>
            <a:r>
              <a:rPr lang="en-US" sz="2400" smtClean="0">
                <a:solidFill>
                  <a:srgbClr val="C00000"/>
                </a:solidFill>
              </a:rPr>
              <a:t>Phát huy các điểm mạnh về hệ thống tiêu thụ, tay nghề công nhân và kinh nghiệm quản lý nhằm gia tăng tỉ trọng </a:t>
            </a:r>
            <a:r>
              <a:rPr lang="en-US" sz="2400" smtClean="0">
                <a:solidFill>
                  <a:srgbClr val="C00000"/>
                </a:solidFill>
              </a:rPr>
              <a:t>hàng </a:t>
            </a:r>
            <a:r>
              <a:rPr lang="en-US" sz="2400" smtClean="0">
                <a:solidFill>
                  <a:srgbClr val="C00000"/>
                </a:solidFill>
              </a:rPr>
              <a:t>GTGT</a:t>
            </a:r>
            <a:endParaRPr lang="en-US" sz="2400" smtClean="0">
              <a:solidFill>
                <a:srgbClr val="C00000"/>
              </a:solidFill>
            </a:endParaRPr>
          </a:p>
          <a:p>
            <a:pPr lvl="2">
              <a:lnSpc>
                <a:spcPct val="124000"/>
              </a:lnSpc>
              <a:buFont typeface="Wingdings" pitchFamily="2" charset="2"/>
              <a:buChar char="q"/>
            </a:pPr>
            <a:r>
              <a:rPr lang="en-US" sz="2400" smtClean="0">
                <a:solidFill>
                  <a:srgbClr val="C00000"/>
                </a:solidFill>
              </a:rPr>
              <a:t>Các nhà máy nên có hoạt động liên kết chuỗi </a:t>
            </a:r>
            <a:r>
              <a:rPr lang="en-US" sz="2400" smtClean="0">
                <a:solidFill>
                  <a:srgbClr val="C00000"/>
                </a:solidFill>
              </a:rPr>
              <a:t>giá </a:t>
            </a:r>
            <a:r>
              <a:rPr lang="en-US" sz="2400" smtClean="0">
                <a:solidFill>
                  <a:srgbClr val="C00000"/>
                </a:solidFill>
              </a:rPr>
              <a:t>trị, </a:t>
            </a:r>
            <a:r>
              <a:rPr lang="en-US" sz="2400" smtClean="0">
                <a:solidFill>
                  <a:srgbClr val="C00000"/>
                </a:solidFill>
              </a:rPr>
              <a:t>đặc biệt là với người nuôi, để có </a:t>
            </a:r>
            <a:r>
              <a:rPr lang="en-US" sz="2400" smtClean="0">
                <a:solidFill>
                  <a:srgbClr val="C00000"/>
                </a:solidFill>
              </a:rPr>
              <a:t>những </a:t>
            </a:r>
            <a:r>
              <a:rPr lang="en-US" sz="2400" smtClean="0">
                <a:solidFill>
                  <a:srgbClr val="C00000"/>
                </a:solidFill>
              </a:rPr>
              <a:t>SP tốt</a:t>
            </a:r>
            <a:r>
              <a:rPr lang="en-US" sz="2400" smtClean="0">
                <a:solidFill>
                  <a:srgbClr val="C00000"/>
                </a:solidFill>
              </a:rPr>
              <a:t>, ít rủi ro và phù hợp với nhu cầu của thị trường</a:t>
            </a:r>
            <a:r>
              <a:rPr lang="en-US" sz="2400" smtClean="0">
                <a:solidFill>
                  <a:srgbClr val="C00000"/>
                </a:solidFill>
              </a:rPr>
              <a:t>, </a:t>
            </a:r>
            <a:r>
              <a:rPr lang="en-US" sz="2400" smtClean="0">
                <a:solidFill>
                  <a:srgbClr val="C00000"/>
                </a:solidFill>
              </a:rPr>
              <a:t>xúc tiến chương </a:t>
            </a:r>
            <a:r>
              <a:rPr lang="en-US" sz="2400" smtClean="0">
                <a:solidFill>
                  <a:srgbClr val="C00000"/>
                </a:solidFill>
              </a:rPr>
              <a:t>trình nuôi bền vững </a:t>
            </a:r>
          </a:p>
          <a:p>
            <a:endParaRPr lang="en-US" dirty="0"/>
          </a:p>
        </p:txBody>
      </p:sp>
      <p:sp>
        <p:nvSpPr>
          <p:cNvPr id="5" name="Slide Number Placeholder 4"/>
          <p:cNvSpPr>
            <a:spLocks noGrp="1"/>
          </p:cNvSpPr>
          <p:nvPr>
            <p:ph type="sldNum" sz="quarter" idx="12"/>
          </p:nvPr>
        </p:nvSpPr>
        <p:spPr/>
        <p:txBody>
          <a:bodyPr/>
          <a:lstStyle/>
          <a:p>
            <a:fld id="{456FDB57-8B44-4356-A2F2-15B339962AB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609600"/>
          </a:xfrm>
        </p:spPr>
        <p:txBody>
          <a:bodyPr>
            <a:normAutofit/>
          </a:bodyPr>
          <a:lstStyle/>
          <a:p>
            <a:r>
              <a:rPr lang="en-US" sz="3400" dirty="0" smtClean="0">
                <a:solidFill>
                  <a:srgbClr val="0000CC"/>
                </a:solidFill>
              </a:rPr>
              <a:t>II. </a:t>
            </a:r>
            <a:r>
              <a:rPr lang="en-US" sz="3400" dirty="0" err="1" smtClean="0">
                <a:solidFill>
                  <a:srgbClr val="0000CC"/>
                </a:solidFill>
              </a:rPr>
              <a:t>Các</a:t>
            </a:r>
            <a:r>
              <a:rPr lang="en-US" sz="3400" dirty="0" smtClean="0">
                <a:solidFill>
                  <a:srgbClr val="0000CC"/>
                </a:solidFill>
              </a:rPr>
              <a:t> </a:t>
            </a:r>
            <a:r>
              <a:rPr lang="en-US" sz="3400" dirty="0" err="1" smtClean="0">
                <a:solidFill>
                  <a:srgbClr val="0000CC"/>
                </a:solidFill>
              </a:rPr>
              <a:t>giải</a:t>
            </a:r>
            <a:r>
              <a:rPr lang="en-US" sz="3400" dirty="0" smtClean="0">
                <a:solidFill>
                  <a:srgbClr val="0000CC"/>
                </a:solidFill>
              </a:rPr>
              <a:t> </a:t>
            </a:r>
            <a:r>
              <a:rPr lang="en-US" sz="3400" dirty="0" err="1" smtClean="0">
                <a:solidFill>
                  <a:srgbClr val="0000CC"/>
                </a:solidFill>
              </a:rPr>
              <a:t>pháp</a:t>
            </a:r>
            <a:r>
              <a:rPr lang="en-US" sz="3400" dirty="0" smtClean="0">
                <a:solidFill>
                  <a:srgbClr val="0000CC"/>
                </a:solidFill>
              </a:rPr>
              <a:t> </a:t>
            </a:r>
            <a:r>
              <a:rPr lang="en-US" sz="3400" dirty="0" err="1" smtClean="0">
                <a:solidFill>
                  <a:srgbClr val="0000CC"/>
                </a:solidFill>
              </a:rPr>
              <a:t>và</a:t>
            </a:r>
            <a:r>
              <a:rPr lang="en-US" sz="3400" dirty="0" smtClean="0">
                <a:solidFill>
                  <a:srgbClr val="0000CC"/>
                </a:solidFill>
              </a:rPr>
              <a:t> </a:t>
            </a:r>
            <a:r>
              <a:rPr lang="en-US" sz="3400" dirty="0" err="1" smtClean="0">
                <a:solidFill>
                  <a:srgbClr val="0000CC"/>
                </a:solidFill>
              </a:rPr>
              <a:t>kiến</a:t>
            </a:r>
            <a:r>
              <a:rPr lang="en-US" sz="3400" dirty="0" smtClean="0">
                <a:solidFill>
                  <a:srgbClr val="0000CC"/>
                </a:solidFill>
              </a:rPr>
              <a:t> </a:t>
            </a:r>
            <a:r>
              <a:rPr lang="en-US" sz="3400" dirty="0" err="1" smtClean="0">
                <a:solidFill>
                  <a:srgbClr val="0000CC"/>
                </a:solidFill>
              </a:rPr>
              <a:t>nghị</a:t>
            </a:r>
            <a:endParaRPr lang="en-US" sz="3400" dirty="0">
              <a:solidFill>
                <a:srgbClr val="0000CC"/>
              </a:solidFill>
            </a:endParaRPr>
          </a:p>
        </p:txBody>
      </p:sp>
      <p:sp>
        <p:nvSpPr>
          <p:cNvPr id="3" name="Content Placeholder 2"/>
          <p:cNvSpPr>
            <a:spLocks noGrp="1"/>
          </p:cNvSpPr>
          <p:nvPr>
            <p:ph idx="1"/>
          </p:nvPr>
        </p:nvSpPr>
        <p:spPr>
          <a:xfrm>
            <a:off x="228600" y="762000"/>
            <a:ext cx="8686800" cy="6096000"/>
          </a:xfrm>
        </p:spPr>
        <p:txBody>
          <a:bodyPr>
            <a:normAutofit/>
          </a:bodyPr>
          <a:lstStyle/>
          <a:p>
            <a:pPr marL="571500" indent="-571500">
              <a:buFont typeface="+mj-lt"/>
              <a:buAutoNum type="arabicPeriod" startAt="2"/>
            </a:pPr>
            <a:r>
              <a:rPr lang="en-US" b="1" dirty="0" err="1" smtClean="0"/>
              <a:t>Đối</a:t>
            </a:r>
            <a:r>
              <a:rPr lang="en-US" b="1" dirty="0" smtClean="0"/>
              <a:t> </a:t>
            </a:r>
            <a:r>
              <a:rPr lang="en-US" b="1" dirty="0" err="1" smtClean="0"/>
              <a:t>với</a:t>
            </a:r>
            <a:r>
              <a:rPr lang="en-US" b="1" dirty="0" smtClean="0"/>
              <a:t> </a:t>
            </a:r>
            <a:r>
              <a:rPr lang="en-US" b="1" dirty="0" err="1" smtClean="0"/>
              <a:t>Nhà</a:t>
            </a:r>
            <a:r>
              <a:rPr lang="en-US" b="1" dirty="0" smtClean="0"/>
              <a:t> </a:t>
            </a:r>
            <a:r>
              <a:rPr lang="en-US" b="1" dirty="0" err="1" smtClean="0"/>
              <a:t>nước</a:t>
            </a:r>
            <a:endParaRPr lang="en-US" b="1" dirty="0" smtClean="0"/>
          </a:p>
          <a:p>
            <a:pPr marL="880110" lvl="1" indent="-514350">
              <a:lnSpc>
                <a:spcPts val="2800"/>
              </a:lnSpc>
              <a:spcBef>
                <a:spcPts val="600"/>
              </a:spcBef>
              <a:spcAft>
                <a:spcPts val="600"/>
              </a:spcAft>
              <a:buFont typeface="Wingdings" pitchFamily="2" charset="2"/>
              <a:buChar char="§"/>
            </a:pPr>
            <a:r>
              <a:rPr lang="en-US" dirty="0" err="1" smtClean="0">
                <a:solidFill>
                  <a:srgbClr val="0000CC"/>
                </a:solidFill>
              </a:rPr>
              <a:t>Không</a:t>
            </a:r>
            <a:r>
              <a:rPr lang="en-US" dirty="0" smtClean="0">
                <a:solidFill>
                  <a:srgbClr val="0000CC"/>
                </a:solidFill>
              </a:rPr>
              <a:t> </a:t>
            </a:r>
            <a:r>
              <a:rPr lang="en-US" dirty="0" err="1" smtClean="0">
                <a:solidFill>
                  <a:srgbClr val="0000CC"/>
                </a:solidFill>
              </a:rPr>
              <a:t>cho</a:t>
            </a:r>
            <a:r>
              <a:rPr lang="en-US" dirty="0" smtClean="0">
                <a:solidFill>
                  <a:srgbClr val="0000CC"/>
                </a:solidFill>
              </a:rPr>
              <a:t> </a:t>
            </a:r>
            <a:r>
              <a:rPr lang="en-US" dirty="0" err="1" smtClean="0">
                <a:solidFill>
                  <a:srgbClr val="0000CC"/>
                </a:solidFill>
              </a:rPr>
              <a:t>phép</a:t>
            </a:r>
            <a:r>
              <a:rPr lang="en-US" dirty="0" smtClean="0">
                <a:solidFill>
                  <a:srgbClr val="0000CC"/>
                </a:solidFill>
              </a:rPr>
              <a:t> </a:t>
            </a:r>
            <a:r>
              <a:rPr lang="en-US" dirty="0" err="1" smtClean="0">
                <a:solidFill>
                  <a:srgbClr val="0000CC"/>
                </a:solidFill>
              </a:rPr>
              <a:t>các</a:t>
            </a:r>
            <a:r>
              <a:rPr lang="en-US" dirty="0" smtClean="0">
                <a:solidFill>
                  <a:srgbClr val="0000CC"/>
                </a:solidFill>
              </a:rPr>
              <a:t> </a:t>
            </a:r>
            <a:r>
              <a:rPr lang="en-US" dirty="0" err="1" smtClean="0">
                <a:solidFill>
                  <a:srgbClr val="0000CC"/>
                </a:solidFill>
              </a:rPr>
              <a:t>cơ</a:t>
            </a:r>
            <a:r>
              <a:rPr lang="en-US" dirty="0" smtClean="0">
                <a:solidFill>
                  <a:srgbClr val="0000CC"/>
                </a:solidFill>
              </a:rPr>
              <a:t> </a:t>
            </a:r>
            <a:r>
              <a:rPr lang="en-US" dirty="0" err="1" smtClean="0">
                <a:solidFill>
                  <a:srgbClr val="0000CC"/>
                </a:solidFill>
              </a:rPr>
              <a:t>sở</a:t>
            </a:r>
            <a:r>
              <a:rPr lang="en-US" dirty="0" smtClean="0">
                <a:solidFill>
                  <a:srgbClr val="0000CC"/>
                </a:solidFill>
              </a:rPr>
              <a:t>, </a:t>
            </a:r>
            <a:r>
              <a:rPr lang="en-US" dirty="0" err="1" smtClean="0">
                <a:solidFill>
                  <a:srgbClr val="0000CC"/>
                </a:solidFill>
              </a:rPr>
              <a:t>đại</a:t>
            </a:r>
            <a:r>
              <a:rPr lang="en-US" dirty="0" smtClean="0">
                <a:solidFill>
                  <a:srgbClr val="0000CC"/>
                </a:solidFill>
              </a:rPr>
              <a:t> </a:t>
            </a:r>
            <a:r>
              <a:rPr lang="en-US" dirty="0" err="1" smtClean="0">
                <a:solidFill>
                  <a:srgbClr val="0000CC"/>
                </a:solidFill>
              </a:rPr>
              <a:t>lý</a:t>
            </a:r>
            <a:r>
              <a:rPr lang="en-US" dirty="0" smtClean="0">
                <a:solidFill>
                  <a:srgbClr val="0000CC"/>
                </a:solidFill>
              </a:rPr>
              <a:t> </a:t>
            </a:r>
            <a:r>
              <a:rPr lang="en-US" dirty="0" err="1" smtClean="0">
                <a:solidFill>
                  <a:srgbClr val="0000CC"/>
                </a:solidFill>
              </a:rPr>
              <a:t>lặt</a:t>
            </a:r>
            <a:r>
              <a:rPr lang="en-US" dirty="0" smtClean="0">
                <a:solidFill>
                  <a:srgbClr val="0000CC"/>
                </a:solidFill>
              </a:rPr>
              <a:t> </a:t>
            </a:r>
            <a:r>
              <a:rPr lang="en-US" dirty="0" err="1" smtClean="0">
                <a:solidFill>
                  <a:srgbClr val="0000CC"/>
                </a:solidFill>
              </a:rPr>
              <a:t>đầu</a:t>
            </a:r>
            <a:r>
              <a:rPr lang="en-US" dirty="0" smtClean="0">
                <a:solidFill>
                  <a:srgbClr val="0000CC"/>
                </a:solidFill>
              </a:rPr>
              <a:t>, </a:t>
            </a:r>
            <a:r>
              <a:rPr lang="en-US" dirty="0" err="1" smtClean="0">
                <a:solidFill>
                  <a:srgbClr val="0000CC"/>
                </a:solidFill>
              </a:rPr>
              <a:t>sơ</a:t>
            </a:r>
            <a:r>
              <a:rPr lang="en-US" dirty="0" smtClean="0">
                <a:solidFill>
                  <a:srgbClr val="0000CC"/>
                </a:solidFill>
              </a:rPr>
              <a:t> </a:t>
            </a:r>
            <a:r>
              <a:rPr lang="en-US" dirty="0" err="1" smtClean="0">
                <a:solidFill>
                  <a:srgbClr val="0000CC"/>
                </a:solidFill>
              </a:rPr>
              <a:t>chế</a:t>
            </a:r>
            <a:r>
              <a:rPr lang="en-US" dirty="0" smtClean="0">
                <a:solidFill>
                  <a:srgbClr val="0000CC"/>
                </a:solidFill>
              </a:rPr>
              <a:t> </a:t>
            </a:r>
            <a:r>
              <a:rPr lang="en-US" dirty="0" err="1" smtClean="0">
                <a:solidFill>
                  <a:srgbClr val="0000CC"/>
                </a:solidFill>
              </a:rPr>
              <a:t>tôm</a:t>
            </a:r>
            <a:r>
              <a:rPr lang="en-US" dirty="0" smtClean="0">
                <a:solidFill>
                  <a:srgbClr val="0000CC"/>
                </a:solidFill>
              </a:rPr>
              <a:t> </a:t>
            </a:r>
            <a:r>
              <a:rPr lang="en-US" dirty="0" err="1" smtClean="0">
                <a:solidFill>
                  <a:srgbClr val="0000CC"/>
                </a:solidFill>
              </a:rPr>
              <a:t>không</a:t>
            </a:r>
            <a:r>
              <a:rPr lang="en-US" dirty="0" smtClean="0">
                <a:solidFill>
                  <a:srgbClr val="0000CC"/>
                </a:solidFill>
              </a:rPr>
              <a:t> </a:t>
            </a:r>
            <a:r>
              <a:rPr lang="en-US" dirty="0" err="1" smtClean="0">
                <a:solidFill>
                  <a:srgbClr val="0000CC"/>
                </a:solidFill>
              </a:rPr>
              <a:t>đủ</a:t>
            </a:r>
            <a:r>
              <a:rPr lang="en-US" dirty="0" smtClean="0">
                <a:solidFill>
                  <a:srgbClr val="0000CC"/>
                </a:solidFill>
              </a:rPr>
              <a:t> </a:t>
            </a:r>
            <a:r>
              <a:rPr lang="en-US" dirty="0" err="1" smtClean="0">
                <a:solidFill>
                  <a:srgbClr val="0000CC"/>
                </a:solidFill>
              </a:rPr>
              <a:t>điều</a:t>
            </a:r>
            <a:r>
              <a:rPr lang="en-US" dirty="0" smtClean="0">
                <a:solidFill>
                  <a:srgbClr val="0000CC"/>
                </a:solidFill>
              </a:rPr>
              <a:t> </a:t>
            </a:r>
            <a:r>
              <a:rPr lang="en-US" dirty="0" err="1" smtClean="0">
                <a:solidFill>
                  <a:srgbClr val="0000CC"/>
                </a:solidFill>
              </a:rPr>
              <a:t>kiện</a:t>
            </a:r>
            <a:r>
              <a:rPr lang="en-US" dirty="0" smtClean="0">
                <a:solidFill>
                  <a:srgbClr val="0000CC"/>
                </a:solidFill>
              </a:rPr>
              <a:t> </a:t>
            </a:r>
            <a:r>
              <a:rPr lang="en-US" dirty="0" err="1" smtClean="0">
                <a:solidFill>
                  <a:srgbClr val="0000CC"/>
                </a:solidFill>
              </a:rPr>
              <a:t>về</a:t>
            </a:r>
            <a:r>
              <a:rPr lang="en-US" dirty="0" smtClean="0">
                <a:solidFill>
                  <a:srgbClr val="0000CC"/>
                </a:solidFill>
              </a:rPr>
              <a:t> ATTP</a:t>
            </a:r>
            <a:r>
              <a:rPr lang="en-US" smtClean="0">
                <a:solidFill>
                  <a:srgbClr val="0000CC"/>
                </a:solidFill>
              </a:rPr>
              <a:t>, </a:t>
            </a:r>
            <a:r>
              <a:rPr lang="en-US" smtClean="0">
                <a:solidFill>
                  <a:srgbClr val="0000CC"/>
                </a:solidFill>
              </a:rPr>
              <a:t>vi phạm luật môi trường</a:t>
            </a:r>
            <a:r>
              <a:rPr lang="en-US" smtClean="0">
                <a:solidFill>
                  <a:srgbClr val="0000CC"/>
                </a:solidFill>
              </a:rPr>
              <a:t>, BHXH </a:t>
            </a:r>
            <a:r>
              <a:rPr lang="en-US" smtClean="0">
                <a:solidFill>
                  <a:srgbClr val="0000CC"/>
                </a:solidFill>
              </a:rPr>
              <a:t>hoạt </a:t>
            </a:r>
            <a:r>
              <a:rPr lang="en-US" dirty="0" err="1" smtClean="0">
                <a:solidFill>
                  <a:srgbClr val="0000CC"/>
                </a:solidFill>
              </a:rPr>
              <a:t>động</a:t>
            </a:r>
            <a:endParaRPr lang="en-US" dirty="0" smtClean="0">
              <a:solidFill>
                <a:srgbClr val="0000CC"/>
              </a:solidFill>
            </a:endParaRPr>
          </a:p>
          <a:p>
            <a:pPr marL="880110" lvl="1" indent="-514350">
              <a:lnSpc>
                <a:spcPts val="2800"/>
              </a:lnSpc>
              <a:spcBef>
                <a:spcPts val="600"/>
              </a:spcBef>
              <a:spcAft>
                <a:spcPts val="600"/>
              </a:spcAft>
              <a:buFont typeface="Wingdings" pitchFamily="2" charset="2"/>
              <a:buChar char="§"/>
            </a:pPr>
            <a:r>
              <a:rPr lang="en-US" dirty="0" err="1" smtClean="0">
                <a:solidFill>
                  <a:srgbClr val="0000CC"/>
                </a:solidFill>
              </a:rPr>
              <a:t>Có</a:t>
            </a:r>
            <a:r>
              <a:rPr lang="en-US" dirty="0" smtClean="0">
                <a:solidFill>
                  <a:srgbClr val="0000CC"/>
                </a:solidFill>
              </a:rPr>
              <a:t> </a:t>
            </a:r>
            <a:r>
              <a:rPr lang="en-US" dirty="0" err="1" smtClean="0">
                <a:solidFill>
                  <a:srgbClr val="0000CC"/>
                </a:solidFill>
              </a:rPr>
              <a:t>các</a:t>
            </a:r>
            <a:r>
              <a:rPr lang="en-US" dirty="0" smtClean="0">
                <a:solidFill>
                  <a:srgbClr val="0000CC"/>
                </a:solidFill>
              </a:rPr>
              <a:t> </a:t>
            </a:r>
            <a:r>
              <a:rPr lang="en-US" dirty="0" err="1" smtClean="0">
                <a:solidFill>
                  <a:srgbClr val="0000CC"/>
                </a:solidFill>
              </a:rPr>
              <a:t>giải</a:t>
            </a:r>
            <a:r>
              <a:rPr lang="en-US" dirty="0" smtClean="0">
                <a:solidFill>
                  <a:srgbClr val="0000CC"/>
                </a:solidFill>
              </a:rPr>
              <a:t> </a:t>
            </a:r>
            <a:r>
              <a:rPr lang="en-US" dirty="0" err="1" smtClean="0">
                <a:solidFill>
                  <a:srgbClr val="0000CC"/>
                </a:solidFill>
              </a:rPr>
              <a:t>pháp</a:t>
            </a:r>
            <a:r>
              <a:rPr lang="en-US" dirty="0" smtClean="0">
                <a:solidFill>
                  <a:srgbClr val="0000CC"/>
                </a:solidFill>
              </a:rPr>
              <a:t> </a:t>
            </a:r>
            <a:r>
              <a:rPr lang="en-US" dirty="0" err="1" smtClean="0">
                <a:solidFill>
                  <a:srgbClr val="0000CC"/>
                </a:solidFill>
              </a:rPr>
              <a:t>khả</a:t>
            </a:r>
            <a:r>
              <a:rPr lang="en-US" dirty="0" smtClean="0">
                <a:solidFill>
                  <a:srgbClr val="0000CC"/>
                </a:solidFill>
              </a:rPr>
              <a:t> </a:t>
            </a:r>
            <a:r>
              <a:rPr lang="en-US" dirty="0" err="1" smtClean="0">
                <a:solidFill>
                  <a:srgbClr val="0000CC"/>
                </a:solidFill>
              </a:rPr>
              <a:t>thi</a:t>
            </a:r>
            <a:r>
              <a:rPr lang="en-US" dirty="0" smtClean="0">
                <a:solidFill>
                  <a:srgbClr val="0000CC"/>
                </a:solidFill>
              </a:rPr>
              <a:t> </a:t>
            </a:r>
            <a:r>
              <a:rPr lang="en-US" dirty="0" err="1" smtClean="0">
                <a:solidFill>
                  <a:srgbClr val="0000CC"/>
                </a:solidFill>
              </a:rPr>
              <a:t>về</a:t>
            </a:r>
            <a:r>
              <a:rPr lang="en-US" dirty="0" smtClean="0">
                <a:solidFill>
                  <a:srgbClr val="0000CC"/>
                </a:solidFill>
              </a:rPr>
              <a:t> </a:t>
            </a:r>
            <a:r>
              <a:rPr lang="en-US" dirty="0" err="1" smtClean="0">
                <a:solidFill>
                  <a:srgbClr val="0000CC"/>
                </a:solidFill>
              </a:rPr>
              <a:t>nuôi</a:t>
            </a:r>
            <a:r>
              <a:rPr lang="en-US" dirty="0" smtClean="0">
                <a:solidFill>
                  <a:srgbClr val="0000CC"/>
                </a:solidFill>
              </a:rPr>
              <a:t> </a:t>
            </a:r>
            <a:r>
              <a:rPr lang="en-US" dirty="0" err="1" smtClean="0">
                <a:solidFill>
                  <a:srgbClr val="0000CC"/>
                </a:solidFill>
              </a:rPr>
              <a:t>tôm</a:t>
            </a:r>
            <a:r>
              <a:rPr lang="en-US" dirty="0" smtClean="0">
                <a:solidFill>
                  <a:srgbClr val="0000CC"/>
                </a:solidFill>
              </a:rPr>
              <a:t> </a:t>
            </a:r>
            <a:r>
              <a:rPr lang="en-US" dirty="0" err="1" smtClean="0">
                <a:solidFill>
                  <a:srgbClr val="0000CC"/>
                </a:solidFill>
              </a:rPr>
              <a:t>bền</a:t>
            </a:r>
            <a:r>
              <a:rPr lang="en-US" dirty="0" smtClean="0">
                <a:solidFill>
                  <a:srgbClr val="0000CC"/>
                </a:solidFill>
              </a:rPr>
              <a:t> </a:t>
            </a:r>
            <a:r>
              <a:rPr lang="en-US" dirty="0" err="1" smtClean="0">
                <a:solidFill>
                  <a:srgbClr val="0000CC"/>
                </a:solidFill>
              </a:rPr>
              <a:t>vững</a:t>
            </a:r>
            <a:r>
              <a:rPr lang="en-US" dirty="0" smtClean="0">
                <a:solidFill>
                  <a:srgbClr val="0000CC"/>
                </a:solidFill>
              </a:rPr>
              <a:t> </a:t>
            </a:r>
            <a:r>
              <a:rPr lang="en-US" dirty="0" err="1" smtClean="0">
                <a:solidFill>
                  <a:srgbClr val="0000CC"/>
                </a:solidFill>
              </a:rPr>
              <a:t>và</a:t>
            </a:r>
            <a:r>
              <a:rPr lang="en-US" dirty="0" smtClean="0">
                <a:solidFill>
                  <a:srgbClr val="0000CC"/>
                </a:solidFill>
              </a:rPr>
              <a:t> chi </a:t>
            </a:r>
            <a:r>
              <a:rPr lang="en-US" dirty="0" err="1" smtClean="0">
                <a:solidFill>
                  <a:srgbClr val="0000CC"/>
                </a:solidFill>
              </a:rPr>
              <a:t>phí</a:t>
            </a:r>
            <a:r>
              <a:rPr lang="en-US" dirty="0" smtClean="0">
                <a:solidFill>
                  <a:srgbClr val="0000CC"/>
                </a:solidFill>
              </a:rPr>
              <a:t> </a:t>
            </a:r>
            <a:r>
              <a:rPr lang="en-US" dirty="0" err="1" smtClean="0">
                <a:solidFill>
                  <a:srgbClr val="0000CC"/>
                </a:solidFill>
              </a:rPr>
              <a:t>thấp</a:t>
            </a:r>
            <a:r>
              <a:rPr lang="en-US" dirty="0" smtClean="0">
                <a:solidFill>
                  <a:srgbClr val="0000CC"/>
                </a:solidFill>
              </a:rPr>
              <a:t> </a:t>
            </a:r>
            <a:r>
              <a:rPr lang="en-US" dirty="0" err="1" smtClean="0">
                <a:solidFill>
                  <a:srgbClr val="0000CC"/>
                </a:solidFill>
              </a:rPr>
              <a:t>nhằm</a:t>
            </a:r>
            <a:r>
              <a:rPr lang="en-US" dirty="0" smtClean="0">
                <a:solidFill>
                  <a:srgbClr val="0000CC"/>
                </a:solidFill>
              </a:rPr>
              <a:t> </a:t>
            </a:r>
            <a:r>
              <a:rPr lang="en-US" dirty="0" err="1" smtClean="0">
                <a:solidFill>
                  <a:srgbClr val="0000CC"/>
                </a:solidFill>
              </a:rPr>
              <a:t>hỗ</a:t>
            </a:r>
            <a:r>
              <a:rPr lang="en-US" dirty="0" smtClean="0">
                <a:solidFill>
                  <a:srgbClr val="0000CC"/>
                </a:solidFill>
              </a:rPr>
              <a:t> </a:t>
            </a:r>
            <a:r>
              <a:rPr lang="en-US" dirty="0" err="1" smtClean="0">
                <a:solidFill>
                  <a:srgbClr val="0000CC"/>
                </a:solidFill>
              </a:rPr>
              <a:t>trợ</a:t>
            </a:r>
            <a:r>
              <a:rPr lang="en-US" dirty="0" smtClean="0">
                <a:solidFill>
                  <a:srgbClr val="0000CC"/>
                </a:solidFill>
              </a:rPr>
              <a:t> </a:t>
            </a:r>
            <a:r>
              <a:rPr lang="en-US" dirty="0" err="1" smtClean="0">
                <a:solidFill>
                  <a:srgbClr val="0000CC"/>
                </a:solidFill>
              </a:rPr>
              <a:t>người</a:t>
            </a:r>
            <a:r>
              <a:rPr lang="en-US" dirty="0" smtClean="0">
                <a:solidFill>
                  <a:srgbClr val="0000CC"/>
                </a:solidFill>
              </a:rPr>
              <a:t> </a:t>
            </a:r>
            <a:r>
              <a:rPr lang="en-US" err="1" smtClean="0">
                <a:solidFill>
                  <a:srgbClr val="0000CC"/>
                </a:solidFill>
              </a:rPr>
              <a:t>nuôi</a:t>
            </a:r>
            <a:r>
              <a:rPr lang="en-US" smtClean="0">
                <a:solidFill>
                  <a:srgbClr val="0000CC"/>
                </a:solidFill>
              </a:rPr>
              <a:t> </a:t>
            </a:r>
            <a:r>
              <a:rPr lang="en-US" smtClean="0">
                <a:solidFill>
                  <a:srgbClr val="0000CC"/>
                </a:solidFill>
              </a:rPr>
              <a:t>tôm</a:t>
            </a:r>
            <a:r>
              <a:rPr lang="en-US" smtClean="0">
                <a:solidFill>
                  <a:srgbClr val="0000CC"/>
                </a:solidFill>
              </a:rPr>
              <a:t>, đặc biệt khuyến khích DN trong nước tự SX giống</a:t>
            </a:r>
            <a:endParaRPr lang="en-US" dirty="0" smtClean="0">
              <a:solidFill>
                <a:srgbClr val="0000CC"/>
              </a:solidFill>
            </a:endParaRPr>
          </a:p>
          <a:p>
            <a:pPr marL="880110" lvl="1" indent="-514350">
              <a:lnSpc>
                <a:spcPts val="2800"/>
              </a:lnSpc>
              <a:spcBef>
                <a:spcPts val="600"/>
              </a:spcBef>
              <a:spcAft>
                <a:spcPts val="600"/>
              </a:spcAft>
              <a:buFont typeface="Wingdings" pitchFamily="2" charset="2"/>
              <a:buChar char="§"/>
            </a:pPr>
            <a:r>
              <a:rPr lang="en-US" dirty="0" err="1" smtClean="0">
                <a:solidFill>
                  <a:srgbClr val="0000CC"/>
                </a:solidFill>
              </a:rPr>
              <a:t>Tăng</a:t>
            </a:r>
            <a:r>
              <a:rPr lang="en-US" dirty="0" smtClean="0">
                <a:solidFill>
                  <a:srgbClr val="0000CC"/>
                </a:solidFill>
              </a:rPr>
              <a:t> </a:t>
            </a:r>
            <a:r>
              <a:rPr lang="en-US" dirty="0" err="1" smtClean="0">
                <a:solidFill>
                  <a:srgbClr val="0000CC"/>
                </a:solidFill>
              </a:rPr>
              <a:t>cường</a:t>
            </a:r>
            <a:r>
              <a:rPr lang="en-US" dirty="0" smtClean="0">
                <a:solidFill>
                  <a:srgbClr val="0000CC"/>
                </a:solidFill>
              </a:rPr>
              <a:t> </a:t>
            </a:r>
            <a:r>
              <a:rPr lang="en-US" dirty="0" err="1" smtClean="0">
                <a:solidFill>
                  <a:srgbClr val="0000CC"/>
                </a:solidFill>
              </a:rPr>
              <a:t>hơn</a:t>
            </a:r>
            <a:r>
              <a:rPr lang="en-US" dirty="0" smtClean="0">
                <a:solidFill>
                  <a:srgbClr val="0000CC"/>
                </a:solidFill>
              </a:rPr>
              <a:t> </a:t>
            </a:r>
            <a:r>
              <a:rPr lang="en-US" dirty="0" err="1" smtClean="0">
                <a:solidFill>
                  <a:srgbClr val="0000CC"/>
                </a:solidFill>
              </a:rPr>
              <a:t>nữa</a:t>
            </a:r>
            <a:r>
              <a:rPr lang="en-US" dirty="0" smtClean="0">
                <a:solidFill>
                  <a:srgbClr val="0000CC"/>
                </a:solidFill>
              </a:rPr>
              <a:t> </a:t>
            </a:r>
            <a:r>
              <a:rPr lang="en-US" dirty="0" err="1" smtClean="0">
                <a:solidFill>
                  <a:srgbClr val="0000CC"/>
                </a:solidFill>
              </a:rPr>
              <a:t>việc</a:t>
            </a:r>
            <a:r>
              <a:rPr lang="en-US" dirty="0" smtClean="0">
                <a:solidFill>
                  <a:srgbClr val="0000CC"/>
                </a:solidFill>
              </a:rPr>
              <a:t> </a:t>
            </a:r>
            <a:r>
              <a:rPr lang="en-US" dirty="0" err="1" smtClean="0">
                <a:solidFill>
                  <a:srgbClr val="0000CC"/>
                </a:solidFill>
              </a:rPr>
              <a:t>quản</a:t>
            </a:r>
            <a:r>
              <a:rPr lang="en-US" dirty="0" smtClean="0">
                <a:solidFill>
                  <a:srgbClr val="0000CC"/>
                </a:solidFill>
              </a:rPr>
              <a:t> </a:t>
            </a:r>
            <a:r>
              <a:rPr lang="en-US" dirty="0" err="1" smtClean="0">
                <a:solidFill>
                  <a:srgbClr val="0000CC"/>
                </a:solidFill>
              </a:rPr>
              <a:t>lý</a:t>
            </a:r>
            <a:r>
              <a:rPr lang="en-US" dirty="0" smtClean="0">
                <a:solidFill>
                  <a:srgbClr val="0000CC"/>
                </a:solidFill>
              </a:rPr>
              <a:t> </a:t>
            </a:r>
            <a:r>
              <a:rPr lang="en-US" dirty="0" err="1" smtClean="0">
                <a:solidFill>
                  <a:srgbClr val="0000CC"/>
                </a:solidFill>
              </a:rPr>
              <a:t>chất</a:t>
            </a:r>
            <a:r>
              <a:rPr lang="en-US" dirty="0" smtClean="0">
                <a:solidFill>
                  <a:srgbClr val="0000CC"/>
                </a:solidFill>
              </a:rPr>
              <a:t> </a:t>
            </a:r>
            <a:r>
              <a:rPr lang="en-US" dirty="0" err="1" smtClean="0">
                <a:solidFill>
                  <a:srgbClr val="0000CC"/>
                </a:solidFill>
              </a:rPr>
              <a:t>lượng</a:t>
            </a:r>
            <a:r>
              <a:rPr lang="en-US" dirty="0" smtClean="0">
                <a:solidFill>
                  <a:srgbClr val="0000CC"/>
                </a:solidFill>
              </a:rPr>
              <a:t> </a:t>
            </a:r>
            <a:r>
              <a:rPr lang="en-US" dirty="0" err="1" smtClean="0">
                <a:solidFill>
                  <a:srgbClr val="0000CC"/>
                </a:solidFill>
              </a:rPr>
              <a:t>vật</a:t>
            </a:r>
            <a:r>
              <a:rPr lang="en-US" dirty="0" smtClean="0">
                <a:solidFill>
                  <a:srgbClr val="0000CC"/>
                </a:solidFill>
              </a:rPr>
              <a:t> </a:t>
            </a:r>
            <a:r>
              <a:rPr lang="en-US" dirty="0" err="1" smtClean="0">
                <a:solidFill>
                  <a:srgbClr val="0000CC"/>
                </a:solidFill>
              </a:rPr>
              <a:t>tư</a:t>
            </a:r>
            <a:r>
              <a:rPr lang="en-US" dirty="0" smtClean="0">
                <a:solidFill>
                  <a:srgbClr val="0000CC"/>
                </a:solidFill>
              </a:rPr>
              <a:t>, </a:t>
            </a:r>
            <a:r>
              <a:rPr lang="en-US" dirty="0" err="1" smtClean="0">
                <a:solidFill>
                  <a:srgbClr val="0000CC"/>
                </a:solidFill>
              </a:rPr>
              <a:t>hóa</a:t>
            </a:r>
            <a:r>
              <a:rPr lang="en-US" dirty="0" smtClean="0">
                <a:solidFill>
                  <a:srgbClr val="0000CC"/>
                </a:solidFill>
              </a:rPr>
              <a:t> </a:t>
            </a:r>
            <a:r>
              <a:rPr lang="en-US" dirty="0" err="1" smtClean="0">
                <a:solidFill>
                  <a:srgbClr val="0000CC"/>
                </a:solidFill>
              </a:rPr>
              <a:t>chất</a:t>
            </a:r>
            <a:r>
              <a:rPr lang="en-US" dirty="0" smtClean="0">
                <a:solidFill>
                  <a:srgbClr val="0000CC"/>
                </a:solidFill>
              </a:rPr>
              <a:t>, </a:t>
            </a:r>
            <a:r>
              <a:rPr lang="en-US" dirty="0" err="1" smtClean="0">
                <a:solidFill>
                  <a:srgbClr val="0000CC"/>
                </a:solidFill>
              </a:rPr>
              <a:t>thuốc</a:t>
            </a:r>
            <a:r>
              <a:rPr lang="en-US" dirty="0" smtClean="0">
                <a:solidFill>
                  <a:srgbClr val="0000CC"/>
                </a:solidFill>
              </a:rPr>
              <a:t> </a:t>
            </a:r>
            <a:r>
              <a:rPr lang="en-US" dirty="0" err="1" smtClean="0">
                <a:solidFill>
                  <a:srgbClr val="0000CC"/>
                </a:solidFill>
              </a:rPr>
              <a:t>thú</a:t>
            </a:r>
            <a:r>
              <a:rPr lang="en-US" dirty="0" smtClean="0">
                <a:solidFill>
                  <a:srgbClr val="0000CC"/>
                </a:solidFill>
              </a:rPr>
              <a:t> y </a:t>
            </a:r>
            <a:r>
              <a:rPr lang="en-US" dirty="0" err="1" smtClean="0">
                <a:solidFill>
                  <a:srgbClr val="0000CC"/>
                </a:solidFill>
              </a:rPr>
              <a:t>và</a:t>
            </a:r>
            <a:r>
              <a:rPr lang="en-US" dirty="0" smtClean="0">
                <a:solidFill>
                  <a:srgbClr val="0000CC"/>
                </a:solidFill>
              </a:rPr>
              <a:t> </a:t>
            </a:r>
            <a:r>
              <a:rPr lang="en-US" dirty="0" err="1" smtClean="0">
                <a:solidFill>
                  <a:srgbClr val="0000CC"/>
                </a:solidFill>
              </a:rPr>
              <a:t>có</a:t>
            </a:r>
            <a:r>
              <a:rPr lang="en-US" dirty="0" smtClean="0">
                <a:solidFill>
                  <a:srgbClr val="0000CC"/>
                </a:solidFill>
              </a:rPr>
              <a:t> </a:t>
            </a:r>
            <a:r>
              <a:rPr lang="en-US" dirty="0" err="1" smtClean="0">
                <a:solidFill>
                  <a:srgbClr val="0000CC"/>
                </a:solidFill>
              </a:rPr>
              <a:t>những</a:t>
            </a:r>
            <a:r>
              <a:rPr lang="en-US" dirty="0" smtClean="0">
                <a:solidFill>
                  <a:srgbClr val="0000CC"/>
                </a:solidFill>
              </a:rPr>
              <a:t> </a:t>
            </a:r>
            <a:r>
              <a:rPr lang="en-US" dirty="0" err="1" smtClean="0">
                <a:solidFill>
                  <a:srgbClr val="0000CC"/>
                </a:solidFill>
              </a:rPr>
              <a:t>chương</a:t>
            </a:r>
            <a:r>
              <a:rPr lang="en-US" dirty="0" smtClean="0">
                <a:solidFill>
                  <a:srgbClr val="0000CC"/>
                </a:solidFill>
              </a:rPr>
              <a:t> </a:t>
            </a:r>
            <a:r>
              <a:rPr lang="en-US" dirty="0" err="1" smtClean="0">
                <a:solidFill>
                  <a:srgbClr val="0000CC"/>
                </a:solidFill>
              </a:rPr>
              <a:t>trình</a:t>
            </a:r>
            <a:r>
              <a:rPr lang="en-US" dirty="0" smtClean="0">
                <a:solidFill>
                  <a:srgbClr val="0000CC"/>
                </a:solidFill>
              </a:rPr>
              <a:t> </a:t>
            </a:r>
            <a:r>
              <a:rPr lang="en-US" dirty="0" err="1" smtClean="0">
                <a:solidFill>
                  <a:srgbClr val="0000CC"/>
                </a:solidFill>
              </a:rPr>
              <a:t>hướng</a:t>
            </a:r>
            <a:r>
              <a:rPr lang="en-US" dirty="0" smtClean="0">
                <a:solidFill>
                  <a:srgbClr val="0000CC"/>
                </a:solidFill>
              </a:rPr>
              <a:t> </a:t>
            </a:r>
            <a:r>
              <a:rPr lang="en-US" dirty="0" err="1" smtClean="0">
                <a:solidFill>
                  <a:srgbClr val="0000CC"/>
                </a:solidFill>
              </a:rPr>
              <a:t>dẫn</a:t>
            </a:r>
            <a:r>
              <a:rPr lang="en-US" dirty="0" smtClean="0">
                <a:solidFill>
                  <a:srgbClr val="0000CC"/>
                </a:solidFill>
              </a:rPr>
              <a:t> </a:t>
            </a:r>
            <a:r>
              <a:rPr lang="en-US" dirty="0" err="1" smtClean="0">
                <a:solidFill>
                  <a:srgbClr val="0000CC"/>
                </a:solidFill>
              </a:rPr>
              <a:t>người</a:t>
            </a:r>
            <a:r>
              <a:rPr lang="en-US" dirty="0" smtClean="0">
                <a:solidFill>
                  <a:srgbClr val="0000CC"/>
                </a:solidFill>
              </a:rPr>
              <a:t> </a:t>
            </a:r>
            <a:r>
              <a:rPr lang="en-US" err="1" smtClean="0">
                <a:solidFill>
                  <a:srgbClr val="0000CC"/>
                </a:solidFill>
              </a:rPr>
              <a:t>nuôi</a:t>
            </a:r>
            <a:r>
              <a:rPr lang="en-US" smtClean="0">
                <a:solidFill>
                  <a:srgbClr val="0000CC"/>
                </a:solidFill>
              </a:rPr>
              <a:t> </a:t>
            </a:r>
            <a:r>
              <a:rPr lang="en-US" smtClean="0">
                <a:solidFill>
                  <a:srgbClr val="0000CC"/>
                </a:solidFill>
              </a:rPr>
              <a:t>sử dụng đúng cách</a:t>
            </a:r>
            <a:endParaRPr lang="en-US" dirty="0" smtClean="0">
              <a:solidFill>
                <a:srgbClr val="0000CC"/>
              </a:solidFill>
            </a:endParaRPr>
          </a:p>
          <a:p>
            <a:pPr marL="880110" lvl="1" indent="-514350">
              <a:buFont typeface="Wingdings" pitchFamily="2" charset="2"/>
              <a:buChar char="§"/>
            </a:pPr>
            <a:endParaRPr lang="en-US" dirty="0" smtClean="0">
              <a:solidFill>
                <a:srgbClr val="0000CC"/>
              </a:solidFill>
            </a:endParaRPr>
          </a:p>
        </p:txBody>
      </p:sp>
      <p:sp>
        <p:nvSpPr>
          <p:cNvPr id="5" name="Slide Number Placeholder 4"/>
          <p:cNvSpPr>
            <a:spLocks noGrp="1"/>
          </p:cNvSpPr>
          <p:nvPr>
            <p:ph type="sldNum" sz="quarter" idx="12"/>
          </p:nvPr>
        </p:nvSpPr>
        <p:spPr/>
        <p:txBody>
          <a:bodyPr/>
          <a:lstStyle/>
          <a:p>
            <a:fld id="{456FDB57-8B44-4356-A2F2-15B339962ABF}"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530</TotalTime>
  <Words>1164</Words>
  <Application>Microsoft Office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Phiên 2 - Tổ chức sản xuất tôm  Tổ chức sản xuất, liên kết ngành tôm - kết quả, tồn tại và đề xuất kiến nghị</vt:lpstr>
      <vt:lpstr>NỘI DUNG CHÍNH</vt:lpstr>
      <vt:lpstr>I. Thực trạng về lĩnh vực CB tôm của Việt Nam</vt:lpstr>
      <vt:lpstr>I. Thực trạng về lĩnh vực CB tôm …</vt:lpstr>
      <vt:lpstr>I. Thực trạng về lĩnh vực CB tôm …</vt:lpstr>
      <vt:lpstr>I. Thực trạng về lĩnh vực CB tôm …</vt:lpstr>
      <vt:lpstr>II. Các giải pháp và kiến nghị</vt:lpstr>
      <vt:lpstr>II. Các giải pháp và kiến nghị</vt:lpstr>
      <vt:lpstr>II. Các giải pháp và kiến nghị</vt:lpstr>
      <vt:lpstr>II. Các giải pháp và kiến nghị</vt:lpstr>
      <vt:lpstr>II. Các giải pháp và kiến nghị</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Phiên 2 - Tổ chức sản xuất tôm  Tổ chức sản xuất, liên kết ngành tôm - kết quả, tồn tại và đề xuất nâng cao</dc:title>
  <dc:creator>Tran Hoang Yen</dc:creator>
  <cp:lastModifiedBy>Tran Hoang Yen</cp:lastModifiedBy>
  <cp:revision>40</cp:revision>
  <dcterms:created xsi:type="dcterms:W3CDTF">2016-11-11T11:45:43Z</dcterms:created>
  <dcterms:modified xsi:type="dcterms:W3CDTF">2016-11-14T06:23:50Z</dcterms:modified>
</cp:coreProperties>
</file>