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378" r:id="rId3"/>
    <p:sldId id="365" r:id="rId4"/>
    <p:sldId id="382" r:id="rId5"/>
    <p:sldId id="384" r:id="rId6"/>
    <p:sldId id="374" r:id="rId7"/>
    <p:sldId id="415" r:id="rId8"/>
    <p:sldId id="408" r:id="rId9"/>
    <p:sldId id="418" r:id="rId10"/>
    <p:sldId id="398" r:id="rId11"/>
    <p:sldId id="375" r:id="rId12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3399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162" autoAdjust="0"/>
    <p:restoredTop sz="94563" autoAdjust="0"/>
  </p:normalViewPr>
  <p:slideViewPr>
    <p:cSldViewPr>
      <p:cViewPr varScale="1">
        <p:scale>
          <a:sx n="66" d="100"/>
          <a:sy n="66" d="100"/>
        </p:scale>
        <p:origin x="952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\Desktop\Database.NTTS\T&#244;m%20n&#432;&#7899;c%20l&#7907;\Copy%20of%20SO%20LIEU%20KE%20HOACH%206%20THANG%20-%20Sep%20Can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vi-VN" sz="1200" b="1"/>
              <a:t>Sản lượng</a:t>
            </a:r>
            <a:r>
              <a:rPr lang="en-US" sz="1200" b="1"/>
              <a:t> NTTS</a:t>
            </a:r>
            <a:r>
              <a:rPr lang="vi-VN" sz="1200" b="1"/>
              <a:t>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0445846054957417"/>
          <c:y val="0.27442694663167105"/>
          <c:w val="0.64499116181905836"/>
          <c:h val="0.5847526445557941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Sheet1!$C$11:$C$13</c:f>
              <c:strCache>
                <c:ptCount val="3"/>
                <c:pt idx="0">
                  <c:v>Cá tra</c:v>
                </c:pt>
                <c:pt idx="1">
                  <c:v>Tôm nước lợ</c:v>
                </c:pt>
                <c:pt idx="2">
                  <c:v>Thủy sản khác</c:v>
                </c:pt>
              </c:strCache>
            </c:strRef>
          </c:cat>
          <c:val>
            <c:numRef>
              <c:f>Sheet1!$D$11:$D$13</c:f>
              <c:numCache>
                <c:formatCode>General</c:formatCode>
                <c:ptCount val="3"/>
                <c:pt idx="0">
                  <c:v>1150000</c:v>
                </c:pt>
                <c:pt idx="1">
                  <c:v>630000</c:v>
                </c:pt>
                <c:pt idx="2">
                  <c:v>1770000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/>
              <a:t>Kim ngạch xuất khẩu 2015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187342653596874"/>
          <c:y val="0.19100718250482618"/>
          <c:w val="0.64056296534361779"/>
          <c:h val="0.58349262676417402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Sheet2!$B$6:$B$8</c:f>
              <c:strCache>
                <c:ptCount val="3"/>
                <c:pt idx="0">
                  <c:v>Cá tra</c:v>
                </c:pt>
                <c:pt idx="1">
                  <c:v>Tôm nước lợ</c:v>
                </c:pt>
                <c:pt idx="2">
                  <c:v>Thủy sản khác</c:v>
                </c:pt>
              </c:strCache>
            </c:strRef>
          </c:cat>
          <c:val>
            <c:numRef>
              <c:f>Sheet2!$C$6:$C$8</c:f>
              <c:numCache>
                <c:formatCode>General</c:formatCode>
                <c:ptCount val="3"/>
                <c:pt idx="0">
                  <c:v>1565</c:v>
                </c:pt>
                <c:pt idx="1">
                  <c:v>2953</c:v>
                </c:pt>
                <c:pt idx="2">
                  <c:v>2055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pattFill prst="pct5">
      <a:fgClr>
        <a:schemeClr val="accent1"/>
      </a:fgClr>
      <a:bgClr>
        <a:schemeClr val="bg1"/>
      </a:bgClr>
    </a:patt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smtClean="0"/>
              <a:t>Thị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trường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xuất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khẩu</a:t>
            </a:r>
            <a:r>
              <a:rPr lang="en-US" sz="2000" b="1" baseline="0" dirty="0" smtClean="0"/>
              <a:t> </a:t>
            </a:r>
            <a:r>
              <a:rPr lang="en-US" sz="2000" b="1" baseline="0" dirty="0" err="1" smtClean="0"/>
              <a:t>tôm</a:t>
            </a:r>
            <a:r>
              <a:rPr lang="en-US" sz="2000" b="1" baseline="0" dirty="0" smtClean="0"/>
              <a:t> 8 </a:t>
            </a:r>
            <a:r>
              <a:rPr lang="en-US" sz="2000" b="1" baseline="0" dirty="0" err="1" smtClean="0"/>
              <a:t>tháng</a:t>
            </a:r>
            <a:r>
              <a:rPr lang="en-US" sz="2000" b="1" baseline="0" dirty="0" smtClean="0"/>
              <a:t> 2016 </a:t>
            </a:r>
            <a:endParaRPr lang="en-US" sz="2000" b="1" dirty="0"/>
          </a:p>
        </c:rich>
      </c:tx>
      <c:layout>
        <c:manualLayout>
          <c:xMode val="edge"/>
          <c:yMode val="edge"/>
          <c:x val="0.12708322749978834"/>
          <c:y val="0.85930096901436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941226399119465"/>
          <c:y val="0.14723871303674232"/>
          <c:w val="0.61478515790364929"/>
          <c:h val="0.51503731434207101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Sheet2!$B$3:$B$8</c:f>
              <c:strCache>
                <c:ptCount val="6"/>
                <c:pt idx="0">
                  <c:v>Hoa Kỳ</c:v>
                </c:pt>
                <c:pt idx="1">
                  <c:v> EU</c:v>
                </c:pt>
                <c:pt idx="2">
                  <c:v>Nhật Bản</c:v>
                </c:pt>
                <c:pt idx="3">
                  <c:v>Trung Quốc</c:v>
                </c:pt>
                <c:pt idx="4">
                  <c:v>Hàn Quốc</c:v>
                </c:pt>
                <c:pt idx="5">
                  <c:v>Khác</c:v>
                </c:pt>
              </c:strCache>
            </c:strRef>
          </c:cat>
          <c:val>
            <c:numRef>
              <c:f>Sheet2!$C$3:$C$8</c:f>
              <c:numCache>
                <c:formatCode>General</c:formatCode>
                <c:ptCount val="6"/>
                <c:pt idx="0">
                  <c:v>22.6</c:v>
                </c:pt>
                <c:pt idx="1">
                  <c:v>19.3</c:v>
                </c:pt>
                <c:pt idx="2">
                  <c:v>17.600000000000001</c:v>
                </c:pt>
                <c:pt idx="3">
                  <c:v>15.1</c:v>
                </c:pt>
                <c:pt idx="4">
                  <c:v>9.1</c:v>
                </c:pt>
                <c:pt idx="5">
                  <c:v>16.299999999999997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9C26B8-EB4A-4B40-8FD0-75A429DE08E0}" type="doc">
      <dgm:prSet loTypeId="urn:microsoft.com/office/officeart/2005/8/layout/arrow2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4AE55D-5559-4F74-8B5F-0288A33F34A0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Nuôi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tôm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phẩm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6001778-7584-44EB-9BEB-BF357C022B89}" type="parTrans" cxnId="{E3C90533-4E41-4FE1-B232-410EA6FB33EC}">
      <dgm:prSet/>
      <dgm:spPr/>
      <dgm:t>
        <a:bodyPr/>
        <a:lstStyle/>
        <a:p>
          <a:endParaRPr lang="en-US"/>
        </a:p>
      </dgm:t>
    </dgm:pt>
    <dgm:pt modelId="{A622D7DD-F5AA-4001-A632-B1F4DC7120A1}" type="sibTrans" cxnId="{E3C90533-4E41-4FE1-B232-410EA6FB33EC}">
      <dgm:prSet/>
      <dgm:spPr/>
      <dgm:t>
        <a:bodyPr/>
        <a:lstStyle/>
        <a:p>
          <a:endParaRPr lang="en-US"/>
        </a:p>
      </dgm:t>
    </dgm:pt>
    <dgm:pt modelId="{A5E24243-A760-406B-8900-99E18A81FD76}">
      <dgm:prSet phldrT="[Text]" custT="1"/>
      <dgm:spPr/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Thu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gom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biến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A3BB375-0297-471F-9818-14AE50D2306C}" type="parTrans" cxnId="{BC845EF5-1249-4F90-9979-C3E216AD6C68}">
      <dgm:prSet/>
      <dgm:spPr/>
      <dgm:t>
        <a:bodyPr/>
        <a:lstStyle/>
        <a:p>
          <a:endParaRPr lang="en-US"/>
        </a:p>
      </dgm:t>
    </dgm:pt>
    <dgm:pt modelId="{73596763-A1DA-4E56-8185-F2D68B36F7BB}" type="sibTrans" cxnId="{BC845EF5-1249-4F90-9979-C3E216AD6C68}">
      <dgm:prSet/>
      <dgm:spPr/>
      <dgm:t>
        <a:bodyPr/>
        <a:lstStyle/>
        <a:p>
          <a:endParaRPr lang="en-US"/>
        </a:p>
      </dgm:t>
    </dgm:pt>
    <dgm:pt modelId="{DAE95620-0E39-4917-9C8D-5696CE648224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mại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thụ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sp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CA3662B-A2E8-419B-B9D2-31C008F5D98F}" type="parTrans" cxnId="{5B015B1D-B9CF-4C5C-9FF7-0EEC4BD0A2C4}">
      <dgm:prSet/>
      <dgm:spPr/>
      <dgm:t>
        <a:bodyPr/>
        <a:lstStyle/>
        <a:p>
          <a:endParaRPr lang="en-US"/>
        </a:p>
      </dgm:t>
    </dgm:pt>
    <dgm:pt modelId="{A8A020BD-B043-4312-895E-D713D59066BE}" type="sibTrans" cxnId="{5B015B1D-B9CF-4C5C-9FF7-0EEC4BD0A2C4}">
      <dgm:prSet/>
      <dgm:spPr/>
      <dgm:t>
        <a:bodyPr/>
        <a:lstStyle/>
        <a:p>
          <a:endParaRPr lang="en-US"/>
        </a:p>
      </dgm:t>
    </dgm:pt>
    <dgm:pt modelId="{5267C31E-E262-4D33-814B-7765EF6148B8}">
      <dgm:prSet phldrT="[Text]" custT="1"/>
      <dgm:spPr/>
      <dgm:t>
        <a:bodyPr/>
        <a:lstStyle/>
        <a:p>
          <a:endParaRPr lang="en-US" sz="20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993F5FA4-5966-4513-BE28-4F542123C789}" type="parTrans" cxnId="{FBD273D0-B97E-46AB-B245-C30CD8680753}">
      <dgm:prSet/>
      <dgm:spPr/>
      <dgm:t>
        <a:bodyPr/>
        <a:lstStyle/>
        <a:p>
          <a:endParaRPr lang="en-US"/>
        </a:p>
      </dgm:t>
    </dgm:pt>
    <dgm:pt modelId="{D17A230F-9774-4B79-A03C-0BE0F5E4C69D}" type="sibTrans" cxnId="{FBD273D0-B97E-46AB-B245-C30CD8680753}">
      <dgm:prSet/>
      <dgm:spPr/>
      <dgm:t>
        <a:bodyPr/>
        <a:lstStyle/>
        <a:p>
          <a:endParaRPr lang="en-US"/>
        </a:p>
      </dgm:t>
    </dgm:pt>
    <dgm:pt modelId="{23690672-6FBB-482C-B089-856D3E238E76}">
      <dgm:prSet phldrT="[Text]" custT="1"/>
      <dgm:spPr/>
      <dgm:t>
        <a:bodyPr/>
        <a:lstStyle/>
        <a:p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Tôm</a:t>
          </a:r>
          <a:r>
            <a:rPr lang="en-US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giống</a:t>
          </a:r>
          <a:endParaRPr lang="en-US" sz="20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88BF13-6F07-4715-8A16-1A0B1CD4CD28}" type="sibTrans" cxnId="{409C1365-65CD-4487-AD0B-4DDC4F8B1577}">
      <dgm:prSet/>
      <dgm:spPr/>
      <dgm:t>
        <a:bodyPr/>
        <a:lstStyle/>
        <a:p>
          <a:endParaRPr lang="en-US"/>
        </a:p>
      </dgm:t>
    </dgm:pt>
    <dgm:pt modelId="{639A4280-1EA8-4370-8011-0DDC99F311E3}" type="parTrans" cxnId="{409C1365-65CD-4487-AD0B-4DDC4F8B1577}">
      <dgm:prSet/>
      <dgm:spPr/>
      <dgm:t>
        <a:bodyPr/>
        <a:lstStyle/>
        <a:p>
          <a:endParaRPr lang="en-US"/>
        </a:p>
      </dgm:t>
    </dgm:pt>
    <dgm:pt modelId="{6F9AC9FF-09BF-498C-A607-1DB584B2691F}" type="pres">
      <dgm:prSet presAssocID="{589C26B8-EB4A-4B40-8FD0-75A429DE08E0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25417D-A622-4123-B722-2D16CCCB4C90}" type="pres">
      <dgm:prSet presAssocID="{589C26B8-EB4A-4B40-8FD0-75A429DE08E0}" presName="arrow" presStyleLbl="bgShp" presStyleIdx="0" presStyleCnt="1" custLinFactNeighborX="-4247" custLinFactNeighborY="2019"/>
      <dgm:spPr/>
      <dgm:t>
        <a:bodyPr/>
        <a:lstStyle/>
        <a:p>
          <a:endParaRPr lang="en-US"/>
        </a:p>
      </dgm:t>
    </dgm:pt>
    <dgm:pt modelId="{590631DE-F69D-4213-8784-C6CFF2D0CA63}" type="pres">
      <dgm:prSet presAssocID="{589C26B8-EB4A-4B40-8FD0-75A429DE08E0}" presName="arrowDiagram4" presStyleCnt="0"/>
      <dgm:spPr/>
    </dgm:pt>
    <dgm:pt modelId="{BC89C1D7-70AE-4C1C-9933-84541CD26B27}" type="pres">
      <dgm:prSet presAssocID="{23690672-6FBB-482C-B089-856D3E238E76}" presName="bullet4a" presStyleLbl="node1" presStyleIdx="0" presStyleCnt="4"/>
      <dgm:spPr/>
    </dgm:pt>
    <dgm:pt modelId="{D756ED1C-FC68-4742-9141-B77754DC7119}" type="pres">
      <dgm:prSet presAssocID="{23690672-6FBB-482C-B089-856D3E238E76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B4F02F-3E88-499B-AE0E-A65B7E03154D}" type="pres">
      <dgm:prSet presAssocID="{C54AE55D-5559-4F74-8B5F-0288A33F34A0}" presName="bullet4b" presStyleLbl="node1" presStyleIdx="1" presStyleCnt="4"/>
      <dgm:spPr/>
    </dgm:pt>
    <dgm:pt modelId="{031195C7-1056-46F8-AEC8-3F9200BB8963}" type="pres">
      <dgm:prSet presAssocID="{C54AE55D-5559-4F74-8B5F-0288A33F34A0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F6354-E22C-45F2-82CE-B8B116F6A1AD}" type="pres">
      <dgm:prSet presAssocID="{A5E24243-A760-406B-8900-99E18A81FD76}" presName="bullet4c" presStyleLbl="node1" presStyleIdx="2" presStyleCnt="4"/>
      <dgm:spPr/>
    </dgm:pt>
    <dgm:pt modelId="{7E318648-C3E4-48EB-A15A-976258C770EA}" type="pres">
      <dgm:prSet presAssocID="{A5E24243-A760-406B-8900-99E18A81FD76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7A4602-CD48-4119-8141-DBE9C3442531}" type="pres">
      <dgm:prSet presAssocID="{DAE95620-0E39-4917-9C8D-5696CE648224}" presName="bullet4d" presStyleLbl="node1" presStyleIdx="3" presStyleCnt="4"/>
      <dgm:spPr/>
    </dgm:pt>
    <dgm:pt modelId="{A158689A-A55B-40E7-AC41-ABC1A08FED75}" type="pres">
      <dgm:prSet presAssocID="{DAE95620-0E39-4917-9C8D-5696CE648224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33BB6ED-B1DB-4A92-8214-A078FDAEFC13}" type="presOf" srcId="{C54AE55D-5559-4F74-8B5F-0288A33F34A0}" destId="{031195C7-1056-46F8-AEC8-3F9200BB8963}" srcOrd="0" destOrd="0" presId="urn:microsoft.com/office/officeart/2005/8/layout/arrow2"/>
    <dgm:cxn modelId="{BD0A15E2-6EAF-43D8-B7E7-4AF113BBB117}" type="presOf" srcId="{DAE95620-0E39-4917-9C8D-5696CE648224}" destId="{A158689A-A55B-40E7-AC41-ABC1A08FED75}" srcOrd="0" destOrd="0" presId="urn:microsoft.com/office/officeart/2005/8/layout/arrow2"/>
    <dgm:cxn modelId="{409C1365-65CD-4487-AD0B-4DDC4F8B1577}" srcId="{589C26B8-EB4A-4B40-8FD0-75A429DE08E0}" destId="{23690672-6FBB-482C-B089-856D3E238E76}" srcOrd="0" destOrd="0" parTransId="{639A4280-1EA8-4370-8011-0DDC99F311E3}" sibTransId="{5388BF13-6F07-4715-8A16-1A0B1CD4CD28}"/>
    <dgm:cxn modelId="{3B1C388C-55F3-4878-8A9D-B9ABF977A23E}" type="presOf" srcId="{589C26B8-EB4A-4B40-8FD0-75A429DE08E0}" destId="{6F9AC9FF-09BF-498C-A607-1DB584B2691F}" srcOrd="0" destOrd="0" presId="urn:microsoft.com/office/officeart/2005/8/layout/arrow2"/>
    <dgm:cxn modelId="{FBD273D0-B97E-46AB-B245-C30CD8680753}" srcId="{A5E24243-A760-406B-8900-99E18A81FD76}" destId="{5267C31E-E262-4D33-814B-7765EF6148B8}" srcOrd="0" destOrd="0" parTransId="{993F5FA4-5966-4513-BE28-4F542123C789}" sibTransId="{D17A230F-9774-4B79-A03C-0BE0F5E4C69D}"/>
    <dgm:cxn modelId="{C4345580-EB75-4375-9A1A-419338064B5C}" type="presOf" srcId="{23690672-6FBB-482C-B089-856D3E238E76}" destId="{D756ED1C-FC68-4742-9141-B77754DC7119}" srcOrd="0" destOrd="0" presId="urn:microsoft.com/office/officeart/2005/8/layout/arrow2"/>
    <dgm:cxn modelId="{E3C90533-4E41-4FE1-B232-410EA6FB33EC}" srcId="{589C26B8-EB4A-4B40-8FD0-75A429DE08E0}" destId="{C54AE55D-5559-4F74-8B5F-0288A33F34A0}" srcOrd="1" destOrd="0" parTransId="{76001778-7584-44EB-9BEB-BF357C022B89}" sibTransId="{A622D7DD-F5AA-4001-A632-B1F4DC7120A1}"/>
    <dgm:cxn modelId="{5B015B1D-B9CF-4C5C-9FF7-0EEC4BD0A2C4}" srcId="{589C26B8-EB4A-4B40-8FD0-75A429DE08E0}" destId="{DAE95620-0E39-4917-9C8D-5696CE648224}" srcOrd="3" destOrd="0" parTransId="{3CA3662B-A2E8-419B-B9D2-31C008F5D98F}" sibTransId="{A8A020BD-B043-4312-895E-D713D59066BE}"/>
    <dgm:cxn modelId="{BC845EF5-1249-4F90-9979-C3E216AD6C68}" srcId="{589C26B8-EB4A-4B40-8FD0-75A429DE08E0}" destId="{A5E24243-A760-406B-8900-99E18A81FD76}" srcOrd="2" destOrd="0" parTransId="{EA3BB375-0297-471F-9818-14AE50D2306C}" sibTransId="{73596763-A1DA-4E56-8185-F2D68B36F7BB}"/>
    <dgm:cxn modelId="{34F76F23-0CC3-42EF-9593-D73171BB9F93}" type="presOf" srcId="{5267C31E-E262-4D33-814B-7765EF6148B8}" destId="{7E318648-C3E4-48EB-A15A-976258C770EA}" srcOrd="0" destOrd="1" presId="urn:microsoft.com/office/officeart/2005/8/layout/arrow2"/>
    <dgm:cxn modelId="{6A3BF4EE-8F2E-417E-A8E3-E9906F8784AD}" type="presOf" srcId="{A5E24243-A760-406B-8900-99E18A81FD76}" destId="{7E318648-C3E4-48EB-A15A-976258C770EA}" srcOrd="0" destOrd="0" presId="urn:microsoft.com/office/officeart/2005/8/layout/arrow2"/>
    <dgm:cxn modelId="{38F488FE-4F88-4BD1-8526-D283BCB9D5C2}" type="presParOf" srcId="{6F9AC9FF-09BF-498C-A607-1DB584B2691F}" destId="{6A25417D-A622-4123-B722-2D16CCCB4C90}" srcOrd="0" destOrd="0" presId="urn:microsoft.com/office/officeart/2005/8/layout/arrow2"/>
    <dgm:cxn modelId="{DFBC7A7C-40F3-4419-8970-6F33D8510641}" type="presParOf" srcId="{6F9AC9FF-09BF-498C-A607-1DB584B2691F}" destId="{590631DE-F69D-4213-8784-C6CFF2D0CA63}" srcOrd="1" destOrd="0" presId="urn:microsoft.com/office/officeart/2005/8/layout/arrow2"/>
    <dgm:cxn modelId="{5FE03C80-FE2F-4A08-BBDC-83EE995E8273}" type="presParOf" srcId="{590631DE-F69D-4213-8784-C6CFF2D0CA63}" destId="{BC89C1D7-70AE-4C1C-9933-84541CD26B27}" srcOrd="0" destOrd="0" presId="urn:microsoft.com/office/officeart/2005/8/layout/arrow2"/>
    <dgm:cxn modelId="{D2F17F8A-20C2-41B3-9E1F-9DA057838CC2}" type="presParOf" srcId="{590631DE-F69D-4213-8784-C6CFF2D0CA63}" destId="{D756ED1C-FC68-4742-9141-B77754DC7119}" srcOrd="1" destOrd="0" presId="urn:microsoft.com/office/officeart/2005/8/layout/arrow2"/>
    <dgm:cxn modelId="{C9E85EDD-AA07-4AA9-88A5-48B19380209F}" type="presParOf" srcId="{590631DE-F69D-4213-8784-C6CFF2D0CA63}" destId="{A6B4F02F-3E88-499B-AE0E-A65B7E03154D}" srcOrd="2" destOrd="0" presId="urn:microsoft.com/office/officeart/2005/8/layout/arrow2"/>
    <dgm:cxn modelId="{587C125E-6708-494D-B062-211A0C537FDC}" type="presParOf" srcId="{590631DE-F69D-4213-8784-C6CFF2D0CA63}" destId="{031195C7-1056-46F8-AEC8-3F9200BB8963}" srcOrd="3" destOrd="0" presId="urn:microsoft.com/office/officeart/2005/8/layout/arrow2"/>
    <dgm:cxn modelId="{0E2B881D-723E-4D9C-BFFE-035A80953E7D}" type="presParOf" srcId="{590631DE-F69D-4213-8784-C6CFF2D0CA63}" destId="{A7FF6354-E22C-45F2-82CE-B8B116F6A1AD}" srcOrd="4" destOrd="0" presId="urn:microsoft.com/office/officeart/2005/8/layout/arrow2"/>
    <dgm:cxn modelId="{BF514FC8-C6FC-4489-BD13-91B601350426}" type="presParOf" srcId="{590631DE-F69D-4213-8784-C6CFF2D0CA63}" destId="{7E318648-C3E4-48EB-A15A-976258C770EA}" srcOrd="5" destOrd="0" presId="urn:microsoft.com/office/officeart/2005/8/layout/arrow2"/>
    <dgm:cxn modelId="{0082488A-7253-4900-805F-8633F0099DDE}" type="presParOf" srcId="{590631DE-F69D-4213-8784-C6CFF2D0CA63}" destId="{257A4602-CD48-4119-8141-DBE9C3442531}" srcOrd="6" destOrd="0" presId="urn:microsoft.com/office/officeart/2005/8/layout/arrow2"/>
    <dgm:cxn modelId="{F953C038-1AB0-4621-9F71-6F35D433AEA3}" type="presParOf" srcId="{590631DE-F69D-4213-8784-C6CFF2D0CA63}" destId="{A158689A-A55B-40E7-AC41-ABC1A08FED75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D67883-11B4-4693-8F66-74D5EF408599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B4F92A80-B444-42C5-AD22-024BE7FD8E99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SX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giống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6C559D-DFD7-435B-A7B5-93DCA0D43368}" type="parTrans" cxnId="{86F921A5-7A75-4810-9772-E61BB6BC7942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9CD63A-54DB-4204-8C47-37DBD188556A}" type="sibTrans" cxnId="{86F921A5-7A75-4810-9772-E61BB6BC7942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5CD90-C3DE-4531-842E-00C09CA1EE3D}">
      <dgm:prSet phldrT="[Text]" custT="1"/>
      <dgm:spPr/>
      <dgm:t>
        <a:bodyPr/>
        <a:lstStyle/>
        <a:p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Nuôi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thương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phẩm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D8BC0C-D00F-40ED-AE9F-1757A275715B}" type="parTrans" cxnId="{759851F8-829F-4418-90CC-EF245E0387D3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FD5FB4-6F22-43D0-AA6E-992E8BEF61B8}" type="sibTrans" cxnId="{759851F8-829F-4418-90CC-EF245E0387D3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315D3-B775-4C8B-AA36-A2550E6B7628}">
      <dgm:prSet phldrT="[Text]"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XTTM,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tiêu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thụ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sp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399D8E5-D3FA-4123-BF34-3364A235E4B7}" type="parTrans" cxnId="{AA315C97-83A0-4620-95EF-440D6A2F064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58EFD7-8B51-47F1-A6B2-7D6CF79F3A74}" type="sibTrans" cxnId="{AA315C97-83A0-4620-95EF-440D6A2F0644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1A36D9E-7B33-4E71-B08C-966D29997704}">
      <dgm:prSet custT="1"/>
      <dgm:spPr/>
      <dgm:t>
        <a:bodyPr/>
        <a:lstStyle/>
        <a:p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Thu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gom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chế</a:t>
          </a:r>
          <a:r>
            <a: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biến</a:t>
          </a:r>
          <a:endParaRPr lang="en-US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688C59A-66A3-4D92-859F-59AA26761E9D}" type="parTrans" cxnId="{28D42BC6-1A06-4CF4-B290-229547AAFA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4E0801E-18EB-40CE-B71C-61DCF27FDC34}" type="sibTrans" cxnId="{28D42BC6-1A06-4CF4-B290-229547AAFA9F}">
      <dgm:prSet/>
      <dgm:spPr/>
      <dgm:t>
        <a:bodyPr/>
        <a:lstStyle/>
        <a:p>
          <a:endParaRPr lang="en-US" sz="18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4296B9-CBEC-4488-A472-374D75340965}" type="pres">
      <dgm:prSet presAssocID="{DAD67883-11B4-4693-8F66-74D5EF408599}" presName="arrowDiagram" presStyleCnt="0">
        <dgm:presLayoutVars>
          <dgm:chMax val="5"/>
          <dgm:dir/>
          <dgm:resizeHandles val="exact"/>
        </dgm:presLayoutVars>
      </dgm:prSet>
      <dgm:spPr/>
    </dgm:pt>
    <dgm:pt modelId="{1D7DB72D-DD09-4790-8A91-3124F07A4ABD}" type="pres">
      <dgm:prSet presAssocID="{DAD67883-11B4-4693-8F66-74D5EF408599}" presName="arrow" presStyleLbl="bgShp" presStyleIdx="0" presStyleCnt="1" custScaleX="125630"/>
      <dgm:spPr/>
    </dgm:pt>
    <dgm:pt modelId="{9C463F0F-B21D-4049-A9BF-E313CF2388A7}" type="pres">
      <dgm:prSet presAssocID="{DAD67883-11B4-4693-8F66-74D5EF408599}" presName="arrowDiagram4" presStyleCnt="0"/>
      <dgm:spPr/>
    </dgm:pt>
    <dgm:pt modelId="{3E369B8C-5FE3-4594-8F50-1BAA2D6D664C}" type="pres">
      <dgm:prSet presAssocID="{B4F92A80-B444-42C5-AD22-024BE7FD8E99}" presName="bullet4a" presStyleLbl="node1" presStyleIdx="0" presStyleCnt="4" custLinFactX="-183508" custLinFactNeighborX="-200000" custLinFactNeighborY="-55661"/>
      <dgm:spPr/>
    </dgm:pt>
    <dgm:pt modelId="{6757977C-A69E-4F81-9571-BEA8E30A3514}" type="pres">
      <dgm:prSet presAssocID="{B4F92A80-B444-42C5-AD22-024BE7FD8E99}" presName="textBox4a" presStyleLbl="revTx" presStyleIdx="0" presStyleCnt="4" custScaleX="84608" custLinFactNeighborX="-592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C016B9-8C11-453F-89E7-33A1ECE6A245}" type="pres">
      <dgm:prSet presAssocID="{87F5CD90-C3DE-4531-842E-00C09CA1EE3D}" presName="bullet4b" presStyleLbl="node1" presStyleIdx="1" presStyleCnt="4" custLinFactNeighborX="-20704" custLinFactNeighborY="-4014"/>
      <dgm:spPr/>
    </dgm:pt>
    <dgm:pt modelId="{8D9D2447-A986-4B56-8FD5-EA3D375BB1CC}" type="pres">
      <dgm:prSet presAssocID="{87F5CD90-C3DE-4531-842E-00C09CA1EE3D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7D665B-65A1-47E7-90F2-0F1F2E8C2ABB}" type="pres">
      <dgm:prSet presAssocID="{41A36D9E-7B33-4E71-B08C-966D29997704}" presName="bullet4c" presStyleLbl="node1" presStyleIdx="2" presStyleCnt="4"/>
      <dgm:spPr/>
    </dgm:pt>
    <dgm:pt modelId="{2AE3029A-36C9-4770-9C13-20226846315D}" type="pres">
      <dgm:prSet presAssocID="{41A36D9E-7B33-4E71-B08C-966D29997704}" presName="textBox4c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9A7F0F-D59C-4FC4-A297-0A633449FB77}" type="pres">
      <dgm:prSet presAssocID="{F69315D3-B775-4C8B-AA36-A2550E6B7628}" presName="bullet4d" presStyleLbl="node1" presStyleIdx="3" presStyleCnt="4"/>
      <dgm:spPr/>
    </dgm:pt>
    <dgm:pt modelId="{8BC20ACB-6CCD-4205-B57C-E30250B35A63}" type="pres">
      <dgm:prSet presAssocID="{F69315D3-B775-4C8B-AA36-A2550E6B7628}" presName="textBox4d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BE710E-22D0-441C-A5F0-1E45B882AABB}" type="presOf" srcId="{B4F92A80-B444-42C5-AD22-024BE7FD8E99}" destId="{6757977C-A69E-4F81-9571-BEA8E30A3514}" srcOrd="0" destOrd="0" presId="urn:microsoft.com/office/officeart/2005/8/layout/arrow2"/>
    <dgm:cxn modelId="{86F921A5-7A75-4810-9772-E61BB6BC7942}" srcId="{DAD67883-11B4-4693-8F66-74D5EF408599}" destId="{B4F92A80-B444-42C5-AD22-024BE7FD8E99}" srcOrd="0" destOrd="0" parTransId="{9E6C559D-DFD7-435B-A7B5-93DCA0D43368}" sibTransId="{AB9CD63A-54DB-4204-8C47-37DBD188556A}"/>
    <dgm:cxn modelId="{D7FB318D-72F2-45F6-9EBD-8196FEC109E3}" type="presOf" srcId="{87F5CD90-C3DE-4531-842E-00C09CA1EE3D}" destId="{8D9D2447-A986-4B56-8FD5-EA3D375BB1CC}" srcOrd="0" destOrd="0" presId="urn:microsoft.com/office/officeart/2005/8/layout/arrow2"/>
    <dgm:cxn modelId="{312C4CFC-A96A-441E-AAD4-C625B0DFA501}" type="presOf" srcId="{DAD67883-11B4-4693-8F66-74D5EF408599}" destId="{874296B9-CBEC-4488-A472-374D75340965}" srcOrd="0" destOrd="0" presId="urn:microsoft.com/office/officeart/2005/8/layout/arrow2"/>
    <dgm:cxn modelId="{759851F8-829F-4418-90CC-EF245E0387D3}" srcId="{DAD67883-11B4-4693-8F66-74D5EF408599}" destId="{87F5CD90-C3DE-4531-842E-00C09CA1EE3D}" srcOrd="1" destOrd="0" parTransId="{17D8BC0C-D00F-40ED-AE9F-1757A275715B}" sibTransId="{87FD5FB4-6F22-43D0-AA6E-992E8BEF61B8}"/>
    <dgm:cxn modelId="{2E72256D-246B-414F-B63B-54A1687F1797}" type="presOf" srcId="{41A36D9E-7B33-4E71-B08C-966D29997704}" destId="{2AE3029A-36C9-4770-9C13-20226846315D}" srcOrd="0" destOrd="0" presId="urn:microsoft.com/office/officeart/2005/8/layout/arrow2"/>
    <dgm:cxn modelId="{9E53F215-7355-47BE-8222-E74182D8371B}" type="presOf" srcId="{F69315D3-B775-4C8B-AA36-A2550E6B7628}" destId="{8BC20ACB-6CCD-4205-B57C-E30250B35A63}" srcOrd="0" destOrd="0" presId="urn:microsoft.com/office/officeart/2005/8/layout/arrow2"/>
    <dgm:cxn modelId="{28D42BC6-1A06-4CF4-B290-229547AAFA9F}" srcId="{DAD67883-11B4-4693-8F66-74D5EF408599}" destId="{41A36D9E-7B33-4E71-B08C-966D29997704}" srcOrd="2" destOrd="0" parTransId="{8688C59A-66A3-4D92-859F-59AA26761E9D}" sibTransId="{A4E0801E-18EB-40CE-B71C-61DCF27FDC34}"/>
    <dgm:cxn modelId="{AA315C97-83A0-4620-95EF-440D6A2F0644}" srcId="{DAD67883-11B4-4693-8F66-74D5EF408599}" destId="{F69315D3-B775-4C8B-AA36-A2550E6B7628}" srcOrd="3" destOrd="0" parTransId="{2399D8E5-D3FA-4123-BF34-3364A235E4B7}" sibTransId="{8558EFD7-8B51-47F1-A6B2-7D6CF79F3A74}"/>
    <dgm:cxn modelId="{6177F9D8-B433-4DCE-B306-0F8C3080CA40}" type="presParOf" srcId="{874296B9-CBEC-4488-A472-374D75340965}" destId="{1D7DB72D-DD09-4790-8A91-3124F07A4ABD}" srcOrd="0" destOrd="0" presId="urn:microsoft.com/office/officeart/2005/8/layout/arrow2"/>
    <dgm:cxn modelId="{EA209B19-5B7D-4AA6-9024-108895E961B1}" type="presParOf" srcId="{874296B9-CBEC-4488-A472-374D75340965}" destId="{9C463F0F-B21D-4049-A9BF-E313CF2388A7}" srcOrd="1" destOrd="0" presId="urn:microsoft.com/office/officeart/2005/8/layout/arrow2"/>
    <dgm:cxn modelId="{1EB5781E-882F-4822-BD6D-847549756B1C}" type="presParOf" srcId="{9C463F0F-B21D-4049-A9BF-E313CF2388A7}" destId="{3E369B8C-5FE3-4594-8F50-1BAA2D6D664C}" srcOrd="0" destOrd="0" presId="urn:microsoft.com/office/officeart/2005/8/layout/arrow2"/>
    <dgm:cxn modelId="{2BADE965-3CAF-4CEF-8FC7-B63C81F0BBF9}" type="presParOf" srcId="{9C463F0F-B21D-4049-A9BF-E313CF2388A7}" destId="{6757977C-A69E-4F81-9571-BEA8E30A3514}" srcOrd="1" destOrd="0" presId="urn:microsoft.com/office/officeart/2005/8/layout/arrow2"/>
    <dgm:cxn modelId="{1AFC8DB0-BF9E-431D-8CB7-353D1E5FE5A5}" type="presParOf" srcId="{9C463F0F-B21D-4049-A9BF-E313CF2388A7}" destId="{42C016B9-8C11-453F-89E7-33A1ECE6A245}" srcOrd="2" destOrd="0" presId="urn:microsoft.com/office/officeart/2005/8/layout/arrow2"/>
    <dgm:cxn modelId="{0A42C686-D6C1-4B73-8F8B-94D4ED178219}" type="presParOf" srcId="{9C463F0F-B21D-4049-A9BF-E313CF2388A7}" destId="{8D9D2447-A986-4B56-8FD5-EA3D375BB1CC}" srcOrd="3" destOrd="0" presId="urn:microsoft.com/office/officeart/2005/8/layout/arrow2"/>
    <dgm:cxn modelId="{DB8CACCC-C76B-4682-84DE-2CC5F9D719F6}" type="presParOf" srcId="{9C463F0F-B21D-4049-A9BF-E313CF2388A7}" destId="{D37D665B-65A1-47E7-90F2-0F1F2E8C2ABB}" srcOrd="4" destOrd="0" presId="urn:microsoft.com/office/officeart/2005/8/layout/arrow2"/>
    <dgm:cxn modelId="{BB3CDB16-8534-48C8-A3B6-97D022EA656F}" type="presParOf" srcId="{9C463F0F-B21D-4049-A9BF-E313CF2388A7}" destId="{2AE3029A-36C9-4770-9C13-20226846315D}" srcOrd="5" destOrd="0" presId="urn:microsoft.com/office/officeart/2005/8/layout/arrow2"/>
    <dgm:cxn modelId="{D07EC330-9E5F-4E22-8BE7-71239FDBB57C}" type="presParOf" srcId="{9C463F0F-B21D-4049-A9BF-E313CF2388A7}" destId="{6F9A7F0F-D59C-4FC4-A297-0A633449FB77}" srcOrd="6" destOrd="0" presId="urn:microsoft.com/office/officeart/2005/8/layout/arrow2"/>
    <dgm:cxn modelId="{BB219A84-1DB0-46E1-A68C-F723338A2AA7}" type="presParOf" srcId="{9C463F0F-B21D-4049-A9BF-E313CF2388A7}" destId="{8BC20ACB-6CCD-4205-B57C-E30250B35A6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25417D-A622-4123-B722-2D16CCCB4C90}">
      <dsp:nvSpPr>
        <dsp:cNvPr id="0" name=""/>
        <dsp:cNvSpPr/>
      </dsp:nvSpPr>
      <dsp:spPr>
        <a:xfrm>
          <a:off x="0" y="2243"/>
          <a:ext cx="7215368" cy="450960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C89C1D7-70AE-4C1C-9933-84541CD26B27}">
      <dsp:nvSpPr>
        <dsp:cNvPr id="0" name=""/>
        <dsp:cNvSpPr/>
      </dsp:nvSpPr>
      <dsp:spPr>
        <a:xfrm>
          <a:off x="710713" y="3354463"/>
          <a:ext cx="165953" cy="16595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756ED1C-FC68-4742-9141-B77754DC7119}">
      <dsp:nvSpPr>
        <dsp:cNvPr id="0" name=""/>
        <dsp:cNvSpPr/>
      </dsp:nvSpPr>
      <dsp:spPr>
        <a:xfrm>
          <a:off x="793690" y="3437440"/>
          <a:ext cx="1233827" cy="1073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935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Tôm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giống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793690" y="3437440"/>
        <a:ext cx="1233827" cy="1073285"/>
      </dsp:txXfrm>
    </dsp:sp>
    <dsp:sp modelId="{A6B4F02F-3E88-499B-AE0E-A65B7E03154D}">
      <dsp:nvSpPr>
        <dsp:cNvPr id="0" name=""/>
        <dsp:cNvSpPr/>
      </dsp:nvSpPr>
      <dsp:spPr>
        <a:xfrm>
          <a:off x="1883211" y="2305529"/>
          <a:ext cx="288614" cy="2886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1195C7-1056-46F8-AEC8-3F9200BB8963}">
      <dsp:nvSpPr>
        <dsp:cNvPr id="0" name=""/>
        <dsp:cNvSpPr/>
      </dsp:nvSpPr>
      <dsp:spPr>
        <a:xfrm>
          <a:off x="2027518" y="2449837"/>
          <a:ext cx="1515227" cy="20608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93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Nuôi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tôm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phẩm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027518" y="2449837"/>
        <a:ext cx="1515227" cy="2060889"/>
      </dsp:txXfrm>
    </dsp:sp>
    <dsp:sp modelId="{A7FF6354-E22C-45F2-82CE-B8B116F6A1AD}">
      <dsp:nvSpPr>
        <dsp:cNvPr id="0" name=""/>
        <dsp:cNvSpPr/>
      </dsp:nvSpPr>
      <dsp:spPr>
        <a:xfrm>
          <a:off x="3380399" y="1532583"/>
          <a:ext cx="382414" cy="38241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E318648-C3E4-48EB-A15A-976258C770EA}">
      <dsp:nvSpPr>
        <dsp:cNvPr id="0" name=""/>
        <dsp:cNvSpPr/>
      </dsp:nvSpPr>
      <dsp:spPr>
        <a:xfrm>
          <a:off x="3571607" y="1723790"/>
          <a:ext cx="1515227" cy="278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263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Thu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gom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Chế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biến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571607" y="1723790"/>
        <a:ext cx="1515227" cy="2786935"/>
      </dsp:txXfrm>
    </dsp:sp>
    <dsp:sp modelId="{257A4602-CD48-4119-8141-DBE9C3442531}">
      <dsp:nvSpPr>
        <dsp:cNvPr id="0" name=""/>
        <dsp:cNvSpPr/>
      </dsp:nvSpPr>
      <dsp:spPr>
        <a:xfrm>
          <a:off x="5011073" y="1021194"/>
          <a:ext cx="512291" cy="5122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58689A-A55B-40E7-AC41-ABC1A08FED75}">
      <dsp:nvSpPr>
        <dsp:cNvPr id="0" name=""/>
        <dsp:cNvSpPr/>
      </dsp:nvSpPr>
      <dsp:spPr>
        <a:xfrm>
          <a:off x="5267218" y="1277339"/>
          <a:ext cx="1515227" cy="3233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14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Xúc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tiến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thương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mại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tiêu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thụ</a:t>
          </a:r>
          <a:r>
            <a:rPr lang="en-US" sz="20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sp</a:t>
          </a:r>
          <a:endParaRPr lang="en-US" sz="20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67218" y="1277339"/>
        <a:ext cx="1515227" cy="323338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FB9D21-1A72-4421-A42D-CB6C3566B63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68233D-9F8E-4C32-A210-CB0A9F61E4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974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095A79B3-8CAF-4F10-9BF6-922E091B3092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98500"/>
            <a:ext cx="4652962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21823"/>
            <a:ext cx="5563870" cy="4189095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29"/>
            <a:ext cx="3013763" cy="465455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1BC53428-6FF7-483A-87EC-6BFF529CA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852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3428-6FF7-483A-87EC-6BFF529CA63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276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A813165-7F6B-4D8F-BE37-2832DC87FB0F}" type="slidenum">
              <a:rPr lang="en-US" altLang="en-U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42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C53428-6FF7-483A-87EC-6BFF529CA6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64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474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780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0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30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53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57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439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3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49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86DCC1-006B-4DDA-9E03-B036E8B4DC87}" type="datetimeFigureOut">
              <a:rPr lang="en-US" smtClean="0"/>
              <a:t>11/15/2016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A987B-5443-4618-B826-C8D83609D0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7.emf"/><Relationship Id="rId18" Type="http://schemas.openxmlformats.org/officeDocument/2006/relationships/oleObject" Target="../embeddings/oleObject6.bin"/><Relationship Id="rId3" Type="http://schemas.openxmlformats.org/officeDocument/2006/relationships/diagramData" Target="../diagrams/data1.xml"/><Relationship Id="rId21" Type="http://schemas.openxmlformats.org/officeDocument/2006/relationships/image" Target="../media/image11.emf"/><Relationship Id="rId7" Type="http://schemas.microsoft.com/office/2007/relationships/diagramDrawing" Target="../diagrams/drawing1.xml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.bin"/><Relationship Id="rId20" Type="http://schemas.openxmlformats.org/officeDocument/2006/relationships/oleObject" Target="../embeddings/oleObject7.bin"/><Relationship Id="rId1" Type="http://schemas.openxmlformats.org/officeDocument/2006/relationships/vmlDrawing" Target="../drawings/vmlDrawing1.v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emf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8.e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10.emf"/><Relationship Id="rId4" Type="http://schemas.openxmlformats.org/officeDocument/2006/relationships/diagramLayout" Target="../diagrams/layout1.xml"/><Relationship Id="rId9" Type="http://schemas.openxmlformats.org/officeDocument/2006/relationships/image" Target="../media/image5.emf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8153400" cy="1524000"/>
          </a:xfrm>
        </p:spPr>
        <p:txBody>
          <a:bodyPr>
            <a:noAutofit/>
          </a:bodyPr>
          <a:lstStyle/>
          <a:p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MỘT SỐ ĐỊNH HƯỚNG VÀ GIẢI </a:t>
            </a:r>
            <a:r>
              <a:rPr lang="en-US" sz="3200" b="1" cap="all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PHÁP </a:t>
            </a:r>
            <a:r>
              <a:rPr lang="en-US" sz="3200" b="1" cap="all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phát</a:t>
            </a:r>
            <a:r>
              <a:rPr lang="en-US" sz="3200" b="1" cap="all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triển</a:t>
            </a:r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NGÀNH </a:t>
            </a:r>
            <a:r>
              <a:rPr lang="en-US" sz="32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tôm</a:t>
            </a:r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VN</a:t>
            </a:r>
            <a:endParaRPr lang="en-US" sz="3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524000" y="5638800"/>
            <a:ext cx="6400800" cy="533400"/>
          </a:xfrm>
        </p:spPr>
        <p:txBody>
          <a:bodyPr>
            <a:normAutofit/>
          </a:bodyPr>
          <a:lstStyle/>
          <a:p>
            <a:r>
              <a:rPr lang="en-US" sz="2400" i="1" dirty="0" err="1" smtClean="0">
                <a:solidFill>
                  <a:schemeClr val="tx1"/>
                </a:solidFill>
              </a:rPr>
              <a:t>Tổng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cục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thủy</a:t>
            </a:r>
            <a:r>
              <a:rPr lang="en-US" sz="2400" i="1" dirty="0" smtClean="0">
                <a:solidFill>
                  <a:schemeClr val="tx1"/>
                </a:solidFill>
              </a:rPr>
              <a:t> </a:t>
            </a:r>
            <a:r>
              <a:rPr lang="en-US" sz="2400" i="1" dirty="0" err="1" smtClean="0">
                <a:solidFill>
                  <a:schemeClr val="tx1"/>
                </a:solidFill>
              </a:rPr>
              <a:t>sản</a:t>
            </a:r>
            <a:endParaRPr lang="en-US" sz="2400" i="1" dirty="0">
              <a:solidFill>
                <a:schemeClr val="tx1"/>
              </a:solidFill>
            </a:endParaRPr>
          </a:p>
        </p:txBody>
      </p:sp>
      <p:pic>
        <p:nvPicPr>
          <p:cNvPr id="7" name="Picture 2" descr="G:\HINH ANH\PTC_02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4700" y="3352800"/>
            <a:ext cx="2590800" cy="1679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785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2908"/>
            <a:ext cx="8229600" cy="1143000"/>
          </a:xfrm>
        </p:spPr>
        <p:txBody>
          <a:bodyPr/>
          <a:lstStyle/>
          <a:p>
            <a:r>
              <a:rPr lang="en-US" b="1" dirty="0" err="1" smtClean="0"/>
              <a:t>Giải</a:t>
            </a:r>
            <a:r>
              <a:rPr lang="en-US" b="1" dirty="0" smtClean="0"/>
              <a:t> </a:t>
            </a:r>
            <a:r>
              <a:rPr lang="en-US" b="1" dirty="0" err="1" smtClean="0"/>
              <a:t>pháp</a:t>
            </a:r>
            <a:r>
              <a:rPr lang="en-US" b="1" dirty="0" smtClean="0"/>
              <a:t> </a:t>
            </a:r>
            <a:r>
              <a:rPr lang="en-US" b="1" dirty="0" err="1" smtClean="0"/>
              <a:t>cho</a:t>
            </a:r>
            <a:r>
              <a:rPr lang="en-US" b="1" dirty="0" smtClean="0"/>
              <a:t> </a:t>
            </a:r>
            <a:r>
              <a:rPr lang="en-US" b="1" dirty="0" err="1" smtClean="0"/>
              <a:t>từng</a:t>
            </a:r>
            <a:r>
              <a:rPr lang="en-US" b="1" dirty="0" smtClean="0"/>
              <a:t> </a:t>
            </a:r>
            <a:r>
              <a:rPr lang="en-US" b="1" dirty="0" err="1" smtClean="0"/>
              <a:t>khâu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7894819"/>
              </p:ext>
            </p:extLst>
          </p:nvPr>
        </p:nvGraphicFramePr>
        <p:xfrm>
          <a:off x="-1" y="2577508"/>
          <a:ext cx="8907379" cy="4128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52400" y="1962150"/>
            <a:ext cx="2895600" cy="2381250"/>
          </a:xfrm>
          <a:prstGeom prst="wedgeRoundRectCallout">
            <a:avLst>
              <a:gd name="adj1" fmla="val 37307"/>
              <a:gd name="adj2" fmla="val 6302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smtClean="0"/>
              <a:t>QH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</a:t>
            </a:r>
            <a:r>
              <a:rPr lang="en-US" dirty="0" err="1" smtClean="0"/>
              <a:t>hạ</a:t>
            </a:r>
            <a:r>
              <a:rPr lang="en-US" dirty="0" smtClean="0"/>
              <a:t> </a:t>
            </a:r>
            <a:r>
              <a:rPr lang="en-US" dirty="0" err="1" smtClean="0"/>
              <a:t>tầng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trung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KS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vật</a:t>
            </a:r>
            <a:r>
              <a:rPr lang="en-US" dirty="0" smtClean="0"/>
              <a:t> </a:t>
            </a:r>
            <a:r>
              <a:rPr lang="en-US" dirty="0" err="1" smtClean="0"/>
              <a:t>tư</a:t>
            </a:r>
            <a:r>
              <a:rPr lang="en-US" dirty="0" smtClean="0"/>
              <a:t> </a:t>
            </a:r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/>
              <a:t>KHCN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cải</a:t>
            </a:r>
            <a:r>
              <a:rPr lang="en-US" dirty="0" smtClean="0"/>
              <a:t> </a:t>
            </a:r>
            <a:r>
              <a:rPr lang="en-US" dirty="0" err="1" smtClean="0"/>
              <a:t>thiện</a:t>
            </a:r>
            <a:r>
              <a:rPr lang="en-US" dirty="0" smtClean="0"/>
              <a:t> NS-SL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QC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KS </a:t>
            </a:r>
            <a:r>
              <a:rPr lang="en-US" dirty="0" err="1" smtClean="0"/>
              <a:t>dịch</a:t>
            </a:r>
            <a:r>
              <a:rPr lang="en-US" dirty="0" smtClean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&amp; ĐK </a:t>
            </a:r>
            <a:r>
              <a:rPr lang="en-US" dirty="0" err="1" smtClean="0"/>
              <a:t>của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</a:t>
            </a:r>
            <a:r>
              <a:rPr lang="en-US" dirty="0" err="1" smtClean="0"/>
              <a:t>nuôi</a:t>
            </a:r>
            <a:r>
              <a:rPr lang="en-US" dirty="0" smtClean="0"/>
              <a:t> TC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2057400" y="5562600"/>
            <a:ext cx="3276600" cy="1143000"/>
          </a:xfrm>
          <a:prstGeom prst="wedgeRoundRectCallout">
            <a:avLst>
              <a:gd name="adj1" fmla="val -56126"/>
              <a:gd name="adj2" fmla="val -1550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Chọn</a:t>
            </a:r>
            <a:r>
              <a:rPr lang="en-US" dirty="0" smtClean="0"/>
              <a:t> </a:t>
            </a:r>
            <a:r>
              <a:rPr lang="en-US" dirty="0" err="1" smtClean="0"/>
              <a:t>tạo</a:t>
            </a:r>
            <a:r>
              <a:rPr lang="en-US" dirty="0" smtClean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sạch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(</a:t>
            </a:r>
            <a:r>
              <a:rPr lang="en-US" dirty="0" err="1" smtClean="0"/>
              <a:t>vùng</a:t>
            </a:r>
            <a:r>
              <a:rPr lang="en-US" dirty="0" smtClean="0"/>
              <a:t> TC)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kháng</a:t>
            </a:r>
            <a:r>
              <a:rPr lang="en-US" dirty="0"/>
              <a:t> </a:t>
            </a:r>
            <a:r>
              <a:rPr lang="en-US" dirty="0" err="1" smtClean="0"/>
              <a:t>bệnh</a:t>
            </a:r>
            <a:r>
              <a:rPr lang="en-US" dirty="0" smtClean="0"/>
              <a:t> (</a:t>
            </a:r>
            <a:r>
              <a:rPr lang="en-US" dirty="0" err="1" smtClean="0"/>
              <a:t>vùng</a:t>
            </a:r>
            <a:r>
              <a:rPr lang="en-US" dirty="0" smtClean="0"/>
              <a:t> QC)</a:t>
            </a:r>
            <a:endParaRPr lang="en-US" dirty="0"/>
          </a:p>
          <a:p>
            <a:pPr marL="285750" indent="-285750">
              <a:buFontTx/>
              <a:buChar char="-"/>
            </a:pP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hóa</a:t>
            </a:r>
            <a:r>
              <a:rPr lang="en-US" dirty="0"/>
              <a:t> </a:t>
            </a:r>
            <a:r>
              <a:rPr lang="en-US" dirty="0" err="1"/>
              <a:t>tôm</a:t>
            </a:r>
            <a:r>
              <a:rPr lang="en-US" dirty="0"/>
              <a:t> </a:t>
            </a:r>
            <a:r>
              <a:rPr lang="en-US" dirty="0" err="1"/>
              <a:t>sú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3429000" y="1962150"/>
            <a:ext cx="3356811" cy="1314450"/>
          </a:xfrm>
          <a:prstGeom prst="wedgeRoundRectCallout">
            <a:avLst>
              <a:gd name="adj1" fmla="val 24865"/>
              <a:gd name="adj2" fmla="val 6496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n-US" dirty="0" err="1" smtClean="0"/>
              <a:t>Mở</a:t>
            </a:r>
            <a:r>
              <a:rPr lang="en-US" dirty="0" smtClean="0"/>
              <a:t> </a:t>
            </a:r>
            <a:r>
              <a:rPr lang="en-US" dirty="0" err="1" smtClean="0"/>
              <a:t>rộng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err="1" smtClean="0"/>
              <a:t>Xây</a:t>
            </a:r>
            <a:r>
              <a:rPr lang="en-US" dirty="0" smtClean="0"/>
              <a:t> </a:t>
            </a:r>
            <a:r>
              <a:rPr lang="en-US" dirty="0" err="1" smtClean="0"/>
              <a:t>dựng</a:t>
            </a:r>
            <a:r>
              <a:rPr lang="en-US" dirty="0" smtClean="0"/>
              <a:t> </a:t>
            </a:r>
            <a:r>
              <a:rPr lang="en-US" dirty="0" err="1" smtClean="0"/>
              <a:t>thương</a:t>
            </a:r>
            <a:r>
              <a:rPr lang="en-US" dirty="0" smtClean="0"/>
              <a:t> </a:t>
            </a:r>
            <a:r>
              <a:rPr lang="en-US" dirty="0" err="1" smtClean="0"/>
              <a:t>hiệu</a:t>
            </a:r>
            <a:r>
              <a:rPr lang="en-US" dirty="0" smtClean="0"/>
              <a:t>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dòng</a:t>
            </a:r>
            <a:r>
              <a:rPr lang="en-US" dirty="0" smtClean="0"/>
              <a:t> </a:t>
            </a:r>
            <a:r>
              <a:rPr lang="en-US" dirty="0" err="1" smtClean="0"/>
              <a:t>sp</a:t>
            </a:r>
            <a:r>
              <a:rPr lang="en-US" dirty="0" smtClean="0"/>
              <a:t> TL-TR</a:t>
            </a:r>
          </a:p>
          <a:p>
            <a:pPr marL="285750" indent="-285750">
              <a:buFontTx/>
              <a:buChar char="-"/>
            </a:pPr>
            <a:r>
              <a:rPr lang="en-US" dirty="0" err="1" smtClean="0"/>
              <a:t>Áp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TCCN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uy</a:t>
            </a:r>
            <a:r>
              <a:rPr lang="en-US" dirty="0" smtClean="0"/>
              <a:t> </a:t>
            </a:r>
            <a:r>
              <a:rPr lang="en-US" dirty="0" err="1" smtClean="0"/>
              <a:t>tín</a:t>
            </a:r>
            <a:endParaRPr lang="en-US" dirty="0" smtClean="0"/>
          </a:p>
        </p:txBody>
      </p:sp>
      <p:sp>
        <p:nvSpPr>
          <p:cNvPr id="8" name="Rounded Rectangular Callout 7"/>
          <p:cNvSpPr/>
          <p:nvPr/>
        </p:nvSpPr>
        <p:spPr>
          <a:xfrm>
            <a:off x="5715000" y="4724400"/>
            <a:ext cx="3192379" cy="1676400"/>
          </a:xfrm>
          <a:prstGeom prst="wedgeRoundRectCallout">
            <a:avLst>
              <a:gd name="adj1" fmla="val -63709"/>
              <a:gd name="adj2" fmla="val -4876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- KS </a:t>
            </a:r>
            <a:r>
              <a:rPr lang="en-US" dirty="0" err="1"/>
              <a:t>n</a:t>
            </a:r>
            <a:r>
              <a:rPr lang="en-US" dirty="0" err="1" smtClean="0"/>
              <a:t>ạn</a:t>
            </a:r>
            <a:r>
              <a:rPr lang="en-US" dirty="0" smtClean="0"/>
              <a:t> </a:t>
            </a:r>
            <a:r>
              <a:rPr lang="en-US" dirty="0" err="1" smtClean="0"/>
              <a:t>bơm</a:t>
            </a:r>
            <a:r>
              <a:rPr lang="en-US" dirty="0" smtClean="0"/>
              <a:t> </a:t>
            </a:r>
            <a:r>
              <a:rPr lang="en-US" dirty="0" err="1" smtClean="0"/>
              <a:t>chích</a:t>
            </a:r>
            <a:r>
              <a:rPr lang="en-US" dirty="0" smtClean="0"/>
              <a:t> </a:t>
            </a:r>
            <a:r>
              <a:rPr lang="en-US" dirty="0" err="1" smtClean="0"/>
              <a:t>tạp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dư</a:t>
            </a:r>
            <a:r>
              <a:rPr lang="en-US" dirty="0" smtClean="0"/>
              <a:t> </a:t>
            </a:r>
            <a:r>
              <a:rPr lang="en-US" dirty="0" err="1" smtClean="0"/>
              <a:t>lượng</a:t>
            </a:r>
            <a:r>
              <a:rPr lang="en-US" dirty="0" smtClean="0"/>
              <a:t> </a:t>
            </a:r>
            <a:r>
              <a:rPr lang="en-US" dirty="0" err="1" smtClean="0"/>
              <a:t>chất</a:t>
            </a:r>
            <a:r>
              <a:rPr lang="en-US" dirty="0" smtClean="0"/>
              <a:t> </a:t>
            </a:r>
            <a:r>
              <a:rPr lang="en-US" dirty="0" err="1" smtClean="0"/>
              <a:t>cấm</a:t>
            </a:r>
            <a:endParaRPr lang="en-US" dirty="0" smtClean="0"/>
          </a:p>
          <a:p>
            <a:r>
              <a:rPr lang="en-US" dirty="0" smtClean="0"/>
              <a:t>- PT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sp</a:t>
            </a:r>
            <a:r>
              <a:rPr lang="en-US" dirty="0" smtClean="0"/>
              <a:t> </a:t>
            </a:r>
            <a:r>
              <a:rPr lang="en-US" dirty="0" err="1" smtClean="0"/>
              <a:t>giá</a:t>
            </a:r>
            <a:r>
              <a:rPr lang="en-US" dirty="0" smtClean="0"/>
              <a:t> </a:t>
            </a:r>
            <a:r>
              <a:rPr lang="en-US" dirty="0" err="1" smtClean="0"/>
              <a:t>trị</a:t>
            </a:r>
            <a:r>
              <a:rPr lang="en-US" dirty="0" smtClean="0"/>
              <a:t> </a:t>
            </a:r>
            <a:r>
              <a:rPr lang="en-US" dirty="0" err="1" smtClean="0"/>
              <a:t>gia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endParaRPr lang="en-US" dirty="0" smtClean="0"/>
          </a:p>
          <a:p>
            <a:r>
              <a:rPr lang="en-US" dirty="0" smtClean="0"/>
              <a:t>- PT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chợ</a:t>
            </a:r>
            <a:r>
              <a:rPr lang="en-US" dirty="0" smtClean="0"/>
              <a:t> </a:t>
            </a:r>
            <a:r>
              <a:rPr lang="en-US" dirty="0" err="1" smtClean="0"/>
              <a:t>tôm</a:t>
            </a:r>
            <a:r>
              <a:rPr lang="en-US" dirty="0" smtClean="0"/>
              <a:t> /TT </a:t>
            </a:r>
            <a:r>
              <a:rPr lang="en-US" dirty="0" err="1" smtClean="0"/>
              <a:t>giao</a:t>
            </a:r>
            <a:r>
              <a:rPr lang="en-US" dirty="0" smtClean="0"/>
              <a:t> </a:t>
            </a:r>
            <a:r>
              <a:rPr lang="en-US" dirty="0" err="1" smtClean="0"/>
              <a:t>dịch</a:t>
            </a:r>
            <a:r>
              <a:rPr lang="en-US" dirty="0" smtClean="0"/>
              <a:t> (</a:t>
            </a:r>
            <a:r>
              <a:rPr lang="en-US" dirty="0" err="1" smtClean="0"/>
              <a:t>mô</a:t>
            </a:r>
            <a:r>
              <a:rPr lang="en-US" dirty="0" smtClean="0"/>
              <a:t> </a:t>
            </a:r>
            <a:r>
              <a:rPr lang="en-US" dirty="0" err="1" smtClean="0"/>
              <a:t>hình</a:t>
            </a:r>
            <a:r>
              <a:rPr lang="en-US" dirty="0" smtClean="0"/>
              <a:t> CAMPE)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61849" y="1123010"/>
            <a:ext cx="6972701" cy="6206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>
            <a:spAutoFit/>
          </a:bodyPr>
          <a:lstStyle/>
          <a:p>
            <a:pPr algn="ctr" defTabSz="755650" fontAlgn="auto">
              <a:lnSpc>
                <a:spcPct val="15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TCC =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600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1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5410200"/>
          </a:xfrm>
        </p:spPr>
        <p:txBody>
          <a:bodyPr>
            <a:normAutofit fontScale="92500" lnSpcReduction="10000"/>
          </a:bodyPr>
          <a:lstStyle/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Quy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thủy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KHCN,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VBQPPL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TC-QC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ATTP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thửa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XD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nầng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DN,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hỗ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iệp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1143000"/>
          </a:xfrm>
        </p:spPr>
        <p:txBody>
          <a:bodyPr>
            <a:normAutofit/>
          </a:bodyPr>
          <a:lstStyle/>
          <a:p>
            <a:r>
              <a:rPr lang="en-US" sz="28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GIẢI PHÁP </a:t>
            </a:r>
            <a:r>
              <a:rPr lang="en-US" sz="28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quản</a:t>
            </a:r>
            <a:r>
              <a:rPr lang="en-US" sz="28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cap="all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lý </a:t>
            </a:r>
            <a:r>
              <a:rPr lang="en-US" sz="28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&amp; </a:t>
            </a:r>
            <a:r>
              <a:rPr lang="en-US" sz="28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cơ</a:t>
            </a:r>
            <a:r>
              <a:rPr lang="en-US" sz="28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chế</a:t>
            </a:r>
            <a:r>
              <a:rPr lang="en-US" sz="28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cs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9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graphicFrame>
        <p:nvGraphicFramePr>
          <p:cNvPr id="18" name="Content Placeholder 1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07587658"/>
              </p:ext>
            </p:extLst>
          </p:nvPr>
        </p:nvGraphicFramePr>
        <p:xfrm>
          <a:off x="5029200" y="1371600"/>
          <a:ext cx="3810000" cy="251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9" name="Content Placeholder 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557564"/>
              </p:ext>
            </p:extLst>
          </p:nvPr>
        </p:nvGraphicFramePr>
        <p:xfrm>
          <a:off x="5029200" y="3962400"/>
          <a:ext cx="3810000" cy="2819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ontent Placeholder 1"/>
          <p:cNvSpPr txBox="1">
            <a:spLocks/>
          </p:cNvSpPr>
          <p:nvPr/>
        </p:nvSpPr>
        <p:spPr>
          <a:xfrm>
            <a:off x="381000" y="1295400"/>
            <a:ext cx="4267199" cy="5334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 700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30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4.1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USD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2014 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45-55%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ngạch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NTTS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1.8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chuỗi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v.v..</a:t>
            </a:r>
          </a:p>
        </p:txBody>
      </p:sp>
    </p:spTree>
    <p:extLst>
      <p:ext uri="{BB962C8B-B14F-4D97-AF65-F5344CB8AC3E}">
        <p14:creationId xmlns:p14="http://schemas.microsoft.com/office/powerpoint/2010/main" val="97574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Thách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thức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cơ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hội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600" y="1318419"/>
            <a:ext cx="3276600" cy="2239962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4191000" cy="5257800"/>
          </a:xfrm>
        </p:spPr>
        <p:txBody>
          <a:bodyPr>
            <a:normAutofit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endParaRPr lang="en-US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mún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ĐBSCL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lũ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?) =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nhọ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</a:p>
        </p:txBody>
      </p:sp>
      <p:pic>
        <p:nvPicPr>
          <p:cNvPr id="6" name="Content Placeholder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657600"/>
            <a:ext cx="4114800" cy="317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098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/>
          <a:lstStyle/>
          <a:p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dự</a:t>
            </a:r>
            <a:r>
              <a:rPr lang="en-US" dirty="0" smtClean="0"/>
              <a:t> </a:t>
            </a:r>
            <a:r>
              <a:rPr lang="en-US" dirty="0" err="1" smtClean="0"/>
              <a:t>báo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371600"/>
            <a:ext cx="3886200" cy="5181600"/>
          </a:xfrm>
        </p:spPr>
        <p:txBody>
          <a:bodyPr>
            <a:normAutofit fontScale="850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dirty="0" smtClean="0"/>
              <a:t>2016: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thị</a:t>
            </a:r>
            <a:r>
              <a:rPr lang="en-US" dirty="0" smtClean="0"/>
              <a:t> </a:t>
            </a:r>
            <a:r>
              <a:rPr lang="en-US" dirty="0" err="1" smtClean="0"/>
              <a:t>trường</a:t>
            </a:r>
            <a:r>
              <a:rPr lang="en-US" dirty="0" smtClean="0"/>
              <a:t> </a:t>
            </a:r>
            <a:r>
              <a:rPr lang="en-US" dirty="0" err="1" smtClean="0"/>
              <a:t>chính</a:t>
            </a:r>
            <a:r>
              <a:rPr lang="en-US" dirty="0" smtClean="0"/>
              <a:t> </a:t>
            </a:r>
            <a:r>
              <a:rPr lang="en-US" dirty="0" err="1" smtClean="0"/>
              <a:t>tăng</a:t>
            </a:r>
            <a:r>
              <a:rPr lang="en-US" dirty="0" smtClean="0"/>
              <a:t> trưởng </a:t>
            </a:r>
            <a:r>
              <a:rPr lang="en-US" dirty="0" err="1" smtClean="0"/>
              <a:t>cao</a:t>
            </a:r>
            <a:r>
              <a:rPr lang="en-US" dirty="0" smtClean="0"/>
              <a:t> so </a:t>
            </a:r>
            <a:r>
              <a:rPr lang="en-US" dirty="0" err="1" smtClean="0"/>
              <a:t>với</a:t>
            </a:r>
            <a:r>
              <a:rPr lang="en-US" dirty="0" smtClean="0"/>
              <a:t> 2015 (4-32%, </a:t>
            </a:r>
            <a:r>
              <a:rPr lang="en-US" dirty="0" err="1" smtClean="0"/>
              <a:t>trừ</a:t>
            </a:r>
            <a:r>
              <a:rPr lang="en-US" dirty="0" smtClean="0"/>
              <a:t> </a:t>
            </a:r>
            <a:r>
              <a:rPr lang="en-US" dirty="0" err="1" smtClean="0"/>
              <a:t>Nhật</a:t>
            </a:r>
            <a:r>
              <a:rPr lang="en-US" dirty="0" smtClean="0"/>
              <a:t> </a:t>
            </a:r>
            <a:r>
              <a:rPr lang="en-US" dirty="0" err="1" smtClean="0"/>
              <a:t>Bản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Độ</a:t>
            </a:r>
            <a:r>
              <a:rPr lang="en-US" dirty="0" smtClean="0"/>
              <a:t>, Bangladesh, Indonesia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giảm</a:t>
            </a:r>
            <a:r>
              <a:rPr lang="en-US" dirty="0" smtClean="0"/>
              <a:t> SL (</a:t>
            </a:r>
            <a:r>
              <a:rPr lang="en-US" dirty="0" err="1" smtClean="0"/>
              <a:t>tôm</a:t>
            </a:r>
            <a:r>
              <a:rPr lang="en-US" dirty="0" smtClean="0"/>
              <a:t> </a:t>
            </a:r>
            <a:r>
              <a:rPr lang="en-US" dirty="0" err="1" smtClean="0"/>
              <a:t>sú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err="1" smtClean="0"/>
              <a:t>Thời</a:t>
            </a:r>
            <a:r>
              <a:rPr lang="en-US" dirty="0" smtClean="0"/>
              <a:t>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vùng</a:t>
            </a:r>
            <a:r>
              <a:rPr lang="en-US" dirty="0" smtClean="0"/>
              <a:t> ĐBSCL </a:t>
            </a:r>
            <a:r>
              <a:rPr lang="en-US" dirty="0" err="1" smtClean="0"/>
              <a:t>đang</a:t>
            </a:r>
            <a:r>
              <a:rPr lang="en-US" dirty="0" smtClean="0"/>
              <a:t> </a:t>
            </a:r>
            <a:r>
              <a:rPr lang="en-US" dirty="0" err="1" smtClean="0"/>
              <a:t>diễn</a:t>
            </a:r>
            <a:r>
              <a:rPr lang="en-US" dirty="0" smtClean="0"/>
              <a:t> </a:t>
            </a:r>
            <a:r>
              <a:rPr lang="en-US" dirty="0" err="1" smtClean="0"/>
              <a:t>biến</a:t>
            </a:r>
            <a:r>
              <a:rPr lang="en-US" dirty="0" smtClean="0"/>
              <a:t> </a:t>
            </a:r>
            <a:r>
              <a:rPr lang="en-US" dirty="0" err="1" smtClean="0"/>
              <a:t>thuận</a:t>
            </a:r>
            <a:r>
              <a:rPr lang="en-US" dirty="0" smtClean="0"/>
              <a:t> </a:t>
            </a:r>
            <a:r>
              <a:rPr lang="en-US" dirty="0" err="1" smtClean="0"/>
              <a:t>lợi</a:t>
            </a:r>
            <a:endParaRPr lang="en-US" dirty="0" smtClean="0"/>
          </a:p>
          <a:p>
            <a:pPr>
              <a:spcAft>
                <a:spcPts val="600"/>
              </a:spcAft>
            </a:pPr>
            <a:r>
              <a:rPr lang="en-US" dirty="0" err="1" smtClean="0"/>
              <a:t>Khả</a:t>
            </a:r>
            <a:r>
              <a:rPr lang="en-US" dirty="0" smtClean="0"/>
              <a:t> </a:t>
            </a:r>
            <a:r>
              <a:rPr lang="en-US" dirty="0" err="1" smtClean="0"/>
              <a:t>năng</a:t>
            </a:r>
            <a:r>
              <a:rPr lang="en-US" dirty="0" smtClean="0"/>
              <a:t> </a:t>
            </a:r>
            <a:r>
              <a:rPr lang="en-US" dirty="0" err="1" smtClean="0"/>
              <a:t>hoàn</a:t>
            </a:r>
            <a:r>
              <a:rPr lang="en-US" dirty="0" smtClean="0"/>
              <a:t> </a:t>
            </a:r>
            <a:r>
              <a:rPr lang="en-US" dirty="0" err="1" smtClean="0"/>
              <a:t>thành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hoạch</a:t>
            </a:r>
            <a:r>
              <a:rPr lang="en-US" dirty="0" smtClean="0"/>
              <a:t> 2016 (650/680)</a:t>
            </a:r>
          </a:p>
          <a:p>
            <a:pPr>
              <a:spcAft>
                <a:spcPts val="600"/>
              </a:spcAft>
            </a:pPr>
            <a:r>
              <a:rPr lang="de-DE" dirty="0" smtClean="0"/>
              <a:t>Dự báo KNXK 2016 là 3,2 tỷ, tăng </a:t>
            </a:r>
            <a:r>
              <a:rPr lang="de-DE" dirty="0"/>
              <a:t>11%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3101952"/>
              </p:ext>
            </p:extLst>
          </p:nvPr>
        </p:nvGraphicFramePr>
        <p:xfrm>
          <a:off x="152400" y="1600200"/>
          <a:ext cx="4724400" cy="46783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3276600" y="2133600"/>
            <a:ext cx="1066800" cy="8001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228600" y="3429000"/>
            <a:ext cx="1066800" cy="1143000"/>
          </a:xfrm>
          <a:prstGeom prst="ellipse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3512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28600" y="88900"/>
            <a:ext cx="8686800" cy="1143000"/>
          </a:xfrm>
        </p:spPr>
        <p:txBody>
          <a:bodyPr/>
          <a:lstStyle/>
          <a:p>
            <a:pPr eaLnBrk="1" hangingPunct="1"/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PTBV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7651" name="Picture 3" descr="C:\Program Files\Microsoft Office\MEDIA\CAGCAT10\j030084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5119320"/>
            <a:ext cx="3589533" cy="173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0" y="2438400"/>
            <a:ext cx="3657600" cy="2451100"/>
          </a:xfrm>
          <a:prstGeom prst="wedgeRoundRectCallout">
            <a:avLst>
              <a:gd name="adj1" fmla="val 8200"/>
              <a:gd name="adj2" fmla="val 5695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/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&amp; PT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PT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sp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hiếu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XD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bôi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dirty="0" err="1" smtClean="0">
                <a:latin typeface="Times New Roman" pitchFamily="18" charset="0"/>
                <a:cs typeface="Times New Roman" pitchFamily="18" charset="0"/>
              </a:rPr>
              <a:t>nhọ</a:t>
            </a: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 !</a:t>
            </a: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11" name="Content Placeholder 7"/>
          <p:cNvSpPr txBox="1">
            <a:spLocks noGrp="1"/>
          </p:cNvSpPr>
          <p:nvPr>
            <p:ph sz="half" idx="1"/>
          </p:nvPr>
        </p:nvSpPr>
        <p:spPr>
          <a:xfrm>
            <a:off x="509955" y="2438400"/>
            <a:ext cx="3528645" cy="2514600"/>
          </a:xfrm>
          <a:prstGeom prst="wedgeRoundRectCallout">
            <a:avLst>
              <a:gd name="adj1" fmla="val -5565"/>
              <a:gd name="adj2" fmla="val 560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tabLst>
                <a:tab pos="4062413" algn="l"/>
              </a:tabLst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sp.</a:t>
            </a:r>
          </a:p>
          <a:p>
            <a:pPr marL="457200" lvl="1" indent="-28098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09955" y="1296621"/>
            <a:ext cx="3733800" cy="913179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52425" indent="-352425" algn="ctr" eaLnBrk="1" hangingPunct="1">
              <a:defRPr/>
            </a:pPr>
            <a:r>
              <a:rPr lang="en-US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sx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algn="ctr" eaLnBrk="1" hangingPunct="1">
              <a:defRPr/>
            </a:pP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4724400" y="1295400"/>
            <a:ext cx="4191000" cy="91318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352425" indent="-352425" algn="ctr" eaLnBrk="1" hangingPunct="1">
              <a:defRPr/>
            </a:pPr>
            <a:r>
              <a:rPr lang="en-US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Khâu</a:t>
            </a:r>
            <a:r>
              <a:rPr lang="en-US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altLang="en-US" sz="2400" b="1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2425" indent="-352425" algn="ctr" eaLnBrk="1" hangingPunct="1">
              <a:defRPr/>
            </a:pP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 </a:t>
            </a:r>
            <a:r>
              <a:rPr lang="en-US" alt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56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11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471924873"/>
              </p:ext>
            </p:extLst>
          </p:nvPr>
        </p:nvGraphicFramePr>
        <p:xfrm>
          <a:off x="76200" y="1752600"/>
          <a:ext cx="7215368" cy="451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chuỗi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giá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trị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và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thị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trường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25" y="1784523"/>
            <a:ext cx="4267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3733800" y="4297680"/>
            <a:ext cx="2667000" cy="2484120"/>
            <a:chOff x="2151072" y="1135063"/>
            <a:chExt cx="5241922" cy="5270506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2151072" y="1176344"/>
            <a:ext cx="3838575" cy="5229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8" name="CorelDRAW" r:id="rId8" imgW="4292280" imgH="5876280" progId="">
                    <p:embed/>
                  </p:oleObj>
                </mc:Choice>
                <mc:Fallback>
                  <p:oleObj name="CorelDRAW" r:id="rId8" imgW="4292280" imgH="58762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51072" y="1176344"/>
                          <a:ext cx="3838575" cy="5229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6" name="Object 3"/>
            <p:cNvGraphicFramePr>
              <a:graphicFrameLocks noChangeAspect="1"/>
            </p:cNvGraphicFramePr>
            <p:nvPr>
              <p:extLst/>
            </p:nvPr>
          </p:nvGraphicFramePr>
          <p:xfrm>
            <a:off x="3559181" y="1135063"/>
            <a:ext cx="3803650" cy="5224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09" name="CorelDRAW" r:id="rId10" imgW="4296600" imgH="5884200" progId="">
                    <p:embed/>
                  </p:oleObj>
                </mc:Choice>
                <mc:Fallback>
                  <p:oleObj name="CorelDRAW" r:id="rId10" imgW="4296600" imgH="58842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9181" y="1135063"/>
                          <a:ext cx="3803650" cy="5224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3551239" y="3759213"/>
            <a:ext cx="2609850" cy="2638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0" name="CorelDRAW" r:id="rId12" imgW="2948040" imgH="2985840" progId="">
                    <p:embed/>
                  </p:oleObj>
                </mc:Choice>
                <mc:Fallback>
                  <p:oleObj name="CorelDRAW" r:id="rId12" imgW="2948040" imgH="29858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51239" y="3759213"/>
                          <a:ext cx="2609850" cy="26384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8" name="Object 5"/>
            <p:cNvGraphicFramePr>
              <a:graphicFrameLocks noChangeAspect="1"/>
            </p:cNvGraphicFramePr>
            <p:nvPr/>
          </p:nvGraphicFramePr>
          <p:xfrm>
            <a:off x="5080000" y="3424245"/>
            <a:ext cx="2001838" cy="25542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1" name="CorelDRAW" r:id="rId14" imgW="2261160" imgH="2891880" progId="">
                    <p:embed/>
                  </p:oleObj>
                </mc:Choice>
                <mc:Fallback>
                  <p:oleObj name="CorelDRAW" r:id="rId14" imgW="2261160" imgH="289188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80000" y="3424245"/>
                          <a:ext cx="2001838" cy="25542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" name="Object 6"/>
            <p:cNvGraphicFramePr>
              <a:graphicFrameLocks noChangeAspect="1"/>
            </p:cNvGraphicFramePr>
            <p:nvPr/>
          </p:nvGraphicFramePr>
          <p:xfrm>
            <a:off x="5703894" y="2882904"/>
            <a:ext cx="1689100" cy="2060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2" name="CorelDRAW" r:id="rId16" imgW="1907640" imgH="2332440" progId="">
                    <p:embed/>
                  </p:oleObj>
                </mc:Choice>
                <mc:Fallback>
                  <p:oleObj name="CorelDRAW" r:id="rId16" imgW="1907640" imgH="233244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03894" y="2882904"/>
                          <a:ext cx="1689100" cy="2060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0" name="Object 7"/>
            <p:cNvGraphicFramePr>
              <a:graphicFrameLocks noChangeAspect="1"/>
            </p:cNvGraphicFramePr>
            <p:nvPr/>
          </p:nvGraphicFramePr>
          <p:xfrm>
            <a:off x="5995994" y="2317750"/>
            <a:ext cx="1368425" cy="13398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3" name="CorelDRAW" r:id="rId18" imgW="1546200" imgH="1517400" progId="">
                    <p:embed/>
                  </p:oleObj>
                </mc:Choice>
                <mc:Fallback>
                  <p:oleObj name="CorelDRAW" r:id="rId18" imgW="1546200" imgH="15174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95994" y="2317750"/>
                          <a:ext cx="1368425" cy="13398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1" name="Object 8"/>
            <p:cNvGraphicFramePr>
              <a:graphicFrameLocks noChangeAspect="1"/>
            </p:cNvGraphicFramePr>
            <p:nvPr/>
          </p:nvGraphicFramePr>
          <p:xfrm>
            <a:off x="4751391" y="1165225"/>
            <a:ext cx="2297112" cy="13668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614" name="CorelDRAW" r:id="rId20" imgW="2595240" imgH="1548000" progId="">
                    <p:embed/>
                  </p:oleObj>
                </mc:Choice>
                <mc:Fallback>
                  <p:oleObj name="CorelDRAW" r:id="rId20" imgW="2595240" imgH="1548000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51391" y="1165225"/>
                          <a:ext cx="2297112" cy="13668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2" name="TextBox 14"/>
          <p:cNvSpPr txBox="1">
            <a:spLocks noChangeArrowheads="1"/>
          </p:cNvSpPr>
          <p:nvPr/>
        </p:nvSpPr>
        <p:spPr bwMode="auto">
          <a:xfrm>
            <a:off x="6789043" y="1630635"/>
            <a:ext cx="2203889" cy="1846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Thị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   = </a:t>
            </a:r>
            <a:r>
              <a:rPr lang="en-US" altLang="en-US" sz="2600" b="1" dirty="0" err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QĐ</a:t>
            </a: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Doanh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600" b="1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endParaRPr lang="en-US" altLang="en-US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Content Placeholder 5" descr="http://rds.yahoo.com/_ylt=A0PDoTHUoOxN6EUAuLqjzbkF/SIG=12qkc9iog/EXP=1307382100/**http%3a/www.wallpapersonly.net/wallpapers/high-speed-train-1280x960.jpg"/>
          <p:cNvPicPr>
            <a:picLocks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400" y="3601162"/>
            <a:ext cx="1219200" cy="89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88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0" y="5029200"/>
            <a:ext cx="9144000" cy="1752600"/>
          </a:xfrm>
          <a:solidFill>
            <a:srgbClr val="0070C0"/>
          </a:solidFill>
        </p:spPr>
        <p:txBody>
          <a:bodyPr>
            <a:normAutofit fontScale="62500" lnSpcReduction="20000"/>
          </a:bodyPr>
          <a:lstStyle/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TCT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SL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TCT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(0.34/3.7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9.2%) so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TC: NS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cạnh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Ecuado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…?  (2.5 USD/kg)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Công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VN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>
            <a:normAutofit/>
          </a:bodyPr>
          <a:lstStyle/>
          <a:p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So </a:t>
            </a:r>
            <a:r>
              <a:rPr lang="en-US" sz="32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sánh</a:t>
            </a:r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tôm</a:t>
            </a:r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sú</a:t>
            </a:r>
            <a:r>
              <a:rPr lang="en-US" sz="32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&amp; TCT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1"/>
            <a:ext cx="9144000" cy="35814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5029200"/>
            <a:ext cx="9144000" cy="1676400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14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sú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Nam (300/ 500-680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ngàn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tấn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= 38%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mặn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BĐKH) 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QC,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(NS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) ?</a:t>
            </a:r>
          </a:p>
        </p:txBody>
      </p:sp>
      <p:cxnSp>
        <p:nvCxnSpPr>
          <p:cNvPr id="7" name="Straight Arrow Connector 6"/>
          <p:cNvCxnSpPr>
            <a:cxnSpLocks noChangeShapeType="1"/>
          </p:cNvCxnSpPr>
          <p:nvPr/>
        </p:nvCxnSpPr>
        <p:spPr bwMode="auto">
          <a:xfrm flipV="1">
            <a:off x="6781800" y="1905000"/>
            <a:ext cx="1905000" cy="1752600"/>
          </a:xfrm>
          <a:prstGeom prst="straightConnector1">
            <a:avLst/>
          </a:prstGeom>
          <a:noFill/>
          <a:ln w="76200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7004"/>
            <a:ext cx="9144000" cy="3657600"/>
          </a:xfrm>
          <a:prstGeom prst="rect">
            <a:avLst/>
          </a:prstGeom>
        </p:spPr>
      </p:pic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>
            <a:off x="6400800" y="2362200"/>
            <a:ext cx="2667000" cy="0"/>
          </a:xfrm>
          <a:prstGeom prst="straightConnector1">
            <a:avLst/>
          </a:prstGeom>
          <a:noFill/>
          <a:ln w="76200" cap="rnd" algn="ctr">
            <a:solidFill>
              <a:srgbClr val="C00000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161861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Những</a:t>
            </a:r>
            <a:r>
              <a:rPr lang="en-US" sz="3600" b="1" cap="all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định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hướng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chính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105400"/>
          </a:xfrm>
        </p:spPr>
        <p:txBody>
          <a:bodyPr>
            <a:noAutofit/>
          </a:bodyPr>
          <a:lstStyle/>
          <a:p>
            <a:pPr lvl="0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TÔM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tiềm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sú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QC,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(ĐBSCL)</a:t>
            </a:r>
          </a:p>
          <a:p>
            <a:pPr marL="914400" lvl="1" indent="-514350">
              <a:spcBef>
                <a:spcPts val="1200"/>
              </a:spcBef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CT: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NS-SL-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TC/STC</a:t>
            </a:r>
          </a:p>
          <a:p>
            <a:pPr lvl="0"/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triển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nước lợ 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sản xuất theo quy mô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CN,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BĐKH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HNQT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hiệu quả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bền vững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sản phẩm tôm nuôi đảm bảo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ATTP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đáp ứng nhu cầu tiêu thụ trong nước và chế biến xuất khẩu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óp phần tạo việc làm và thúc đẩy phát triển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KT-XH</a:t>
            </a: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51816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KHHĐ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6th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2016: 680.000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tấn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VN (6ND)</a:t>
            </a: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QC/QCCT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BĐKH,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tôm-lúa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Trung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((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TTg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Văn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326/TB-VPCP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13/10/2016)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ĐBSCL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341/TB-VPCP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19/10/2016)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Các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kế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hoạch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đang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triển</a:t>
            </a:r>
            <a:r>
              <a:rPr lang="en-US" sz="3600" b="1" cap="all" dirty="0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600" b="1" cap="all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khai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57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9172</TotalTime>
  <Words>1131</Words>
  <Application>Microsoft Office PowerPoint</Application>
  <PresentationFormat>On-screen Show (4:3)</PresentationFormat>
  <Paragraphs>97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Unicode MS</vt:lpstr>
      <vt:lpstr>Calibri</vt:lpstr>
      <vt:lpstr>Times New Roman</vt:lpstr>
      <vt:lpstr>Wingdings</vt:lpstr>
      <vt:lpstr>Office Theme</vt:lpstr>
      <vt:lpstr>CorelDRAW</vt:lpstr>
      <vt:lpstr>MỘT SỐ ĐỊNH HƯỚNG VÀ GIẢI PHÁP phát triển NGÀNH tôm VN</vt:lpstr>
      <vt:lpstr>Tiềm năng và vai trò của con tôm ?</vt:lpstr>
      <vt:lpstr>Thách thức và cơ hội</vt:lpstr>
      <vt:lpstr>Diễn biến thị trường và dự báo</vt:lpstr>
      <vt:lpstr>Làm thế nào để cạnh tranh và PTBV?</vt:lpstr>
      <vt:lpstr>chuỗi giá trị và thị trường</vt:lpstr>
      <vt:lpstr>So sánh tôm sú &amp; TCT</vt:lpstr>
      <vt:lpstr>Những định hướng chính</vt:lpstr>
      <vt:lpstr>Các kế hoạch đang triển khai</vt:lpstr>
      <vt:lpstr>Giải pháp cho từng khâu</vt:lpstr>
      <vt:lpstr>GIẢI PHÁP quản lý &amp; cơ chế cs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Historical overview of FCR for farmed striped catfish (Pangasianodon hypophthalmus)         in viet nam: a case study</dc:title>
  <dc:creator>Nhu Van Can</dc:creator>
  <cp:lastModifiedBy>ADMIN</cp:lastModifiedBy>
  <cp:revision>983</cp:revision>
  <cp:lastPrinted>2015-11-06T13:13:58Z</cp:lastPrinted>
  <dcterms:created xsi:type="dcterms:W3CDTF">2015-09-30T09:59:23Z</dcterms:created>
  <dcterms:modified xsi:type="dcterms:W3CDTF">2016-11-14T22:28:15Z</dcterms:modified>
</cp:coreProperties>
</file>