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9" autoAdjust="0"/>
    <p:restoredTop sz="94660"/>
  </p:normalViewPr>
  <p:slideViewPr>
    <p:cSldViewPr snapToGrid="0">
      <p:cViewPr varScale="1">
        <p:scale>
          <a:sx n="85" d="100"/>
          <a:sy n="85" d="100"/>
        </p:scale>
        <p:origin x="19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57BC47-6146-48F6-9BD5-CC5B35282D9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43745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57BC47-6146-48F6-9BD5-CC5B35282D9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224390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57BC47-6146-48F6-9BD5-CC5B35282D9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401592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57BC47-6146-48F6-9BD5-CC5B35282D9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54853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57BC47-6146-48F6-9BD5-CC5B35282D90}"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298621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57BC47-6146-48F6-9BD5-CC5B35282D9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3478169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57BC47-6146-48F6-9BD5-CC5B35282D90}" type="datetimeFigureOut">
              <a:rPr lang="en-US" smtClean="0"/>
              <a:t>4/10/2024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427906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57BC47-6146-48F6-9BD5-CC5B35282D90}" type="datetimeFigureOut">
              <a:rPr lang="en-US" smtClean="0"/>
              <a:t>4/10/2024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423424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7BC47-6146-48F6-9BD5-CC5B35282D90}" type="datetimeFigureOut">
              <a:rPr lang="en-US" smtClean="0"/>
              <a:t>4/10/2024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157280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57BC47-6146-48F6-9BD5-CC5B35282D9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353249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57BC47-6146-48F6-9BD5-CC5B35282D90}"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B5CC9-3F6C-49E3-88C6-9CA73CFBD048}" type="slidenum">
              <a:rPr lang="en-US" smtClean="0"/>
              <a:t>‹#›</a:t>
            </a:fld>
            <a:endParaRPr lang="en-US"/>
          </a:p>
        </p:txBody>
      </p:sp>
    </p:spTree>
    <p:extLst>
      <p:ext uri="{BB962C8B-B14F-4D97-AF65-F5344CB8AC3E}">
        <p14:creationId xmlns:p14="http://schemas.microsoft.com/office/powerpoint/2010/main" val="1195909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7BC47-6146-48F6-9BD5-CC5B35282D90}" type="datetimeFigureOut">
              <a:rPr lang="en-US" smtClean="0"/>
              <a:t>4/10/2024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B5CC9-3F6C-49E3-88C6-9CA73CFBD048}" type="slidenum">
              <a:rPr lang="en-US" smtClean="0"/>
              <a:t>‹#›</a:t>
            </a:fld>
            <a:endParaRPr lang="en-US"/>
          </a:p>
        </p:txBody>
      </p:sp>
    </p:spTree>
    <p:extLst>
      <p:ext uri="{BB962C8B-B14F-4D97-AF65-F5344CB8AC3E}">
        <p14:creationId xmlns:p14="http://schemas.microsoft.com/office/powerpoint/2010/main" val="440996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1732" y="83128"/>
            <a:ext cx="6180538" cy="369332"/>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ĐÓNG GÓP Ý KIẾN CHO DỰ THẢO LUẬT CÔNG ĐOÀN</a:t>
            </a:r>
          </a:p>
        </p:txBody>
      </p:sp>
      <p:sp>
        <p:nvSpPr>
          <p:cNvPr id="5" name="Pentagon 4"/>
          <p:cNvSpPr/>
          <p:nvPr/>
        </p:nvSpPr>
        <p:spPr>
          <a:xfrm>
            <a:off x="95250" y="571500"/>
            <a:ext cx="1352550" cy="323850"/>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TextBox 5"/>
          <p:cNvSpPr txBox="1"/>
          <p:nvPr/>
        </p:nvSpPr>
        <p:spPr>
          <a:xfrm>
            <a:off x="95250" y="548759"/>
            <a:ext cx="1043876" cy="369332"/>
          </a:xfrm>
          <a:prstGeom prst="rect">
            <a:avLst/>
          </a:prstGeom>
          <a:noFill/>
        </p:spPr>
        <p:txBody>
          <a:bodyPr wrap="none" rtlCol="0">
            <a:spAutoFit/>
          </a:bodyPr>
          <a:lstStyle/>
          <a:p>
            <a:r>
              <a:rPr lang="en-US" b="1" dirty="0" err="1">
                <a:latin typeface="Arial" panose="020B0604020202020204" pitchFamily="34" charset="0"/>
                <a:cs typeface="Arial" panose="020B0604020202020204" pitchFamily="34" charset="0"/>
              </a:rPr>
              <a:t>Lộ</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trình</a:t>
            </a:r>
            <a:endParaRPr lang="en-US" b="1" dirty="0">
              <a:latin typeface="Arial" panose="020B0604020202020204" pitchFamily="34" charset="0"/>
              <a:cs typeface="Arial" panose="020B0604020202020204" pitchFamily="34" charset="0"/>
            </a:endParaRPr>
          </a:p>
        </p:txBody>
      </p:sp>
      <p:cxnSp>
        <p:nvCxnSpPr>
          <p:cNvPr id="20" name="Straight Arrow Connector 19"/>
          <p:cNvCxnSpPr/>
          <p:nvPr/>
        </p:nvCxnSpPr>
        <p:spPr>
          <a:xfrm flipV="1">
            <a:off x="914400" y="1250782"/>
            <a:ext cx="8020050" cy="651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1" name="Isosceles Triangle 20"/>
          <p:cNvSpPr/>
          <p:nvPr/>
        </p:nvSpPr>
        <p:spPr>
          <a:xfrm rot="10800000">
            <a:off x="809625" y="1171575"/>
            <a:ext cx="209550" cy="17145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42986" y="867549"/>
            <a:ext cx="971741" cy="369332"/>
          </a:xfrm>
          <a:prstGeom prst="rect">
            <a:avLst/>
          </a:prstGeom>
          <a:noFill/>
        </p:spPr>
        <p:txBody>
          <a:bodyPr wrap="none" rtlCol="0">
            <a:spAutoFit/>
          </a:bodyPr>
          <a:lstStyle/>
          <a:p>
            <a:r>
              <a:rPr lang="en-US" dirty="0"/>
              <a:t>T1/2023</a:t>
            </a:r>
          </a:p>
        </p:txBody>
      </p:sp>
      <p:sp>
        <p:nvSpPr>
          <p:cNvPr id="23" name="TextBox 22"/>
          <p:cNvSpPr txBox="1"/>
          <p:nvPr/>
        </p:nvSpPr>
        <p:spPr>
          <a:xfrm>
            <a:off x="316349" y="1313082"/>
            <a:ext cx="1098378" cy="369332"/>
          </a:xfrm>
          <a:prstGeom prst="rect">
            <a:avLst/>
          </a:prstGeom>
          <a:noFill/>
        </p:spPr>
        <p:txBody>
          <a:bodyPr wrap="none" rtlCol="0">
            <a:spAutoFit/>
          </a:bodyPr>
          <a:lstStyle/>
          <a:p>
            <a:r>
              <a:rPr lang="en-US" dirty="0" err="1"/>
              <a:t>Đề</a:t>
            </a:r>
            <a:r>
              <a:rPr lang="en-US" dirty="0"/>
              <a:t> </a:t>
            </a:r>
            <a:r>
              <a:rPr lang="en-US" dirty="0" err="1"/>
              <a:t>cương</a:t>
            </a:r>
            <a:endParaRPr lang="en-US" dirty="0"/>
          </a:p>
        </p:txBody>
      </p:sp>
      <p:sp>
        <p:nvSpPr>
          <p:cNvPr id="24" name="Isosceles Triangle 23"/>
          <p:cNvSpPr/>
          <p:nvPr/>
        </p:nvSpPr>
        <p:spPr>
          <a:xfrm rot="10800000">
            <a:off x="4662753" y="1179047"/>
            <a:ext cx="209550" cy="17145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346612" y="857638"/>
            <a:ext cx="971741" cy="369332"/>
          </a:xfrm>
          <a:prstGeom prst="rect">
            <a:avLst/>
          </a:prstGeom>
          <a:noFill/>
        </p:spPr>
        <p:txBody>
          <a:bodyPr wrap="none" rtlCol="0">
            <a:spAutoFit/>
          </a:bodyPr>
          <a:lstStyle/>
          <a:p>
            <a:r>
              <a:rPr lang="en-US" dirty="0"/>
              <a:t>T3/2024</a:t>
            </a:r>
          </a:p>
        </p:txBody>
      </p:sp>
      <p:sp>
        <p:nvSpPr>
          <p:cNvPr id="27" name="TextBox 26"/>
          <p:cNvSpPr txBox="1"/>
          <p:nvPr/>
        </p:nvSpPr>
        <p:spPr>
          <a:xfrm>
            <a:off x="4031041" y="1333320"/>
            <a:ext cx="1538723" cy="646331"/>
          </a:xfrm>
          <a:prstGeom prst="rect">
            <a:avLst/>
          </a:prstGeom>
          <a:noFill/>
        </p:spPr>
        <p:txBody>
          <a:bodyPr wrap="square" rtlCol="0">
            <a:spAutoFit/>
          </a:bodyPr>
          <a:lstStyle/>
          <a:p>
            <a:pPr algn="ctr"/>
            <a:r>
              <a:rPr lang="en-US" dirty="0" err="1"/>
              <a:t>Trình</a:t>
            </a:r>
            <a:r>
              <a:rPr lang="en-US" dirty="0"/>
              <a:t> UBTVQH </a:t>
            </a:r>
            <a:r>
              <a:rPr lang="en-US" dirty="0" err="1"/>
              <a:t>cho</a:t>
            </a:r>
            <a:r>
              <a:rPr lang="en-US" dirty="0"/>
              <a:t> ý </a:t>
            </a:r>
            <a:r>
              <a:rPr lang="en-US" dirty="0" err="1"/>
              <a:t>kiến</a:t>
            </a:r>
            <a:endParaRPr lang="en-US" dirty="0"/>
          </a:p>
        </p:txBody>
      </p:sp>
      <p:sp>
        <p:nvSpPr>
          <p:cNvPr id="28" name="Isosceles Triangle 27"/>
          <p:cNvSpPr/>
          <p:nvPr/>
        </p:nvSpPr>
        <p:spPr>
          <a:xfrm rot="10800000">
            <a:off x="6842732" y="1165057"/>
            <a:ext cx="209550" cy="17145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480687" y="833825"/>
            <a:ext cx="1088760" cy="369332"/>
          </a:xfrm>
          <a:prstGeom prst="rect">
            <a:avLst/>
          </a:prstGeom>
          <a:noFill/>
        </p:spPr>
        <p:txBody>
          <a:bodyPr wrap="none" rtlCol="0">
            <a:spAutoFit/>
          </a:bodyPr>
          <a:lstStyle/>
          <a:p>
            <a:r>
              <a:rPr lang="en-US" dirty="0"/>
              <a:t>T10/2024</a:t>
            </a:r>
          </a:p>
        </p:txBody>
      </p:sp>
      <p:sp>
        <p:nvSpPr>
          <p:cNvPr id="30" name="TextBox 29"/>
          <p:cNvSpPr txBox="1"/>
          <p:nvPr/>
        </p:nvSpPr>
        <p:spPr>
          <a:xfrm>
            <a:off x="6286610" y="1341270"/>
            <a:ext cx="1190246" cy="646331"/>
          </a:xfrm>
          <a:prstGeom prst="rect">
            <a:avLst/>
          </a:prstGeom>
          <a:noFill/>
        </p:spPr>
        <p:txBody>
          <a:bodyPr wrap="square" rtlCol="0" anchor="ctr">
            <a:spAutoFit/>
          </a:bodyPr>
          <a:lstStyle/>
          <a:p>
            <a:pPr algn="ctr"/>
            <a:r>
              <a:rPr lang="en-US" dirty="0"/>
              <a:t>QH </a:t>
            </a:r>
            <a:r>
              <a:rPr lang="en-US" dirty="0" err="1"/>
              <a:t>thông</a:t>
            </a:r>
            <a:r>
              <a:rPr lang="en-US" dirty="0"/>
              <a:t> qua</a:t>
            </a:r>
          </a:p>
        </p:txBody>
      </p:sp>
      <p:sp>
        <p:nvSpPr>
          <p:cNvPr id="32" name="Isosceles Triangle 31"/>
          <p:cNvSpPr/>
          <p:nvPr/>
        </p:nvSpPr>
        <p:spPr>
          <a:xfrm rot="10800000">
            <a:off x="8756542" y="1174582"/>
            <a:ext cx="209550" cy="17145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rot="10800000">
            <a:off x="5682119" y="1171755"/>
            <a:ext cx="209550" cy="17145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365978" y="850346"/>
            <a:ext cx="971741" cy="369332"/>
          </a:xfrm>
          <a:prstGeom prst="rect">
            <a:avLst/>
          </a:prstGeom>
          <a:noFill/>
        </p:spPr>
        <p:txBody>
          <a:bodyPr wrap="none" rtlCol="0">
            <a:spAutoFit/>
          </a:bodyPr>
          <a:lstStyle/>
          <a:p>
            <a:r>
              <a:rPr lang="en-US" dirty="0"/>
              <a:t>T5/2024</a:t>
            </a:r>
          </a:p>
        </p:txBody>
      </p:sp>
      <p:sp>
        <p:nvSpPr>
          <p:cNvPr id="35" name="TextBox 34"/>
          <p:cNvSpPr txBox="1"/>
          <p:nvPr/>
        </p:nvSpPr>
        <p:spPr>
          <a:xfrm>
            <a:off x="5417014" y="1333319"/>
            <a:ext cx="960038" cy="646331"/>
          </a:xfrm>
          <a:prstGeom prst="rect">
            <a:avLst/>
          </a:prstGeom>
          <a:noFill/>
        </p:spPr>
        <p:txBody>
          <a:bodyPr wrap="square" rtlCol="0">
            <a:spAutoFit/>
          </a:bodyPr>
          <a:lstStyle/>
          <a:p>
            <a:pPr algn="ctr"/>
            <a:r>
              <a:rPr lang="en-US" dirty="0"/>
              <a:t>QH </a:t>
            </a:r>
            <a:r>
              <a:rPr lang="en-US" dirty="0" err="1"/>
              <a:t>cho</a:t>
            </a:r>
            <a:r>
              <a:rPr lang="en-US" dirty="0"/>
              <a:t> ý </a:t>
            </a:r>
            <a:r>
              <a:rPr lang="en-US" dirty="0" err="1"/>
              <a:t>kiến</a:t>
            </a:r>
            <a:endParaRPr lang="en-US" dirty="0"/>
          </a:p>
        </p:txBody>
      </p:sp>
      <p:sp>
        <p:nvSpPr>
          <p:cNvPr id="36" name="TextBox 35"/>
          <p:cNvSpPr txBox="1"/>
          <p:nvPr/>
        </p:nvSpPr>
        <p:spPr>
          <a:xfrm>
            <a:off x="8184851" y="843350"/>
            <a:ext cx="971741" cy="369332"/>
          </a:xfrm>
          <a:prstGeom prst="rect">
            <a:avLst/>
          </a:prstGeom>
          <a:noFill/>
        </p:spPr>
        <p:txBody>
          <a:bodyPr wrap="none" rtlCol="0">
            <a:spAutoFit/>
          </a:bodyPr>
          <a:lstStyle/>
          <a:p>
            <a:r>
              <a:rPr lang="en-US" dirty="0"/>
              <a:t>T7/2025</a:t>
            </a:r>
          </a:p>
        </p:txBody>
      </p:sp>
      <p:sp>
        <p:nvSpPr>
          <p:cNvPr id="37" name="TextBox 36"/>
          <p:cNvSpPr txBox="1"/>
          <p:nvPr/>
        </p:nvSpPr>
        <p:spPr>
          <a:xfrm>
            <a:off x="7884389" y="1332133"/>
            <a:ext cx="1394047" cy="369332"/>
          </a:xfrm>
          <a:prstGeom prst="rect">
            <a:avLst/>
          </a:prstGeom>
          <a:noFill/>
        </p:spPr>
        <p:txBody>
          <a:bodyPr wrap="square" rtlCol="0" anchor="ctr">
            <a:spAutoFit/>
          </a:bodyPr>
          <a:lstStyle/>
          <a:p>
            <a:pPr algn="ctr"/>
            <a:r>
              <a:rPr lang="en-US" dirty="0" err="1">
                <a:solidFill>
                  <a:srgbClr val="0000FF"/>
                </a:solidFill>
              </a:rPr>
              <a:t>Có</a:t>
            </a:r>
            <a:r>
              <a:rPr lang="en-US" dirty="0">
                <a:solidFill>
                  <a:srgbClr val="0000FF"/>
                </a:solidFill>
              </a:rPr>
              <a:t> </a:t>
            </a:r>
            <a:r>
              <a:rPr lang="en-US" dirty="0" err="1">
                <a:solidFill>
                  <a:srgbClr val="0000FF"/>
                </a:solidFill>
              </a:rPr>
              <a:t>hiệu</a:t>
            </a:r>
            <a:r>
              <a:rPr lang="en-US" dirty="0">
                <a:solidFill>
                  <a:srgbClr val="0000FF"/>
                </a:solidFill>
              </a:rPr>
              <a:t> </a:t>
            </a:r>
            <a:r>
              <a:rPr lang="en-US" dirty="0" err="1">
                <a:solidFill>
                  <a:srgbClr val="0000FF"/>
                </a:solidFill>
              </a:rPr>
              <a:t>lực</a:t>
            </a:r>
            <a:endParaRPr lang="en-US" dirty="0">
              <a:solidFill>
                <a:srgbClr val="0000FF"/>
              </a:solidFill>
            </a:endParaRPr>
          </a:p>
        </p:txBody>
      </p:sp>
      <p:grpSp>
        <p:nvGrpSpPr>
          <p:cNvPr id="43" name="Group 42"/>
          <p:cNvGrpSpPr/>
          <p:nvPr/>
        </p:nvGrpSpPr>
        <p:grpSpPr>
          <a:xfrm>
            <a:off x="109802" y="2084949"/>
            <a:ext cx="1352550" cy="369332"/>
            <a:chOff x="109802" y="2056374"/>
            <a:chExt cx="1352550" cy="369332"/>
          </a:xfrm>
        </p:grpSpPr>
        <p:sp>
          <p:nvSpPr>
            <p:cNvPr id="38" name="Pentagon 37"/>
            <p:cNvSpPr/>
            <p:nvPr/>
          </p:nvSpPr>
          <p:spPr>
            <a:xfrm>
              <a:off x="109802" y="2079115"/>
              <a:ext cx="1352550" cy="323850"/>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39" name="TextBox 38"/>
            <p:cNvSpPr txBox="1"/>
            <p:nvPr/>
          </p:nvSpPr>
          <p:spPr>
            <a:xfrm>
              <a:off x="109802" y="2056374"/>
              <a:ext cx="1069524" cy="369332"/>
            </a:xfrm>
            <a:prstGeom prst="rect">
              <a:avLst/>
            </a:prstGeom>
            <a:noFill/>
          </p:spPr>
          <p:txBody>
            <a:bodyPr wrap="none" rtlCol="0">
              <a:spAutoFit/>
            </a:bodyPr>
            <a:lstStyle/>
            <a:p>
              <a:r>
                <a:rPr lang="en-US" b="1" dirty="0" err="1">
                  <a:latin typeface="Arial" panose="020B0604020202020204" pitchFamily="34" charset="0"/>
                  <a:cs typeface="Arial" panose="020B0604020202020204" pitchFamily="34" charset="0"/>
                </a:rPr>
                <a:t>Dự</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thảo</a:t>
              </a:r>
              <a:endParaRPr lang="en-US" b="1" dirty="0">
                <a:latin typeface="Arial" panose="020B0604020202020204" pitchFamily="34" charset="0"/>
                <a:cs typeface="Arial" panose="020B0604020202020204" pitchFamily="34" charset="0"/>
              </a:endParaRPr>
            </a:p>
          </p:txBody>
        </p:sp>
      </p:grpSp>
      <p:sp>
        <p:nvSpPr>
          <p:cNvPr id="40" name="Isosceles Triangle 39"/>
          <p:cNvSpPr/>
          <p:nvPr/>
        </p:nvSpPr>
        <p:spPr>
          <a:xfrm rot="10800000">
            <a:off x="1752242" y="1185476"/>
            <a:ext cx="209550" cy="17145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385603" y="881450"/>
            <a:ext cx="971741" cy="369332"/>
          </a:xfrm>
          <a:prstGeom prst="rect">
            <a:avLst/>
          </a:prstGeom>
          <a:noFill/>
        </p:spPr>
        <p:txBody>
          <a:bodyPr wrap="none" rtlCol="0">
            <a:spAutoFit/>
          </a:bodyPr>
          <a:lstStyle/>
          <a:p>
            <a:r>
              <a:rPr lang="en-US" dirty="0"/>
              <a:t>T2/2023</a:t>
            </a:r>
          </a:p>
        </p:txBody>
      </p:sp>
      <p:sp>
        <p:nvSpPr>
          <p:cNvPr id="42" name="TextBox 41"/>
          <p:cNvSpPr txBox="1"/>
          <p:nvPr/>
        </p:nvSpPr>
        <p:spPr>
          <a:xfrm>
            <a:off x="1406443" y="1328623"/>
            <a:ext cx="950901" cy="369332"/>
          </a:xfrm>
          <a:prstGeom prst="rect">
            <a:avLst/>
          </a:prstGeom>
          <a:noFill/>
        </p:spPr>
        <p:txBody>
          <a:bodyPr wrap="none" rtlCol="0">
            <a:spAutoFit/>
          </a:bodyPr>
          <a:lstStyle/>
          <a:p>
            <a:r>
              <a:rPr lang="en-US" dirty="0" err="1"/>
              <a:t>Dự</a:t>
            </a:r>
            <a:r>
              <a:rPr lang="en-US" dirty="0"/>
              <a:t> </a:t>
            </a:r>
            <a:r>
              <a:rPr lang="en-US" dirty="0" err="1"/>
              <a:t>thảo</a:t>
            </a:r>
            <a:endParaRPr lang="en-US" dirty="0"/>
          </a:p>
        </p:txBody>
      </p:sp>
      <p:sp>
        <p:nvSpPr>
          <p:cNvPr id="46" name="Rounded Rectangle 45"/>
          <p:cNvSpPr/>
          <p:nvPr/>
        </p:nvSpPr>
        <p:spPr>
          <a:xfrm>
            <a:off x="3545718" y="2091475"/>
            <a:ext cx="2234069" cy="45453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b="1" dirty="0">
                <a:solidFill>
                  <a:srgbClr val="0000FF"/>
                </a:solidFill>
                <a:latin typeface="Arial" panose="020B0604020202020204" pitchFamily="34" charset="0"/>
                <a:cs typeface="Arial" panose="020B0604020202020204" pitchFamily="34" charset="0"/>
              </a:rPr>
              <a:t>7 </a:t>
            </a:r>
            <a:r>
              <a:rPr lang="en-US" b="1" dirty="0" err="1">
                <a:solidFill>
                  <a:srgbClr val="0000FF"/>
                </a:solidFill>
                <a:latin typeface="Arial" panose="020B0604020202020204" pitchFamily="34" charset="0"/>
                <a:cs typeface="Arial" panose="020B0604020202020204" pitchFamily="34" charset="0"/>
              </a:rPr>
              <a:t>vấn</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đề</a:t>
            </a:r>
            <a:r>
              <a:rPr lang="en-US" b="1" dirty="0">
                <a:solidFill>
                  <a:srgbClr val="0000FF"/>
                </a:solidFill>
                <a:latin typeface="Arial" panose="020B0604020202020204" pitchFamily="34" charset="0"/>
                <a:cs typeface="Arial" panose="020B0604020202020204" pitchFamily="34" charset="0"/>
              </a:rPr>
              <a:t> </a:t>
            </a:r>
            <a:r>
              <a:rPr lang="en-US" b="1" dirty="0" err="1">
                <a:solidFill>
                  <a:srgbClr val="0000FF"/>
                </a:solidFill>
                <a:latin typeface="Arial" panose="020B0604020202020204" pitchFamily="34" charset="0"/>
                <a:cs typeface="Arial" panose="020B0604020202020204" pitchFamily="34" charset="0"/>
              </a:rPr>
              <a:t>lớn</a:t>
            </a:r>
            <a:endParaRPr lang="en-US" b="1" dirty="0">
              <a:solidFill>
                <a:srgbClr val="0000FF"/>
              </a:solidFill>
              <a:latin typeface="Arial" panose="020B0604020202020204" pitchFamily="34" charset="0"/>
              <a:cs typeface="Arial" panose="020B0604020202020204" pitchFamily="34" charset="0"/>
            </a:endParaRPr>
          </a:p>
        </p:txBody>
      </p:sp>
      <p:sp>
        <p:nvSpPr>
          <p:cNvPr id="47" name="TextBox 46"/>
          <p:cNvSpPr txBox="1"/>
          <p:nvPr/>
        </p:nvSpPr>
        <p:spPr>
          <a:xfrm>
            <a:off x="442986" y="3105150"/>
            <a:ext cx="184731" cy="369332"/>
          </a:xfrm>
          <a:prstGeom prst="rect">
            <a:avLst/>
          </a:prstGeom>
          <a:noFill/>
        </p:spPr>
        <p:txBody>
          <a:bodyPr wrap="none" rtlCol="0">
            <a:spAutoFit/>
          </a:bodyPr>
          <a:lstStyle/>
          <a:p>
            <a:endParaRPr lang="en-US" dirty="0"/>
          </a:p>
        </p:txBody>
      </p:sp>
      <p:sp>
        <p:nvSpPr>
          <p:cNvPr id="48" name="TextBox 47"/>
          <p:cNvSpPr txBox="1"/>
          <p:nvPr/>
        </p:nvSpPr>
        <p:spPr>
          <a:xfrm>
            <a:off x="0" y="2783293"/>
            <a:ext cx="9048750" cy="3970318"/>
          </a:xfrm>
          <a:prstGeom prst="rect">
            <a:avLst/>
          </a:prstGeom>
          <a:noFill/>
        </p:spPr>
        <p:txBody>
          <a:bodyPr wrap="square" rtlCol="0">
            <a:spAutoFit/>
          </a:bodyPr>
          <a:lstStyle/>
          <a:p>
            <a:pPr marL="342900" indent="-342900" algn="just">
              <a:buAutoNum type="arabicPeriod"/>
            </a:pPr>
            <a:r>
              <a:rPr lang="en-US" dirty="0" err="1"/>
              <a:t>Bổ</a:t>
            </a:r>
            <a:r>
              <a:rPr lang="en-US" dirty="0"/>
              <a:t> sung </a:t>
            </a:r>
            <a:r>
              <a:rPr lang="en-US" dirty="0" err="1"/>
              <a:t>quy</a:t>
            </a:r>
            <a:r>
              <a:rPr lang="en-US" dirty="0"/>
              <a:t> </a:t>
            </a:r>
            <a:r>
              <a:rPr lang="en-US" dirty="0" err="1"/>
              <a:t>định</a:t>
            </a:r>
            <a:r>
              <a:rPr lang="en-US" dirty="0"/>
              <a:t> </a:t>
            </a:r>
            <a:r>
              <a:rPr lang="en-US" dirty="0" err="1"/>
              <a:t>về</a:t>
            </a:r>
            <a:r>
              <a:rPr lang="en-US" dirty="0"/>
              <a:t> </a:t>
            </a:r>
            <a:r>
              <a:rPr lang="en-US" dirty="0" err="1"/>
              <a:t>tổ</a:t>
            </a:r>
            <a:r>
              <a:rPr lang="en-US" dirty="0"/>
              <a:t> </a:t>
            </a:r>
            <a:r>
              <a:rPr lang="en-US" dirty="0" err="1"/>
              <a:t>chức</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trong</a:t>
            </a:r>
            <a:r>
              <a:rPr lang="en-US" dirty="0"/>
              <a:t> </a:t>
            </a:r>
            <a:r>
              <a:rPr lang="en-US" dirty="0" err="1"/>
              <a:t>Luật</a:t>
            </a:r>
            <a:r>
              <a:rPr lang="en-US" dirty="0"/>
              <a:t> </a:t>
            </a:r>
            <a:r>
              <a:rPr lang="en-US" dirty="0" err="1"/>
              <a:t>Công</a:t>
            </a:r>
            <a:r>
              <a:rPr lang="en-US" dirty="0"/>
              <a:t> </a:t>
            </a:r>
            <a:r>
              <a:rPr lang="en-US" dirty="0" err="1"/>
              <a:t>đoàn</a:t>
            </a:r>
            <a:endParaRPr lang="en-US" dirty="0"/>
          </a:p>
          <a:p>
            <a:pPr marL="342900" indent="-342900" algn="just">
              <a:buFontTx/>
              <a:buAutoNum type="arabicPeriod"/>
            </a:pPr>
            <a:r>
              <a:rPr lang="en-US" dirty="0" err="1"/>
              <a:t>Bổ</a:t>
            </a:r>
            <a:r>
              <a:rPr lang="en-US" dirty="0"/>
              <a:t> sung </a:t>
            </a:r>
            <a:r>
              <a:rPr lang="en-US" dirty="0" err="1"/>
              <a:t>quy</a:t>
            </a:r>
            <a:r>
              <a:rPr lang="en-US" dirty="0"/>
              <a:t> </a:t>
            </a:r>
            <a:r>
              <a:rPr lang="en-US" dirty="0" err="1"/>
              <a:t>định</a:t>
            </a:r>
            <a:r>
              <a:rPr lang="en-US" dirty="0"/>
              <a:t> </a:t>
            </a:r>
            <a:r>
              <a:rPr lang="en-US" dirty="0" err="1"/>
              <a:t>về</a:t>
            </a:r>
            <a:r>
              <a:rPr lang="en-US" dirty="0"/>
              <a:t> </a:t>
            </a:r>
            <a:r>
              <a:rPr lang="en-US" dirty="0" err="1"/>
              <a:t>việc</a:t>
            </a:r>
            <a:r>
              <a:rPr lang="en-US" dirty="0"/>
              <a:t> </a:t>
            </a:r>
            <a:r>
              <a:rPr lang="en-US" dirty="0" err="1"/>
              <a:t>nộp</a:t>
            </a:r>
            <a:r>
              <a:rPr lang="en-US" dirty="0"/>
              <a:t> </a:t>
            </a:r>
            <a:r>
              <a:rPr lang="en-US" dirty="0" err="1"/>
              <a:t>kinh</a:t>
            </a:r>
            <a:r>
              <a:rPr lang="en-US" dirty="0"/>
              <a:t> </a:t>
            </a:r>
            <a:r>
              <a:rPr lang="en-US" dirty="0" err="1"/>
              <a:t>phí</a:t>
            </a:r>
            <a:r>
              <a:rPr lang="en-US" dirty="0"/>
              <a:t> </a:t>
            </a:r>
            <a:r>
              <a:rPr lang="en-US" dirty="0" err="1"/>
              <a:t>công</a:t>
            </a:r>
            <a:r>
              <a:rPr lang="en-US" dirty="0"/>
              <a:t> </a:t>
            </a:r>
            <a:r>
              <a:rPr lang="en-US" dirty="0" err="1"/>
              <a:t>đoàn</a:t>
            </a:r>
            <a:r>
              <a:rPr lang="en-US" dirty="0"/>
              <a:t> </a:t>
            </a:r>
            <a:r>
              <a:rPr lang="en-US" dirty="0" err="1"/>
              <a:t>lên</a:t>
            </a:r>
            <a:r>
              <a:rPr lang="en-US" dirty="0"/>
              <a:t> </a:t>
            </a:r>
            <a:r>
              <a:rPr lang="en-US" dirty="0" err="1"/>
              <a:t>công</a:t>
            </a:r>
            <a:r>
              <a:rPr lang="en-US" dirty="0"/>
              <a:t> </a:t>
            </a:r>
            <a:r>
              <a:rPr lang="en-US" dirty="0" err="1"/>
              <a:t>đoàn</a:t>
            </a:r>
            <a:r>
              <a:rPr lang="en-US" dirty="0"/>
              <a:t> </a:t>
            </a:r>
            <a:r>
              <a:rPr lang="en-US" dirty="0" err="1"/>
              <a:t>cấp</a:t>
            </a:r>
            <a:r>
              <a:rPr lang="en-US" dirty="0"/>
              <a:t> </a:t>
            </a:r>
            <a:r>
              <a:rPr lang="en-US" dirty="0" err="1"/>
              <a:t>trên</a:t>
            </a:r>
            <a:r>
              <a:rPr lang="en-US" dirty="0"/>
              <a:t> </a:t>
            </a:r>
            <a:r>
              <a:rPr lang="en-US" dirty="0" err="1"/>
              <a:t>đối</a:t>
            </a:r>
            <a:r>
              <a:rPr lang="en-US" dirty="0"/>
              <a:t> </a:t>
            </a:r>
            <a:r>
              <a:rPr lang="en-US" dirty="0" err="1"/>
              <a:t>với</a:t>
            </a:r>
            <a:r>
              <a:rPr lang="en-US" dirty="0"/>
              <a:t> </a:t>
            </a:r>
            <a:r>
              <a:rPr lang="en-US" dirty="0" err="1"/>
              <a:t>cơ</a:t>
            </a:r>
            <a:r>
              <a:rPr lang="en-US" dirty="0"/>
              <a:t> </a:t>
            </a:r>
            <a:r>
              <a:rPr lang="en-US" dirty="0" err="1"/>
              <a:t>quan</a:t>
            </a:r>
            <a:r>
              <a:rPr lang="en-US" dirty="0"/>
              <a:t>, </a:t>
            </a:r>
            <a:r>
              <a:rPr lang="en-US" dirty="0" err="1"/>
              <a:t>doanh</a:t>
            </a:r>
            <a:r>
              <a:rPr lang="en-US" dirty="0"/>
              <a:t> </a:t>
            </a:r>
            <a:r>
              <a:rPr lang="en-US" dirty="0" err="1"/>
              <a:t>nghiệp</a:t>
            </a:r>
            <a:r>
              <a:rPr lang="en-US" dirty="0"/>
              <a:t> </a:t>
            </a:r>
            <a:r>
              <a:rPr lang="en-US" dirty="0" err="1"/>
              <a:t>chưa</a:t>
            </a:r>
            <a:r>
              <a:rPr lang="en-US" dirty="0"/>
              <a:t> </a:t>
            </a:r>
            <a:r>
              <a:rPr lang="en-US" dirty="0" err="1"/>
              <a:t>có</a:t>
            </a:r>
            <a:r>
              <a:rPr lang="en-US" dirty="0"/>
              <a:t> </a:t>
            </a:r>
            <a:r>
              <a:rPr lang="en-US" dirty="0" err="1"/>
              <a:t>công</a:t>
            </a:r>
            <a:r>
              <a:rPr lang="en-US" dirty="0"/>
              <a:t> </a:t>
            </a:r>
            <a:r>
              <a:rPr lang="en-US" dirty="0" err="1"/>
              <a:t>đoàn</a:t>
            </a:r>
            <a:r>
              <a:rPr lang="en-US" dirty="0"/>
              <a:t> </a:t>
            </a:r>
            <a:r>
              <a:rPr lang="en-US" dirty="0" err="1"/>
              <a:t>cơ</a:t>
            </a:r>
            <a:r>
              <a:rPr lang="en-US" dirty="0"/>
              <a:t> </a:t>
            </a:r>
            <a:r>
              <a:rPr lang="en-US" dirty="0" err="1"/>
              <a:t>sở</a:t>
            </a:r>
            <a:r>
              <a:rPr lang="en-US" dirty="0"/>
              <a:t>, </a:t>
            </a:r>
            <a:r>
              <a:rPr lang="en-US" dirty="0" err="1"/>
              <a:t>hoặc</a:t>
            </a:r>
            <a:r>
              <a:rPr lang="en-US" dirty="0"/>
              <a:t> </a:t>
            </a:r>
            <a:r>
              <a:rPr lang="en-US" dirty="0" err="1"/>
              <a:t>chỉ</a:t>
            </a:r>
            <a:r>
              <a:rPr lang="en-US" dirty="0"/>
              <a:t> </a:t>
            </a:r>
            <a:r>
              <a:rPr lang="en-US" dirty="0" err="1"/>
              <a:t>có</a:t>
            </a:r>
            <a:r>
              <a:rPr lang="en-US" dirty="0"/>
              <a:t> </a:t>
            </a:r>
            <a:r>
              <a:rPr lang="en-US" dirty="0" err="1"/>
              <a:t>tổ</a:t>
            </a:r>
            <a:r>
              <a:rPr lang="en-US" dirty="0"/>
              <a:t> </a:t>
            </a:r>
            <a:r>
              <a:rPr lang="en-US" dirty="0" err="1"/>
              <a:t>chức</a:t>
            </a:r>
            <a:r>
              <a:rPr lang="en-US" dirty="0"/>
              <a:t> </a:t>
            </a:r>
            <a:r>
              <a:rPr lang="en-US" dirty="0" err="1"/>
              <a:t>người</a:t>
            </a:r>
            <a:r>
              <a:rPr lang="en-US" dirty="0"/>
              <a:t> </a:t>
            </a:r>
            <a:r>
              <a:rPr lang="en-US" dirty="0" err="1"/>
              <a:t>công</a:t>
            </a:r>
            <a:r>
              <a:rPr lang="en-US" dirty="0"/>
              <a:t> </a:t>
            </a:r>
            <a:r>
              <a:rPr lang="en-US" dirty="0" err="1"/>
              <a:t>đoàn</a:t>
            </a:r>
            <a:r>
              <a:rPr lang="en-US" dirty="0"/>
              <a:t>, </a:t>
            </a:r>
            <a:r>
              <a:rPr lang="en-US" dirty="0" err="1"/>
              <a:t>doanh</a:t>
            </a:r>
            <a:r>
              <a:rPr lang="en-US" dirty="0"/>
              <a:t> </a:t>
            </a:r>
            <a:r>
              <a:rPr lang="en-US" dirty="0" err="1"/>
              <a:t>nghiệp</a:t>
            </a:r>
            <a:r>
              <a:rPr lang="en-US" dirty="0"/>
              <a:t> </a:t>
            </a:r>
          </a:p>
          <a:p>
            <a:pPr marL="342900" indent="-342900" algn="just">
              <a:buFontTx/>
              <a:buAutoNum type="arabicPeriod"/>
            </a:pPr>
            <a:r>
              <a:rPr lang="en-US" dirty="0" err="1"/>
              <a:t>Quy</a:t>
            </a:r>
            <a:r>
              <a:rPr lang="en-US" dirty="0"/>
              <a:t> </a:t>
            </a:r>
            <a:r>
              <a:rPr lang="en-US" dirty="0" err="1"/>
              <a:t>định</a:t>
            </a:r>
            <a:r>
              <a:rPr lang="en-US" dirty="0"/>
              <a:t> </a:t>
            </a:r>
            <a:r>
              <a:rPr lang="en-US" dirty="0" err="1"/>
              <a:t>công</a:t>
            </a:r>
            <a:r>
              <a:rPr lang="en-US" dirty="0"/>
              <a:t> </a:t>
            </a:r>
            <a:r>
              <a:rPr lang="en-US" dirty="0" err="1"/>
              <a:t>đoàn</a:t>
            </a:r>
            <a:r>
              <a:rPr lang="en-US" dirty="0"/>
              <a:t> </a:t>
            </a:r>
            <a:r>
              <a:rPr lang="en-US" dirty="0" err="1"/>
              <a:t>cấp</a:t>
            </a:r>
            <a:r>
              <a:rPr lang="en-US" dirty="0"/>
              <a:t> </a:t>
            </a:r>
            <a:r>
              <a:rPr lang="en-US" dirty="0" err="1"/>
              <a:t>trên</a:t>
            </a:r>
            <a:r>
              <a:rPr lang="en-US" dirty="0"/>
              <a:t> </a:t>
            </a:r>
            <a:r>
              <a:rPr lang="en-US" dirty="0" err="1"/>
              <a:t>đại</a:t>
            </a:r>
            <a:r>
              <a:rPr lang="en-US" dirty="0"/>
              <a:t> </a:t>
            </a:r>
            <a:r>
              <a:rPr lang="en-US" dirty="0" err="1"/>
              <a:t>diện</a:t>
            </a:r>
            <a:r>
              <a:rPr lang="en-US" dirty="0"/>
              <a:t> </a:t>
            </a:r>
            <a:r>
              <a:rPr lang="en-US" dirty="0" err="1"/>
              <a:t>cho</a:t>
            </a:r>
            <a:r>
              <a:rPr lang="en-US" dirty="0"/>
              <a:t> </a:t>
            </a:r>
            <a:r>
              <a:rPr lang="en-US" dirty="0" err="1"/>
              <a:t>tổ</a:t>
            </a:r>
            <a:r>
              <a:rPr lang="en-US" dirty="0"/>
              <a:t> </a:t>
            </a:r>
            <a:r>
              <a:rPr lang="en-US" dirty="0" err="1"/>
              <a:t>chức</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để</a:t>
            </a:r>
            <a:r>
              <a:rPr lang="en-US" dirty="0"/>
              <a:t> </a:t>
            </a:r>
            <a:r>
              <a:rPr lang="en-US" dirty="0" err="1"/>
              <a:t>tạm</a:t>
            </a:r>
            <a:r>
              <a:rPr lang="en-US" dirty="0"/>
              <a:t> </a:t>
            </a:r>
            <a:r>
              <a:rPr lang="en-US" dirty="0" err="1"/>
              <a:t>giữ</a:t>
            </a:r>
            <a:r>
              <a:rPr lang="en-US" dirty="0"/>
              <a:t> </a:t>
            </a:r>
            <a:r>
              <a:rPr lang="en-US" dirty="0" err="1"/>
              <a:t>và</a:t>
            </a:r>
            <a:r>
              <a:rPr lang="en-US" dirty="0"/>
              <a:t> chi </a:t>
            </a:r>
            <a:r>
              <a:rPr lang="en-US" dirty="0" err="1"/>
              <a:t>kinh</a:t>
            </a:r>
            <a:r>
              <a:rPr lang="en-US" dirty="0"/>
              <a:t> </a:t>
            </a:r>
            <a:r>
              <a:rPr lang="en-US" dirty="0" err="1"/>
              <a:t>phí</a:t>
            </a:r>
            <a:r>
              <a:rPr lang="en-US" dirty="0"/>
              <a:t> </a:t>
            </a:r>
            <a:r>
              <a:rPr lang="en-US" dirty="0" err="1"/>
              <a:t>công</a:t>
            </a:r>
            <a:r>
              <a:rPr lang="en-US" dirty="0"/>
              <a:t> </a:t>
            </a:r>
            <a:r>
              <a:rPr lang="en-US" dirty="0" err="1"/>
              <a:t>đoàn</a:t>
            </a:r>
            <a:endParaRPr lang="en-US" dirty="0"/>
          </a:p>
          <a:p>
            <a:pPr marL="342900" indent="-342900" algn="just">
              <a:buAutoNum type="arabicPeriod"/>
            </a:pPr>
            <a:r>
              <a:rPr lang="en-US" dirty="0" err="1"/>
              <a:t>Tỷ</a:t>
            </a:r>
            <a:r>
              <a:rPr lang="en-US" dirty="0"/>
              <a:t> </a:t>
            </a:r>
            <a:r>
              <a:rPr lang="en-US" dirty="0" err="1"/>
              <a:t>lệ</a:t>
            </a:r>
            <a:r>
              <a:rPr lang="en-US" dirty="0"/>
              <a:t> </a:t>
            </a:r>
            <a:r>
              <a:rPr lang="en-US" dirty="0" err="1"/>
              <a:t>đóng</a:t>
            </a:r>
            <a:r>
              <a:rPr lang="en-US" dirty="0"/>
              <a:t> </a:t>
            </a:r>
            <a:r>
              <a:rPr lang="en-US" dirty="0" err="1"/>
              <a:t>kinh</a:t>
            </a:r>
            <a:r>
              <a:rPr lang="en-US" dirty="0"/>
              <a:t> </a:t>
            </a:r>
            <a:r>
              <a:rPr lang="en-US" dirty="0" err="1"/>
              <a:t>phí</a:t>
            </a:r>
            <a:r>
              <a:rPr lang="en-US" dirty="0"/>
              <a:t> </a:t>
            </a:r>
            <a:r>
              <a:rPr lang="en-US" dirty="0" err="1"/>
              <a:t>công</a:t>
            </a:r>
            <a:r>
              <a:rPr lang="en-US" dirty="0"/>
              <a:t> </a:t>
            </a:r>
            <a:r>
              <a:rPr lang="en-US" dirty="0" err="1"/>
              <a:t>đoàn</a:t>
            </a:r>
            <a:r>
              <a:rPr lang="en-US" dirty="0"/>
              <a:t> </a:t>
            </a:r>
            <a:r>
              <a:rPr lang="en-US" dirty="0" err="1"/>
              <a:t>vẫn</a:t>
            </a:r>
            <a:r>
              <a:rPr lang="en-US" dirty="0"/>
              <a:t> </a:t>
            </a:r>
            <a:r>
              <a:rPr lang="en-US" dirty="0" err="1"/>
              <a:t>giữ</a:t>
            </a:r>
            <a:r>
              <a:rPr lang="en-US" dirty="0"/>
              <a:t> </a:t>
            </a:r>
            <a:r>
              <a:rPr lang="en-US" dirty="0" err="1"/>
              <a:t>nguyên</a:t>
            </a:r>
            <a:r>
              <a:rPr lang="en-US" dirty="0"/>
              <a:t> 2%</a:t>
            </a:r>
          </a:p>
          <a:p>
            <a:pPr marL="342900" indent="-342900" algn="just">
              <a:buAutoNum type="arabicPeriod"/>
            </a:pPr>
            <a:r>
              <a:rPr lang="en-US" dirty="0" err="1"/>
              <a:t>Bổ</a:t>
            </a:r>
            <a:r>
              <a:rPr lang="en-US" dirty="0"/>
              <a:t> sung </a:t>
            </a:r>
            <a:r>
              <a:rPr lang="en-US" dirty="0" err="1"/>
              <a:t>quy</a:t>
            </a:r>
            <a:r>
              <a:rPr lang="en-US" dirty="0"/>
              <a:t> </a:t>
            </a:r>
            <a:r>
              <a:rPr lang="en-US" dirty="0" err="1"/>
              <a:t>định</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nước</a:t>
            </a:r>
            <a:r>
              <a:rPr lang="en-US" dirty="0"/>
              <a:t> </a:t>
            </a:r>
            <a:r>
              <a:rPr lang="en-US" dirty="0" err="1"/>
              <a:t>ngoài</a:t>
            </a:r>
            <a:r>
              <a:rPr lang="en-US" dirty="0"/>
              <a:t> </a:t>
            </a:r>
            <a:r>
              <a:rPr lang="en-US" dirty="0" err="1"/>
              <a:t>có</a:t>
            </a:r>
            <a:r>
              <a:rPr lang="en-US" dirty="0"/>
              <a:t> </a:t>
            </a:r>
            <a:r>
              <a:rPr lang="en-US" dirty="0" err="1"/>
              <a:t>quyền</a:t>
            </a:r>
            <a:r>
              <a:rPr lang="en-US" dirty="0"/>
              <a:t> </a:t>
            </a:r>
            <a:r>
              <a:rPr lang="en-US" dirty="0" err="1"/>
              <a:t>gia</a:t>
            </a:r>
            <a:r>
              <a:rPr lang="en-US" dirty="0"/>
              <a:t> </a:t>
            </a:r>
            <a:r>
              <a:rPr lang="en-US" dirty="0" err="1"/>
              <a:t>nhập</a:t>
            </a:r>
            <a:r>
              <a:rPr lang="en-US" dirty="0"/>
              <a:t> </a:t>
            </a:r>
            <a:r>
              <a:rPr lang="en-US" dirty="0" err="1"/>
              <a:t>và</a:t>
            </a:r>
            <a:r>
              <a:rPr lang="en-US" dirty="0"/>
              <a:t> </a:t>
            </a:r>
            <a:r>
              <a:rPr lang="en-US" dirty="0" err="1"/>
              <a:t>hoạt</a:t>
            </a:r>
            <a:r>
              <a:rPr lang="en-US" dirty="0"/>
              <a:t> </a:t>
            </a:r>
            <a:r>
              <a:rPr lang="en-US" dirty="0" err="1"/>
              <a:t>động</a:t>
            </a:r>
            <a:r>
              <a:rPr lang="en-US" dirty="0"/>
              <a:t> </a:t>
            </a:r>
            <a:r>
              <a:rPr lang="en-US" dirty="0" err="1"/>
              <a:t>trong</a:t>
            </a:r>
            <a:r>
              <a:rPr lang="en-US" dirty="0"/>
              <a:t> </a:t>
            </a:r>
            <a:r>
              <a:rPr lang="en-US" dirty="0" err="1"/>
              <a:t>tổ</a:t>
            </a:r>
            <a:r>
              <a:rPr lang="en-US" dirty="0"/>
              <a:t> </a:t>
            </a:r>
            <a:r>
              <a:rPr lang="en-US" dirty="0" err="1"/>
              <a:t>chức</a:t>
            </a:r>
            <a:r>
              <a:rPr lang="en-US" dirty="0"/>
              <a:t> </a:t>
            </a:r>
            <a:r>
              <a:rPr lang="en-US" dirty="0" err="1"/>
              <a:t>công</a:t>
            </a:r>
            <a:r>
              <a:rPr lang="en-US" dirty="0"/>
              <a:t> </a:t>
            </a:r>
            <a:r>
              <a:rPr lang="en-US" dirty="0" err="1"/>
              <a:t>đoàn</a:t>
            </a:r>
            <a:r>
              <a:rPr lang="en-US" dirty="0"/>
              <a:t>  </a:t>
            </a:r>
          </a:p>
          <a:p>
            <a:pPr marL="342900" indent="-342900" algn="just">
              <a:buAutoNum type="arabicPeriod"/>
            </a:pPr>
            <a:r>
              <a:rPr lang="en-US" dirty="0" err="1"/>
              <a:t>Bổ</a:t>
            </a:r>
            <a:r>
              <a:rPr lang="en-US" dirty="0"/>
              <a:t> sung </a:t>
            </a:r>
            <a:r>
              <a:rPr lang="en-US" dirty="0" err="1"/>
              <a:t>quy</a:t>
            </a:r>
            <a:r>
              <a:rPr lang="en-US" dirty="0"/>
              <a:t> </a:t>
            </a:r>
            <a:r>
              <a:rPr lang="en-US" dirty="0" err="1"/>
              <a:t>định</a:t>
            </a:r>
            <a:r>
              <a:rPr lang="en-US" dirty="0"/>
              <a:t> </a:t>
            </a:r>
            <a:r>
              <a:rPr lang="en-US" dirty="0" err="1"/>
              <a:t>về</a:t>
            </a:r>
            <a:r>
              <a:rPr lang="en-US" dirty="0"/>
              <a:t> </a:t>
            </a:r>
            <a:r>
              <a:rPr lang="en-US" dirty="0" err="1"/>
              <a:t>sử</a:t>
            </a:r>
            <a:r>
              <a:rPr lang="en-US" dirty="0"/>
              <a:t> </a:t>
            </a:r>
            <a:r>
              <a:rPr lang="en-US" dirty="0" err="1"/>
              <a:t>dụng</a:t>
            </a:r>
            <a:r>
              <a:rPr lang="en-US" dirty="0"/>
              <a:t> </a:t>
            </a:r>
            <a:r>
              <a:rPr lang="en-US" dirty="0" err="1"/>
              <a:t>quỹ</a:t>
            </a:r>
            <a:r>
              <a:rPr lang="en-US" dirty="0"/>
              <a:t> </a:t>
            </a:r>
            <a:r>
              <a:rPr lang="en-US" dirty="0" err="1"/>
              <a:t>công</a:t>
            </a:r>
            <a:r>
              <a:rPr lang="en-US" dirty="0"/>
              <a:t> </a:t>
            </a:r>
            <a:r>
              <a:rPr lang="en-US" dirty="0" err="1"/>
              <a:t>đoàn</a:t>
            </a:r>
            <a:r>
              <a:rPr lang="en-US" dirty="0"/>
              <a:t> </a:t>
            </a:r>
            <a:r>
              <a:rPr lang="en-US" dirty="0" err="1"/>
              <a:t>để</a:t>
            </a:r>
            <a:r>
              <a:rPr lang="en-US" dirty="0"/>
              <a:t> </a:t>
            </a:r>
            <a:r>
              <a:rPr lang="en-US" dirty="0" err="1"/>
              <a:t>xây</a:t>
            </a:r>
            <a:r>
              <a:rPr lang="en-US" dirty="0"/>
              <a:t> </a:t>
            </a:r>
            <a:r>
              <a:rPr lang="en-US" dirty="0" err="1"/>
              <a:t>nhà</a:t>
            </a:r>
            <a:r>
              <a:rPr lang="en-US" dirty="0"/>
              <a:t> ở </a:t>
            </a:r>
            <a:r>
              <a:rPr lang="en-US" dirty="0" err="1"/>
              <a:t>xã</a:t>
            </a:r>
            <a:r>
              <a:rPr lang="en-US" dirty="0"/>
              <a:t> </a:t>
            </a:r>
            <a:r>
              <a:rPr lang="en-US" dirty="0" err="1"/>
              <a:t>hội</a:t>
            </a:r>
            <a:r>
              <a:rPr lang="en-US" dirty="0"/>
              <a:t>, </a:t>
            </a:r>
            <a:r>
              <a:rPr lang="en-US" dirty="0" err="1"/>
              <a:t>nhà</a:t>
            </a:r>
            <a:r>
              <a:rPr lang="en-US" dirty="0"/>
              <a:t> </a:t>
            </a:r>
            <a:r>
              <a:rPr lang="en-US" dirty="0" err="1"/>
              <a:t>công</a:t>
            </a:r>
            <a:r>
              <a:rPr lang="en-US" dirty="0"/>
              <a:t> </a:t>
            </a:r>
            <a:r>
              <a:rPr lang="en-US" dirty="0" err="1"/>
              <a:t>vụ</a:t>
            </a:r>
            <a:r>
              <a:rPr lang="en-US" dirty="0"/>
              <a:t>, chi </a:t>
            </a:r>
            <a:r>
              <a:rPr lang="en-US" dirty="0" err="1"/>
              <a:t>hoạt</a:t>
            </a:r>
            <a:r>
              <a:rPr lang="en-US" dirty="0"/>
              <a:t> </a:t>
            </a:r>
            <a:r>
              <a:rPr lang="en-US" dirty="0" err="1"/>
              <a:t>động</a:t>
            </a:r>
            <a:r>
              <a:rPr lang="en-US" dirty="0"/>
              <a:t> </a:t>
            </a:r>
            <a:r>
              <a:rPr lang="en-US" dirty="0" err="1"/>
              <a:t>xã</a:t>
            </a:r>
            <a:r>
              <a:rPr lang="en-US" dirty="0"/>
              <a:t> </a:t>
            </a:r>
            <a:r>
              <a:rPr lang="en-US" dirty="0" err="1"/>
              <a:t>hội</a:t>
            </a:r>
            <a:r>
              <a:rPr lang="en-US" dirty="0"/>
              <a:t>, </a:t>
            </a:r>
            <a:r>
              <a:rPr lang="en-US" dirty="0" err="1"/>
              <a:t>từ</a:t>
            </a:r>
            <a:r>
              <a:rPr lang="en-US" dirty="0"/>
              <a:t> </a:t>
            </a:r>
            <a:r>
              <a:rPr lang="en-US" dirty="0" err="1"/>
              <a:t>thiện</a:t>
            </a:r>
            <a:r>
              <a:rPr lang="en-US" dirty="0"/>
              <a:t> </a:t>
            </a:r>
            <a:r>
              <a:rPr lang="en-US" dirty="0" err="1"/>
              <a:t>và</a:t>
            </a:r>
            <a:r>
              <a:rPr lang="en-US" dirty="0"/>
              <a:t> chi </a:t>
            </a:r>
            <a:r>
              <a:rPr lang="en-US" dirty="0" err="1"/>
              <a:t>cho</a:t>
            </a:r>
            <a:r>
              <a:rPr lang="en-US" dirty="0"/>
              <a:t> </a:t>
            </a:r>
            <a:r>
              <a:rPr lang="en-US" dirty="0" err="1"/>
              <a:t>các</a:t>
            </a:r>
            <a:r>
              <a:rPr lang="en-US" dirty="0"/>
              <a:t> </a:t>
            </a:r>
            <a:r>
              <a:rPr lang="en-US" dirty="0" err="1"/>
              <a:t>nhiệm</a:t>
            </a:r>
            <a:r>
              <a:rPr lang="en-US" dirty="0"/>
              <a:t> </a:t>
            </a:r>
            <a:r>
              <a:rPr lang="en-US" dirty="0" err="1"/>
              <a:t>vụ</a:t>
            </a:r>
            <a:r>
              <a:rPr lang="en-US" dirty="0"/>
              <a:t> </a:t>
            </a:r>
            <a:r>
              <a:rPr lang="en-US" dirty="0" err="1"/>
              <a:t>khác</a:t>
            </a:r>
            <a:endParaRPr lang="en-US" dirty="0"/>
          </a:p>
          <a:p>
            <a:pPr marL="342900" indent="-342900" algn="just">
              <a:buAutoNum type="arabicPeriod"/>
            </a:pPr>
            <a:r>
              <a:rPr lang="en-US" dirty="0" err="1"/>
              <a:t>Bổ</a:t>
            </a:r>
            <a:r>
              <a:rPr lang="en-US" dirty="0"/>
              <a:t> sung </a:t>
            </a:r>
            <a:r>
              <a:rPr lang="en-US" dirty="0" err="1"/>
              <a:t>quy</a:t>
            </a:r>
            <a:r>
              <a:rPr lang="en-US" dirty="0"/>
              <a:t> </a:t>
            </a:r>
            <a:r>
              <a:rPr lang="en-US" dirty="0" err="1"/>
              <a:t>định</a:t>
            </a:r>
            <a:r>
              <a:rPr lang="en-US" dirty="0"/>
              <a:t> </a:t>
            </a:r>
            <a:r>
              <a:rPr lang="en-US" dirty="0" err="1"/>
              <a:t>về</a:t>
            </a:r>
            <a:r>
              <a:rPr lang="en-US" dirty="0"/>
              <a:t> </a:t>
            </a:r>
            <a:r>
              <a:rPr lang="en-US" dirty="0" err="1"/>
              <a:t>hoạt</a:t>
            </a:r>
            <a:r>
              <a:rPr lang="en-US" dirty="0"/>
              <a:t> </a:t>
            </a:r>
            <a:r>
              <a:rPr lang="en-US" dirty="0" err="1"/>
              <a:t>động</a:t>
            </a:r>
            <a:r>
              <a:rPr lang="en-US" dirty="0"/>
              <a:t> </a:t>
            </a:r>
            <a:r>
              <a:rPr lang="en-US" dirty="0" err="1"/>
              <a:t>giám</a:t>
            </a:r>
            <a:r>
              <a:rPr lang="en-US" dirty="0"/>
              <a:t> </a:t>
            </a:r>
            <a:r>
              <a:rPr lang="en-US" dirty="0" err="1"/>
              <a:t>sát</a:t>
            </a:r>
            <a:r>
              <a:rPr lang="en-US" dirty="0"/>
              <a:t> </a:t>
            </a:r>
            <a:r>
              <a:rPr lang="en-US" dirty="0" err="1"/>
              <a:t>của</a:t>
            </a:r>
            <a:r>
              <a:rPr lang="en-US" dirty="0"/>
              <a:t> </a:t>
            </a:r>
            <a:r>
              <a:rPr lang="en-US" dirty="0" err="1"/>
              <a:t>Công</a:t>
            </a:r>
            <a:r>
              <a:rPr lang="en-US" dirty="0"/>
              <a:t> </a:t>
            </a:r>
            <a:r>
              <a:rPr lang="en-US" dirty="0" err="1"/>
              <a:t>đoàn</a:t>
            </a:r>
            <a:r>
              <a:rPr lang="en-US" dirty="0"/>
              <a:t> </a:t>
            </a:r>
            <a:r>
              <a:rPr lang="en-US" dirty="0" err="1"/>
              <a:t>trong</a:t>
            </a:r>
            <a:r>
              <a:rPr lang="en-US" dirty="0"/>
              <a:t> </a:t>
            </a:r>
            <a:r>
              <a:rPr lang="en-US" dirty="0" err="1"/>
              <a:t>đó</a:t>
            </a:r>
            <a:r>
              <a:rPr lang="en-US" dirty="0"/>
              <a:t> </a:t>
            </a:r>
            <a:r>
              <a:rPr lang="en-US" dirty="0" err="1"/>
              <a:t>cơ</a:t>
            </a:r>
            <a:r>
              <a:rPr lang="en-US" dirty="0"/>
              <a:t> </a:t>
            </a:r>
            <a:r>
              <a:rPr lang="en-US" dirty="0" err="1"/>
              <a:t>quan</a:t>
            </a:r>
            <a:r>
              <a:rPr lang="en-US" dirty="0"/>
              <a:t>, </a:t>
            </a:r>
            <a:r>
              <a:rPr lang="en-US" dirty="0" err="1"/>
              <a:t>doanh</a:t>
            </a:r>
            <a:r>
              <a:rPr lang="en-US" dirty="0"/>
              <a:t> </a:t>
            </a:r>
            <a:r>
              <a:rPr lang="en-US" dirty="0" err="1"/>
              <a:t>nghiệp</a:t>
            </a:r>
            <a:r>
              <a:rPr lang="en-US" dirty="0"/>
              <a:t> </a:t>
            </a:r>
            <a:r>
              <a:rPr lang="en-US" dirty="0" err="1"/>
              <a:t>phải</a:t>
            </a:r>
            <a:r>
              <a:rPr lang="en-US" dirty="0"/>
              <a:t> </a:t>
            </a:r>
            <a:r>
              <a:rPr lang="en-US" dirty="0" err="1"/>
              <a:t>cung</a:t>
            </a:r>
            <a:r>
              <a:rPr lang="en-US" dirty="0"/>
              <a:t> </a:t>
            </a:r>
            <a:r>
              <a:rPr lang="en-US" dirty="0" err="1"/>
              <a:t>cấp</a:t>
            </a:r>
            <a:r>
              <a:rPr lang="en-US" dirty="0"/>
              <a:t> </a:t>
            </a:r>
            <a:r>
              <a:rPr lang="en-US" dirty="0" err="1"/>
              <a:t>thông</a:t>
            </a:r>
            <a:r>
              <a:rPr lang="en-US" dirty="0"/>
              <a:t> tin, </a:t>
            </a:r>
            <a:r>
              <a:rPr lang="en-US" dirty="0" err="1"/>
              <a:t>tài</a:t>
            </a:r>
            <a:r>
              <a:rPr lang="en-US" dirty="0"/>
              <a:t> </a:t>
            </a:r>
            <a:r>
              <a:rPr lang="en-US" dirty="0" err="1"/>
              <a:t>liệu</a:t>
            </a:r>
            <a:r>
              <a:rPr lang="en-US" dirty="0"/>
              <a:t> </a:t>
            </a:r>
            <a:r>
              <a:rPr lang="en-US" dirty="0" err="1"/>
              <a:t>khi</a:t>
            </a:r>
            <a:r>
              <a:rPr lang="en-US" dirty="0"/>
              <a:t> </a:t>
            </a:r>
            <a:r>
              <a:rPr lang="en-US" dirty="0" err="1"/>
              <a:t>Công</a:t>
            </a:r>
            <a:r>
              <a:rPr lang="en-US" dirty="0"/>
              <a:t> </a:t>
            </a:r>
            <a:r>
              <a:rPr lang="en-US" dirty="0" err="1"/>
              <a:t>đoàn</a:t>
            </a:r>
            <a:r>
              <a:rPr lang="en-US" dirty="0"/>
              <a:t> </a:t>
            </a:r>
            <a:r>
              <a:rPr lang="en-US" dirty="0" err="1"/>
              <a:t>thực</a:t>
            </a:r>
            <a:r>
              <a:rPr lang="en-US" dirty="0"/>
              <a:t> </a:t>
            </a:r>
            <a:r>
              <a:rPr lang="en-US" dirty="0" err="1"/>
              <a:t>hiện</a:t>
            </a:r>
            <a:r>
              <a:rPr lang="en-US" dirty="0"/>
              <a:t> </a:t>
            </a:r>
            <a:r>
              <a:rPr lang="en-US" dirty="0" err="1"/>
              <a:t>giám</a:t>
            </a:r>
            <a:r>
              <a:rPr lang="en-US" dirty="0"/>
              <a:t> </a:t>
            </a:r>
            <a:r>
              <a:rPr lang="en-US" dirty="0" err="1"/>
              <a:t>sát</a:t>
            </a:r>
            <a:r>
              <a:rPr lang="en-US" dirty="0"/>
              <a:t> </a:t>
            </a:r>
            <a:r>
              <a:rPr lang="en-US" dirty="0" err="1"/>
              <a:t>yêu</a:t>
            </a:r>
            <a:r>
              <a:rPr lang="en-US" dirty="0"/>
              <a:t> </a:t>
            </a:r>
            <a:r>
              <a:rPr lang="en-US" dirty="0" err="1"/>
              <a:t>cầu</a:t>
            </a:r>
            <a:r>
              <a:rPr lang="en-US" dirty="0"/>
              <a:t>. </a:t>
            </a:r>
            <a:r>
              <a:rPr lang="en-US" dirty="0" err="1"/>
              <a:t>Đồng</a:t>
            </a:r>
            <a:r>
              <a:rPr lang="en-US" dirty="0"/>
              <a:t> </a:t>
            </a:r>
            <a:r>
              <a:rPr lang="en-US" dirty="0" err="1"/>
              <a:t>thời</a:t>
            </a:r>
            <a:r>
              <a:rPr lang="en-US" dirty="0"/>
              <a:t>, </a:t>
            </a:r>
            <a:r>
              <a:rPr lang="en-US" dirty="0" err="1"/>
              <a:t>chưa</a:t>
            </a:r>
            <a:r>
              <a:rPr lang="en-US" dirty="0"/>
              <a:t> </a:t>
            </a:r>
            <a:r>
              <a:rPr lang="en-US" dirty="0" err="1"/>
              <a:t>có</a:t>
            </a:r>
            <a:r>
              <a:rPr lang="en-US" dirty="0"/>
              <a:t> </a:t>
            </a:r>
            <a:r>
              <a:rPr lang="en-US" dirty="0" err="1"/>
              <a:t>quy</a:t>
            </a:r>
            <a:r>
              <a:rPr lang="en-US" dirty="0"/>
              <a:t> </a:t>
            </a:r>
            <a:r>
              <a:rPr lang="en-US" dirty="0" err="1"/>
              <a:t>định</a:t>
            </a:r>
            <a:r>
              <a:rPr lang="en-US" dirty="0"/>
              <a:t> </a:t>
            </a:r>
            <a:r>
              <a:rPr lang="en-US" dirty="0" err="1"/>
              <a:t>cụ</a:t>
            </a:r>
            <a:r>
              <a:rPr lang="en-US" dirty="0"/>
              <a:t> </a:t>
            </a:r>
            <a:r>
              <a:rPr lang="en-US" dirty="0" err="1"/>
              <a:t>thể</a:t>
            </a:r>
            <a:r>
              <a:rPr lang="en-US" dirty="0"/>
              <a:t> </a:t>
            </a:r>
            <a:r>
              <a:rPr lang="en-US" dirty="0" err="1"/>
              <a:t>về</a:t>
            </a:r>
            <a:r>
              <a:rPr lang="en-US" dirty="0"/>
              <a:t> </a:t>
            </a:r>
            <a:r>
              <a:rPr lang="en-US" dirty="0" err="1"/>
              <a:t>tần</a:t>
            </a:r>
            <a:r>
              <a:rPr lang="en-US" dirty="0"/>
              <a:t> </a:t>
            </a:r>
            <a:r>
              <a:rPr lang="en-US" dirty="0" err="1"/>
              <a:t>suất</a:t>
            </a:r>
            <a:r>
              <a:rPr lang="en-US" dirty="0"/>
              <a:t> </a:t>
            </a:r>
            <a:r>
              <a:rPr lang="en-US" dirty="0" err="1"/>
              <a:t>giám</a:t>
            </a:r>
            <a:r>
              <a:rPr lang="en-US" dirty="0"/>
              <a:t> </a:t>
            </a:r>
            <a:r>
              <a:rPr lang="en-US" dirty="0" err="1"/>
              <a:t>sát</a:t>
            </a:r>
            <a:r>
              <a:rPr lang="en-US" dirty="0"/>
              <a:t> </a:t>
            </a:r>
            <a:r>
              <a:rPr lang="en-US" dirty="0" err="1"/>
              <a:t>cơ</a:t>
            </a:r>
            <a:r>
              <a:rPr lang="en-US" dirty="0"/>
              <a:t> </a:t>
            </a:r>
            <a:r>
              <a:rPr lang="en-US" dirty="0" err="1"/>
              <a:t>quan</a:t>
            </a:r>
            <a:r>
              <a:rPr lang="en-US" dirty="0"/>
              <a:t>, </a:t>
            </a:r>
            <a:r>
              <a:rPr lang="en-US" dirty="0" err="1"/>
              <a:t>doanh</a:t>
            </a:r>
            <a:r>
              <a:rPr lang="en-US" dirty="0"/>
              <a:t> </a:t>
            </a:r>
            <a:r>
              <a:rPr lang="en-US" dirty="0" err="1"/>
              <a:t>nghiệp</a:t>
            </a:r>
            <a:endParaRPr lang="en-US" dirty="0"/>
          </a:p>
        </p:txBody>
      </p:sp>
    </p:spTree>
    <p:extLst>
      <p:ext uri="{BB962C8B-B14F-4D97-AF65-F5344CB8AC3E}">
        <p14:creationId xmlns:p14="http://schemas.microsoft.com/office/powerpoint/2010/main" val="163868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1732" y="83128"/>
            <a:ext cx="6180538" cy="369332"/>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ĐÓNG GÓP Ý KIẾN CHO DỰ THẢO LUẬT CÔNG ĐOÀN</a:t>
            </a:r>
          </a:p>
        </p:txBody>
      </p:sp>
      <p:sp>
        <p:nvSpPr>
          <p:cNvPr id="7" name="Snip Diagonal Corner Rectangle 6"/>
          <p:cNvSpPr/>
          <p:nvPr/>
        </p:nvSpPr>
        <p:spPr>
          <a:xfrm>
            <a:off x="43874" y="500085"/>
            <a:ext cx="8985826" cy="397164"/>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Arial" panose="020B0604020202020204" pitchFamily="34" charset="0"/>
                <a:cs typeface="Arial" panose="020B0604020202020204" pitchFamily="34" charset="0"/>
              </a:rPr>
              <a:t>Vấn</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đề</a:t>
            </a:r>
            <a:r>
              <a:rPr lang="en-US" sz="1600" b="1" dirty="0">
                <a:solidFill>
                  <a:schemeClr val="tx1"/>
                </a:solidFill>
                <a:latin typeface="Arial" panose="020B0604020202020204" pitchFamily="34" charset="0"/>
                <a:cs typeface="Arial" panose="020B0604020202020204" pitchFamily="34" charset="0"/>
              </a:rPr>
              <a:t> 1: </a:t>
            </a:r>
            <a:r>
              <a:rPr lang="vi-VN" sz="1600" b="1" dirty="0">
                <a:solidFill>
                  <a:schemeClr val="tx1"/>
                </a:solidFill>
                <a:cs typeface="Arial" panose="020B0604020202020204" pitchFamily="34" charset="0"/>
              </a:rPr>
              <a:t>Bổ sung quy định về tổ chức của người lao động trong Luật Công đoàn</a:t>
            </a:r>
          </a:p>
        </p:txBody>
      </p:sp>
      <p:sp>
        <p:nvSpPr>
          <p:cNvPr id="16" name="TextBox 15"/>
          <p:cNvSpPr txBox="1"/>
          <p:nvPr/>
        </p:nvSpPr>
        <p:spPr>
          <a:xfrm>
            <a:off x="152401" y="1021074"/>
            <a:ext cx="8867774" cy="338554"/>
          </a:xfrm>
          <a:prstGeom prst="rect">
            <a:avLst/>
          </a:prstGeom>
          <a:noFill/>
        </p:spPr>
        <p:txBody>
          <a:bodyPr wrap="square" rtlCol="0">
            <a:spAutoFit/>
          </a:bodyPr>
          <a:lstStyle/>
          <a:p>
            <a:pPr marL="171450" indent="-171450">
              <a:buFont typeface="Wingdings" panose="05000000000000000000" pitchFamily="2" charset="2"/>
              <a:buChar char="§"/>
            </a:pPr>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dirty="0">
                <a:latin typeface="Arial" panose="020B0604020202020204" pitchFamily="34" charset="0"/>
                <a:cs typeface="Arial" panose="020B0604020202020204" pitchFamily="34" charset="0"/>
              </a:rPr>
              <a:t>:    </a:t>
            </a:r>
          </a:p>
        </p:txBody>
      </p:sp>
      <p:sp>
        <p:nvSpPr>
          <p:cNvPr id="17" name="TextBox 16"/>
          <p:cNvSpPr txBox="1"/>
          <p:nvPr/>
        </p:nvSpPr>
        <p:spPr>
          <a:xfrm>
            <a:off x="1888056" y="1484197"/>
            <a:ext cx="5313146" cy="338554"/>
          </a:xfrm>
          <a:prstGeom prst="rect">
            <a:avLst/>
          </a:prstGeom>
          <a:noFill/>
          <a:ln w="28575">
            <a:solidFill>
              <a:schemeClr val="tx1"/>
            </a:solidFill>
            <a:prstDash val="sysDot"/>
          </a:ln>
        </p:spPr>
        <p:txBody>
          <a:bodyPr wrap="square" rtlCol="0">
            <a:spAutoFit/>
          </a:bodyPr>
          <a:lstStyle/>
          <a:p>
            <a:pPr algn="ctr"/>
            <a:r>
              <a:rPr lang="en-US" sz="1600" dirty="0" err="1"/>
              <a:t>Tổ</a:t>
            </a:r>
            <a:r>
              <a:rPr lang="en-US" sz="1600" dirty="0"/>
              <a:t> </a:t>
            </a:r>
            <a:r>
              <a:rPr lang="en-US" sz="1600" dirty="0" err="1"/>
              <a:t>chức</a:t>
            </a:r>
            <a:r>
              <a:rPr lang="en-US" sz="1600" dirty="0"/>
              <a:t> </a:t>
            </a:r>
            <a:r>
              <a:rPr lang="en-US" sz="1600" dirty="0" err="1"/>
              <a:t>đại</a:t>
            </a:r>
            <a:r>
              <a:rPr lang="en-US" sz="1600" dirty="0"/>
              <a:t> </a:t>
            </a:r>
            <a:r>
              <a:rPr lang="en-US" sz="1600" dirty="0" err="1"/>
              <a:t>diện</a:t>
            </a:r>
            <a:r>
              <a:rPr lang="en-US" sz="1600" dirty="0"/>
              <a:t> </a:t>
            </a:r>
            <a:r>
              <a:rPr lang="en-US" sz="1600" dirty="0" err="1"/>
              <a:t>người</a:t>
            </a:r>
            <a:r>
              <a:rPr lang="en-US" sz="1600" dirty="0"/>
              <a:t> </a:t>
            </a:r>
            <a:r>
              <a:rPr lang="en-US" sz="1600" dirty="0" err="1"/>
              <a:t>lao</a:t>
            </a:r>
            <a:r>
              <a:rPr lang="en-US" sz="1600" dirty="0"/>
              <a:t> </a:t>
            </a:r>
            <a:r>
              <a:rPr lang="en-US" sz="1600" dirty="0" err="1"/>
              <a:t>động</a:t>
            </a:r>
            <a:r>
              <a:rPr lang="en-US" sz="1600" dirty="0"/>
              <a:t> </a:t>
            </a:r>
            <a:r>
              <a:rPr lang="en-US" sz="1600" dirty="0" err="1"/>
              <a:t>tại</a:t>
            </a:r>
            <a:r>
              <a:rPr lang="en-US" sz="1600" dirty="0"/>
              <a:t> </a:t>
            </a:r>
            <a:r>
              <a:rPr lang="en-US" sz="1600" dirty="0" err="1"/>
              <a:t>cơ</a:t>
            </a:r>
            <a:r>
              <a:rPr lang="en-US" sz="1600" dirty="0"/>
              <a:t> </a:t>
            </a:r>
            <a:r>
              <a:rPr lang="en-US" sz="1600" dirty="0" err="1"/>
              <a:t>sở</a:t>
            </a:r>
            <a:r>
              <a:rPr lang="en-US" sz="1600" dirty="0"/>
              <a:t> </a:t>
            </a:r>
          </a:p>
        </p:txBody>
      </p:sp>
      <p:sp>
        <p:nvSpPr>
          <p:cNvPr id="18" name="TextBox 17"/>
          <p:cNvSpPr txBox="1"/>
          <p:nvPr/>
        </p:nvSpPr>
        <p:spPr>
          <a:xfrm>
            <a:off x="161926" y="2205918"/>
            <a:ext cx="3632200" cy="338554"/>
          </a:xfrm>
          <a:prstGeom prst="rect">
            <a:avLst/>
          </a:prstGeom>
          <a:noFill/>
          <a:ln w="28575">
            <a:solidFill>
              <a:srgbClr val="FF0000"/>
            </a:solidFill>
            <a:prstDash val="sysDash"/>
          </a:ln>
        </p:spPr>
        <p:txBody>
          <a:bodyPr wrap="square" rtlCol="0">
            <a:spAutoFit/>
          </a:bodyPr>
          <a:lstStyle/>
          <a:p>
            <a:pPr algn="ctr"/>
            <a:r>
              <a:rPr lang="en-US" sz="1600" dirty="0" err="1"/>
              <a:t>Công</a:t>
            </a:r>
            <a:r>
              <a:rPr lang="en-US" sz="1600" dirty="0"/>
              <a:t> </a:t>
            </a:r>
            <a:r>
              <a:rPr lang="en-US" sz="1600" dirty="0" err="1"/>
              <a:t>đoàn</a:t>
            </a:r>
            <a:r>
              <a:rPr lang="en-US" sz="1600" dirty="0"/>
              <a:t> </a:t>
            </a:r>
            <a:r>
              <a:rPr lang="en-US" sz="1600" dirty="0" err="1"/>
              <a:t>cơ</a:t>
            </a:r>
            <a:r>
              <a:rPr lang="en-US" sz="1600" dirty="0"/>
              <a:t> </a:t>
            </a:r>
            <a:r>
              <a:rPr lang="en-US" sz="1600" dirty="0" err="1"/>
              <a:t>sở</a:t>
            </a:r>
            <a:endParaRPr lang="en-US" sz="1600" dirty="0"/>
          </a:p>
        </p:txBody>
      </p:sp>
      <p:sp>
        <p:nvSpPr>
          <p:cNvPr id="19" name="TextBox 18"/>
          <p:cNvSpPr txBox="1"/>
          <p:nvPr/>
        </p:nvSpPr>
        <p:spPr>
          <a:xfrm>
            <a:off x="5432426" y="2205694"/>
            <a:ext cx="3632201" cy="338554"/>
          </a:xfrm>
          <a:prstGeom prst="rect">
            <a:avLst/>
          </a:prstGeom>
          <a:noFill/>
          <a:ln w="19050">
            <a:solidFill>
              <a:schemeClr val="tx1">
                <a:lumMod val="75000"/>
                <a:lumOff val="25000"/>
              </a:schemeClr>
            </a:solidFill>
            <a:prstDash val="sysDash"/>
          </a:ln>
        </p:spPr>
        <p:txBody>
          <a:bodyPr wrap="square" rtlCol="0">
            <a:spAutoFit/>
          </a:bodyPr>
          <a:lstStyle/>
          <a:p>
            <a:pPr algn="ctr"/>
            <a:r>
              <a:rPr lang="en-US" sz="1600" dirty="0"/>
              <a:t>T</a:t>
            </a:r>
            <a:r>
              <a:rPr lang="vi-VN" sz="1600" dirty="0"/>
              <a:t>ổ chức của người lao động tạ</a:t>
            </a:r>
            <a:r>
              <a:rPr lang="en-US" sz="1600" dirty="0" err="1"/>
              <a:t>i</a:t>
            </a:r>
            <a:r>
              <a:rPr lang="en-US" sz="1600" dirty="0"/>
              <a:t> DN</a:t>
            </a:r>
          </a:p>
        </p:txBody>
      </p:sp>
      <p:cxnSp>
        <p:nvCxnSpPr>
          <p:cNvPr id="20" name="Straight Connector 19"/>
          <p:cNvCxnSpPr>
            <a:stCxn id="17" idx="2"/>
          </p:cNvCxnSpPr>
          <p:nvPr/>
        </p:nvCxnSpPr>
        <p:spPr>
          <a:xfrm>
            <a:off x="4544629" y="1822751"/>
            <a:ext cx="0" cy="1733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978026" y="1996122"/>
            <a:ext cx="55499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8" idx="0"/>
          </p:cNvCxnSpPr>
          <p:nvPr/>
        </p:nvCxnSpPr>
        <p:spPr>
          <a:xfrm flipH="1">
            <a:off x="1978026" y="1996122"/>
            <a:ext cx="2" cy="209796"/>
          </a:xfrm>
          <a:prstGeom prst="straightConnector1">
            <a:avLst/>
          </a:prstGeom>
          <a:ln>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3905" y="2527808"/>
            <a:ext cx="3569888" cy="338554"/>
          </a:xfrm>
          <a:prstGeom prst="rect">
            <a:avLst/>
          </a:prstGeom>
          <a:noFill/>
        </p:spPr>
        <p:txBody>
          <a:bodyPr wrap="none" rtlCol="0">
            <a:spAutoFit/>
          </a:bodyPr>
          <a:lstStyle/>
          <a:p>
            <a:r>
              <a:rPr lang="en-US" sz="1600" i="1" dirty="0" err="1">
                <a:solidFill>
                  <a:srgbClr val="FF0000"/>
                </a:solidFill>
              </a:rPr>
              <a:t>Thực</a:t>
            </a:r>
            <a:r>
              <a:rPr lang="en-US" sz="1600" i="1" dirty="0">
                <a:solidFill>
                  <a:srgbClr val="FF0000"/>
                </a:solidFill>
              </a:rPr>
              <a:t> </a:t>
            </a:r>
            <a:r>
              <a:rPr lang="en-US" sz="1600" i="1" dirty="0" err="1">
                <a:solidFill>
                  <a:srgbClr val="FF0000"/>
                </a:solidFill>
              </a:rPr>
              <a:t>hiện</a:t>
            </a:r>
            <a:r>
              <a:rPr lang="en-US" sz="1600" i="1" dirty="0">
                <a:solidFill>
                  <a:srgbClr val="FF0000"/>
                </a:solidFill>
              </a:rPr>
              <a:t> </a:t>
            </a:r>
            <a:r>
              <a:rPr lang="en-US" sz="1600" i="1" dirty="0" err="1">
                <a:solidFill>
                  <a:srgbClr val="FF0000"/>
                </a:solidFill>
              </a:rPr>
              <a:t>theo</a:t>
            </a:r>
            <a:r>
              <a:rPr lang="en-US" sz="1600" i="1" dirty="0">
                <a:solidFill>
                  <a:srgbClr val="FF0000"/>
                </a:solidFill>
              </a:rPr>
              <a:t> </a:t>
            </a:r>
            <a:r>
              <a:rPr lang="en-US" sz="1600" i="1" dirty="0" err="1">
                <a:solidFill>
                  <a:srgbClr val="FF0000"/>
                </a:solidFill>
              </a:rPr>
              <a:t>quy</a:t>
            </a:r>
            <a:r>
              <a:rPr lang="en-US" sz="1600" i="1" dirty="0">
                <a:solidFill>
                  <a:srgbClr val="FF0000"/>
                </a:solidFill>
              </a:rPr>
              <a:t> </a:t>
            </a:r>
            <a:r>
              <a:rPr lang="en-US" sz="1600" i="1" dirty="0" err="1">
                <a:solidFill>
                  <a:srgbClr val="FF0000"/>
                </a:solidFill>
              </a:rPr>
              <a:t>định</a:t>
            </a:r>
            <a:r>
              <a:rPr lang="en-US" sz="1600" i="1" dirty="0">
                <a:solidFill>
                  <a:srgbClr val="FF0000"/>
                </a:solidFill>
              </a:rPr>
              <a:t> </a:t>
            </a:r>
            <a:r>
              <a:rPr lang="en-US" sz="1600" i="1" dirty="0" err="1">
                <a:solidFill>
                  <a:srgbClr val="FF0000"/>
                </a:solidFill>
              </a:rPr>
              <a:t>Luật</a:t>
            </a:r>
            <a:r>
              <a:rPr lang="en-US" sz="1600" i="1" dirty="0">
                <a:solidFill>
                  <a:srgbClr val="FF0000"/>
                </a:solidFill>
              </a:rPr>
              <a:t> </a:t>
            </a:r>
            <a:r>
              <a:rPr lang="en-US" sz="1600" i="1" dirty="0" err="1">
                <a:solidFill>
                  <a:srgbClr val="FF0000"/>
                </a:solidFill>
              </a:rPr>
              <a:t>Công</a:t>
            </a:r>
            <a:r>
              <a:rPr lang="en-US" sz="1600" i="1" dirty="0">
                <a:solidFill>
                  <a:srgbClr val="FF0000"/>
                </a:solidFill>
              </a:rPr>
              <a:t> </a:t>
            </a:r>
            <a:r>
              <a:rPr lang="en-US" sz="1600" i="1" dirty="0" err="1">
                <a:solidFill>
                  <a:srgbClr val="FF0000"/>
                </a:solidFill>
              </a:rPr>
              <a:t>đoàn</a:t>
            </a:r>
            <a:endParaRPr lang="en-US" sz="1600" i="1" dirty="0">
              <a:solidFill>
                <a:srgbClr val="FF0000"/>
              </a:solidFill>
            </a:endParaRPr>
          </a:p>
        </p:txBody>
      </p:sp>
      <p:cxnSp>
        <p:nvCxnSpPr>
          <p:cNvPr id="25" name="Straight Arrow Connector 24"/>
          <p:cNvCxnSpPr>
            <a:stCxn id="19" idx="1"/>
            <a:endCxn id="18" idx="3"/>
          </p:cNvCxnSpPr>
          <p:nvPr/>
        </p:nvCxnSpPr>
        <p:spPr>
          <a:xfrm flipH="1">
            <a:off x="3794126" y="2374971"/>
            <a:ext cx="1638300" cy="22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63593" y="2076195"/>
            <a:ext cx="877163" cy="307777"/>
          </a:xfrm>
          <a:prstGeom prst="rect">
            <a:avLst/>
          </a:prstGeom>
          <a:noFill/>
        </p:spPr>
        <p:txBody>
          <a:bodyPr wrap="none" rtlCol="0">
            <a:spAutoFit/>
          </a:bodyPr>
          <a:lstStyle/>
          <a:p>
            <a:r>
              <a:rPr lang="en-US" sz="1400" dirty="0" err="1">
                <a:solidFill>
                  <a:srgbClr val="0000FF"/>
                </a:solidFill>
              </a:rPr>
              <a:t>Gia</a:t>
            </a:r>
            <a:r>
              <a:rPr lang="en-US" sz="1400" dirty="0">
                <a:solidFill>
                  <a:srgbClr val="0000FF"/>
                </a:solidFill>
              </a:rPr>
              <a:t> </a:t>
            </a:r>
            <a:r>
              <a:rPr lang="en-US" sz="1400" dirty="0" err="1">
                <a:solidFill>
                  <a:srgbClr val="0000FF"/>
                </a:solidFill>
              </a:rPr>
              <a:t>nhập</a:t>
            </a:r>
            <a:r>
              <a:rPr lang="en-US" sz="1400" dirty="0">
                <a:solidFill>
                  <a:srgbClr val="0000FF"/>
                </a:solidFill>
              </a:rPr>
              <a:t> </a:t>
            </a:r>
          </a:p>
        </p:txBody>
      </p:sp>
      <p:sp>
        <p:nvSpPr>
          <p:cNvPr id="27" name="TextBox 26"/>
          <p:cNvSpPr txBox="1"/>
          <p:nvPr/>
        </p:nvSpPr>
        <p:spPr>
          <a:xfrm>
            <a:off x="3762303" y="2459362"/>
            <a:ext cx="1733103" cy="307777"/>
          </a:xfrm>
          <a:prstGeom prst="rect">
            <a:avLst/>
          </a:prstGeom>
          <a:noFill/>
        </p:spPr>
        <p:txBody>
          <a:bodyPr wrap="none" rtlCol="0">
            <a:spAutoFit/>
          </a:bodyPr>
          <a:lstStyle/>
          <a:p>
            <a:r>
              <a:rPr lang="en-US" sz="1400" dirty="0">
                <a:solidFill>
                  <a:srgbClr val="0000FF"/>
                </a:solidFill>
              </a:rPr>
              <a:t>Theo </a:t>
            </a:r>
            <a:r>
              <a:rPr lang="en-US" sz="1400" dirty="0" err="1">
                <a:solidFill>
                  <a:srgbClr val="0000FF"/>
                </a:solidFill>
              </a:rPr>
              <a:t>Luật</a:t>
            </a:r>
            <a:r>
              <a:rPr lang="en-US" sz="1400" dirty="0">
                <a:solidFill>
                  <a:srgbClr val="0000FF"/>
                </a:solidFill>
              </a:rPr>
              <a:t> </a:t>
            </a:r>
            <a:r>
              <a:rPr lang="en-US" sz="1400" dirty="0" err="1">
                <a:solidFill>
                  <a:srgbClr val="0000FF"/>
                </a:solidFill>
              </a:rPr>
              <a:t>Công</a:t>
            </a:r>
            <a:r>
              <a:rPr lang="en-US" sz="1400" dirty="0">
                <a:solidFill>
                  <a:srgbClr val="0000FF"/>
                </a:solidFill>
              </a:rPr>
              <a:t> </a:t>
            </a:r>
            <a:r>
              <a:rPr lang="en-US" sz="1400" dirty="0" err="1">
                <a:solidFill>
                  <a:srgbClr val="0000FF"/>
                </a:solidFill>
              </a:rPr>
              <a:t>đoàn</a:t>
            </a:r>
            <a:endParaRPr lang="en-US" sz="1400" dirty="0">
              <a:solidFill>
                <a:srgbClr val="0000FF"/>
              </a:solidFill>
            </a:endParaRPr>
          </a:p>
        </p:txBody>
      </p:sp>
      <p:cxnSp>
        <p:nvCxnSpPr>
          <p:cNvPr id="29" name="Straight Arrow Connector 28"/>
          <p:cNvCxnSpPr/>
          <p:nvPr/>
        </p:nvCxnSpPr>
        <p:spPr>
          <a:xfrm flipH="1">
            <a:off x="7527926" y="1986598"/>
            <a:ext cx="2" cy="209796"/>
          </a:xfrm>
          <a:prstGeom prst="straightConnector1">
            <a:avLst/>
          </a:prstGeom>
          <a:ln>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432093" y="2539420"/>
            <a:ext cx="3651962" cy="338554"/>
          </a:xfrm>
          <a:prstGeom prst="rect">
            <a:avLst/>
          </a:prstGeom>
          <a:noFill/>
        </p:spPr>
        <p:txBody>
          <a:bodyPr wrap="none" rtlCol="0">
            <a:spAutoFit/>
          </a:bodyPr>
          <a:lstStyle/>
          <a:p>
            <a:r>
              <a:rPr lang="en-US" sz="1600" i="1" dirty="0" err="1">
                <a:solidFill>
                  <a:srgbClr val="FF0000"/>
                </a:solidFill>
              </a:rPr>
              <a:t>Thực</a:t>
            </a:r>
            <a:r>
              <a:rPr lang="en-US" sz="1600" i="1" dirty="0">
                <a:solidFill>
                  <a:srgbClr val="FF0000"/>
                </a:solidFill>
              </a:rPr>
              <a:t> </a:t>
            </a:r>
            <a:r>
              <a:rPr lang="en-US" sz="1600" i="1" dirty="0" err="1">
                <a:solidFill>
                  <a:srgbClr val="FF0000"/>
                </a:solidFill>
              </a:rPr>
              <a:t>hiện</a:t>
            </a:r>
            <a:r>
              <a:rPr lang="en-US" sz="1600" i="1" dirty="0">
                <a:solidFill>
                  <a:srgbClr val="FF0000"/>
                </a:solidFill>
              </a:rPr>
              <a:t> </a:t>
            </a:r>
            <a:r>
              <a:rPr lang="en-US" sz="1600" i="1" dirty="0" err="1">
                <a:solidFill>
                  <a:srgbClr val="FF0000"/>
                </a:solidFill>
              </a:rPr>
              <a:t>theo</a:t>
            </a:r>
            <a:r>
              <a:rPr lang="en-US" sz="1600" i="1" dirty="0">
                <a:solidFill>
                  <a:srgbClr val="FF0000"/>
                </a:solidFill>
              </a:rPr>
              <a:t> </a:t>
            </a:r>
            <a:r>
              <a:rPr lang="en-US" sz="1600" i="1" dirty="0" err="1">
                <a:solidFill>
                  <a:srgbClr val="FF0000"/>
                </a:solidFill>
              </a:rPr>
              <a:t>quy</a:t>
            </a:r>
            <a:r>
              <a:rPr lang="en-US" sz="1600" i="1" dirty="0">
                <a:solidFill>
                  <a:srgbClr val="FF0000"/>
                </a:solidFill>
              </a:rPr>
              <a:t> </a:t>
            </a:r>
            <a:r>
              <a:rPr lang="en-US" sz="1600" i="1" dirty="0" err="1">
                <a:solidFill>
                  <a:srgbClr val="FF0000"/>
                </a:solidFill>
              </a:rPr>
              <a:t>định</a:t>
            </a:r>
            <a:r>
              <a:rPr lang="en-US" sz="1600" i="1" dirty="0">
                <a:solidFill>
                  <a:srgbClr val="FF0000"/>
                </a:solidFill>
              </a:rPr>
              <a:t> </a:t>
            </a:r>
            <a:r>
              <a:rPr lang="en-US" sz="1600" i="1" dirty="0" err="1">
                <a:solidFill>
                  <a:srgbClr val="FF0000"/>
                </a:solidFill>
              </a:rPr>
              <a:t>Bộ</a:t>
            </a:r>
            <a:r>
              <a:rPr lang="en-US" sz="1600" i="1" dirty="0">
                <a:solidFill>
                  <a:srgbClr val="FF0000"/>
                </a:solidFill>
              </a:rPr>
              <a:t> </a:t>
            </a:r>
            <a:r>
              <a:rPr lang="en-US" sz="1600" i="1" dirty="0" err="1">
                <a:solidFill>
                  <a:srgbClr val="FF0000"/>
                </a:solidFill>
              </a:rPr>
              <a:t>Luật</a:t>
            </a:r>
            <a:r>
              <a:rPr lang="en-US" sz="1600" i="1" dirty="0">
                <a:solidFill>
                  <a:srgbClr val="FF0000"/>
                </a:solidFill>
              </a:rPr>
              <a:t> </a:t>
            </a:r>
            <a:r>
              <a:rPr lang="en-US" sz="1600" i="1" dirty="0" err="1">
                <a:solidFill>
                  <a:srgbClr val="FF0000"/>
                </a:solidFill>
              </a:rPr>
              <a:t>lao</a:t>
            </a:r>
            <a:r>
              <a:rPr lang="en-US" sz="1600" i="1" dirty="0">
                <a:solidFill>
                  <a:srgbClr val="FF0000"/>
                </a:solidFill>
              </a:rPr>
              <a:t> </a:t>
            </a:r>
            <a:r>
              <a:rPr lang="en-US" sz="1600" i="1" dirty="0" err="1">
                <a:solidFill>
                  <a:srgbClr val="FF0000"/>
                </a:solidFill>
              </a:rPr>
              <a:t>động</a:t>
            </a:r>
            <a:endParaRPr lang="en-US" sz="1600" i="1" dirty="0">
              <a:solidFill>
                <a:srgbClr val="FF0000"/>
              </a:solidFill>
            </a:endParaRPr>
          </a:p>
        </p:txBody>
      </p:sp>
      <p:sp>
        <p:nvSpPr>
          <p:cNvPr id="32" name="Down Arrow 31"/>
          <p:cNvSpPr/>
          <p:nvPr/>
        </p:nvSpPr>
        <p:spPr>
          <a:xfrm>
            <a:off x="3946395" y="3234413"/>
            <a:ext cx="1364917" cy="276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083056" y="3567788"/>
            <a:ext cx="1188146"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Kiến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nghị</a:t>
            </a:r>
            <a:r>
              <a:rPr lang="en-US" sz="1600" b="1" dirty="0">
                <a:latin typeface="Arial" panose="020B0604020202020204" pitchFamily="34" charset="0"/>
                <a:cs typeface="Arial" panose="020B0604020202020204" pitchFamily="34" charset="0"/>
              </a:rPr>
              <a:t>:</a:t>
            </a:r>
          </a:p>
        </p:txBody>
      </p:sp>
      <p:sp>
        <p:nvSpPr>
          <p:cNvPr id="34" name="Rectangle 33"/>
          <p:cNvSpPr/>
          <p:nvPr/>
        </p:nvSpPr>
        <p:spPr>
          <a:xfrm>
            <a:off x="1185566" y="3937120"/>
            <a:ext cx="6967834" cy="338554"/>
          </a:xfrm>
          <a:prstGeom prst="rect">
            <a:avLst/>
          </a:prstGeom>
        </p:spPr>
        <p:txBody>
          <a:bodyPr wrap="square">
            <a:spAutoFit/>
          </a:bodyPr>
          <a:lstStyle/>
          <a:p>
            <a:r>
              <a:rPr lang="en-US" sz="1600" b="1" dirty="0" err="1">
                <a:latin typeface="Arial" panose="020B0604020202020204" pitchFamily="34" charset="0"/>
                <a:cs typeface="Arial" panose="020B0604020202020204" pitchFamily="34" charset="0"/>
              </a:rPr>
              <a:t>Không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người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lao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động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trong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Luật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297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1732" y="83128"/>
            <a:ext cx="6180538" cy="369332"/>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ĐÓNG GÓP Ý KIẾN CHO DỰ THẢO LUẬT CÔNG ĐOÀN</a:t>
            </a:r>
          </a:p>
        </p:txBody>
      </p:sp>
      <p:sp>
        <p:nvSpPr>
          <p:cNvPr id="7" name="Snip Diagonal Corner Rectangle 6"/>
          <p:cNvSpPr/>
          <p:nvPr/>
        </p:nvSpPr>
        <p:spPr>
          <a:xfrm>
            <a:off x="43874" y="500084"/>
            <a:ext cx="8985826" cy="793007"/>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Arial" panose="020B0604020202020204" pitchFamily="34" charset="0"/>
                <a:cs typeface="Arial" panose="020B0604020202020204" pitchFamily="34" charset="0"/>
              </a:rPr>
              <a:t>Vấn</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đề</a:t>
            </a:r>
            <a:r>
              <a:rPr lang="en-US" sz="1600" b="1" dirty="0">
                <a:solidFill>
                  <a:schemeClr val="tx1"/>
                </a:solidFill>
                <a:latin typeface="Arial" panose="020B0604020202020204" pitchFamily="34" charset="0"/>
                <a:cs typeface="Arial" panose="020B0604020202020204" pitchFamily="34" charset="0"/>
              </a:rPr>
              <a:t> 2: </a:t>
            </a:r>
            <a:r>
              <a:rPr lang="vi-VN" sz="1600" b="1" dirty="0">
                <a:solidFill>
                  <a:schemeClr val="tx1"/>
                </a:solidFill>
                <a:cs typeface="Arial" panose="020B0604020202020204" pitchFamily="34" charset="0"/>
              </a:rPr>
              <a:t>Bổ sung quy định về việc nộp kinh phí công đoàn lên công đoàn cấp trên đối với cơ quan, doanh nghiệp chưa có công đoàn cơ sở, hoặc chỉ có tổ chức người công đoàn, doanh nghiệp </a:t>
            </a:r>
          </a:p>
        </p:txBody>
      </p:sp>
      <p:sp>
        <p:nvSpPr>
          <p:cNvPr id="16" name="TextBox 15"/>
          <p:cNvSpPr txBox="1"/>
          <p:nvPr/>
        </p:nvSpPr>
        <p:spPr>
          <a:xfrm>
            <a:off x="43874" y="1355948"/>
            <a:ext cx="8867774" cy="338554"/>
          </a:xfrm>
          <a:prstGeom prst="rect">
            <a:avLst/>
          </a:prstGeom>
          <a:noFill/>
        </p:spPr>
        <p:txBody>
          <a:bodyPr wrap="square" rtlCol="0">
            <a:spAutoFit/>
          </a:bodyPr>
          <a:lstStyle/>
          <a:p>
            <a:pPr marL="171450" indent="-171450">
              <a:buFont typeface="Wingdings" panose="05000000000000000000" pitchFamily="2" charset="2"/>
              <a:buChar char="§"/>
            </a:pPr>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dirty="0">
                <a:latin typeface="Arial" panose="020B0604020202020204" pitchFamily="34" charset="0"/>
                <a:cs typeface="Arial" panose="020B0604020202020204" pitchFamily="34" charset="0"/>
              </a:rPr>
              <a:t>:    </a:t>
            </a:r>
          </a:p>
        </p:txBody>
      </p:sp>
      <p:sp>
        <p:nvSpPr>
          <p:cNvPr id="32" name="Down Arrow 31"/>
          <p:cNvSpPr/>
          <p:nvPr/>
        </p:nvSpPr>
        <p:spPr>
          <a:xfrm>
            <a:off x="3854328" y="3840118"/>
            <a:ext cx="1364917" cy="276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977928" y="4172179"/>
            <a:ext cx="1188146"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Kiến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nghị</a:t>
            </a:r>
            <a:r>
              <a:rPr lang="en-US" sz="1600" b="1" dirty="0">
                <a:latin typeface="Arial" panose="020B0604020202020204" pitchFamily="34" charset="0"/>
                <a:cs typeface="Arial" panose="020B0604020202020204" pitchFamily="34" charset="0"/>
              </a:rPr>
              <a:t>:</a:t>
            </a:r>
          </a:p>
        </p:txBody>
      </p:sp>
      <p:sp>
        <p:nvSpPr>
          <p:cNvPr id="34" name="Rectangle 33"/>
          <p:cNvSpPr/>
          <p:nvPr/>
        </p:nvSpPr>
        <p:spPr>
          <a:xfrm>
            <a:off x="301382" y="4566569"/>
            <a:ext cx="8541237" cy="1569660"/>
          </a:xfrm>
          <a:prstGeom prst="rect">
            <a:avLst/>
          </a:prstGeom>
        </p:spPr>
        <p:txBody>
          <a:bodyPr wrap="square">
            <a:spAutoFit/>
          </a:bodyPr>
          <a:lstStyle/>
          <a:p>
            <a:pPr marL="285750" indent="-285750" algn="just">
              <a:buFontTx/>
              <a:buChar char="-"/>
            </a:pPr>
            <a:r>
              <a:rPr lang="en-US" sz="1600" b="1" dirty="0" err="1">
                <a:latin typeface="Arial" panose="020B0604020202020204" pitchFamily="34" charset="0"/>
                <a:cs typeface="Arial" panose="020B0604020202020204" pitchFamily="34" charset="0"/>
              </a:rPr>
              <a:t>Tại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doanh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nghiệp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chưa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có</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cơ</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sở</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hoặc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chỉ</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có</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người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lao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động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thì</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doanh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nghiệp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phải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đóng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kinh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phí</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cấp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trên</a:t>
            </a:r>
            <a:endParaRPr lang="en-US" sz="1600" b="1" dirty="0">
              <a:latin typeface="Arial" panose="020B0604020202020204" pitchFamily="34" charset="0"/>
              <a:cs typeface="Arial" panose="020B0604020202020204" pitchFamily="34" charset="0"/>
            </a:endParaRPr>
          </a:p>
          <a:p>
            <a:pPr marL="285750" indent="-285750" algn="just">
              <a:buFontTx/>
              <a:buChar char="-"/>
            </a:pPr>
            <a:r>
              <a:rPr lang="vi-VN" sz="1600" b="1" dirty="0">
                <a:latin typeface="Arial" panose="020B0604020202020204" pitchFamily="34" charset="0"/>
                <a:cs typeface="Arial" panose="020B0604020202020204" pitchFamily="34" charset="0"/>
              </a:rPr>
              <a:t>Chính phủ quy định về việc quản lý, sử dụng kinh phí của tổ chức người lao động</a:t>
            </a:r>
            <a:r>
              <a:rPr lang="en-US" sz="1600" b="1" dirty="0">
                <a:latin typeface="Arial" panose="020B0604020202020204" pitchFamily="34" charset="0"/>
                <a:cs typeface="Arial" panose="020B0604020202020204" pitchFamily="34" charset="0"/>
              </a:rPr>
              <a:t>. </a:t>
            </a:r>
            <a:r>
              <a:rPr lang="vi-VN" sz="1600" b="1" dirty="0">
                <a:latin typeface="Arial" panose="020B0604020202020204" pitchFamily="34" charset="0"/>
                <a:cs typeface="Arial" panose="020B0604020202020204" pitchFamily="34" charset="0"/>
              </a:rPr>
              <a:t>Theo đó, tổ chức người lao động sẽ được giữ tất cả kinh phí công đoàn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theo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số</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thành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viên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người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lao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động</a:t>
            </a:r>
            <a:endParaRPr lang="en-US" sz="1600" b="1" dirty="0">
              <a:latin typeface="Arial" panose="020B0604020202020204" pitchFamily="34" charset="0"/>
              <a:cs typeface="Arial" panose="020B0604020202020204" pitchFamily="34" charset="0"/>
            </a:endParaRPr>
          </a:p>
        </p:txBody>
      </p:sp>
      <p:sp>
        <p:nvSpPr>
          <p:cNvPr id="2" name="Rectangle 1"/>
          <p:cNvSpPr/>
          <p:nvPr/>
        </p:nvSpPr>
        <p:spPr>
          <a:xfrm>
            <a:off x="301382" y="1666290"/>
            <a:ext cx="8668218" cy="2031325"/>
          </a:xfrm>
          <a:prstGeom prst="rect">
            <a:avLst/>
          </a:prstGeom>
        </p:spPr>
        <p:txBody>
          <a:bodyPr wrap="square">
            <a:spAutoFit/>
          </a:bodyPr>
          <a:lstStyle/>
          <a:p>
            <a:pPr marL="114300" indent="-114300" algn="just">
              <a:buFontTx/>
              <a:buChar char="-"/>
            </a:pPr>
            <a:r>
              <a:rPr lang="en-US" dirty="0" err="1"/>
              <a:t>Công</a:t>
            </a:r>
            <a:r>
              <a:rPr lang="en-US" dirty="0"/>
              <a:t> </a:t>
            </a:r>
            <a:r>
              <a:rPr lang="en-US" dirty="0" err="1"/>
              <a:t>đoàn</a:t>
            </a:r>
            <a:r>
              <a:rPr lang="en-US" dirty="0"/>
              <a:t> </a:t>
            </a:r>
            <a:r>
              <a:rPr lang="en-US" dirty="0" err="1"/>
              <a:t>cơ</a:t>
            </a:r>
            <a:r>
              <a:rPr lang="en-US" dirty="0"/>
              <a:t> </a:t>
            </a:r>
            <a:r>
              <a:rPr lang="en-US" dirty="0" err="1"/>
              <a:t>sở</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được</a:t>
            </a:r>
            <a:r>
              <a:rPr lang="en-US" dirty="0"/>
              <a:t> </a:t>
            </a:r>
            <a:r>
              <a:rPr lang="en-US" dirty="0" err="1"/>
              <a:t>thành</a:t>
            </a:r>
            <a:r>
              <a:rPr lang="en-US" dirty="0"/>
              <a:t> </a:t>
            </a:r>
            <a:r>
              <a:rPr lang="en-US" dirty="0" err="1"/>
              <a:t>lập</a:t>
            </a:r>
            <a:r>
              <a:rPr lang="en-US" dirty="0"/>
              <a:t> </a:t>
            </a:r>
            <a:r>
              <a:rPr lang="en-US" dirty="0" err="1"/>
              <a:t>trên</a:t>
            </a:r>
            <a:r>
              <a:rPr lang="en-US" dirty="0"/>
              <a:t> </a:t>
            </a:r>
            <a:r>
              <a:rPr lang="en-US" dirty="0" err="1"/>
              <a:t>cơ</a:t>
            </a:r>
            <a:r>
              <a:rPr lang="en-US" dirty="0"/>
              <a:t> </a:t>
            </a:r>
            <a:r>
              <a:rPr lang="en-US" dirty="0" err="1"/>
              <a:t>sở</a:t>
            </a:r>
            <a:r>
              <a:rPr lang="en-US" dirty="0"/>
              <a:t> </a:t>
            </a:r>
            <a:r>
              <a:rPr lang="en-US" dirty="0" err="1"/>
              <a:t>tự</a:t>
            </a:r>
            <a:r>
              <a:rPr lang="en-US" dirty="0"/>
              <a:t> </a:t>
            </a:r>
            <a:r>
              <a:rPr lang="en-US" dirty="0" err="1"/>
              <a:t>nguyện</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Khi</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cảm</a:t>
            </a:r>
            <a:r>
              <a:rPr lang="en-US" dirty="0"/>
              <a:t> </a:t>
            </a:r>
            <a:r>
              <a:rPr lang="en-US" dirty="0" err="1"/>
              <a:t>thấy</a:t>
            </a:r>
            <a:r>
              <a:rPr lang="en-US" dirty="0"/>
              <a:t> </a:t>
            </a:r>
            <a:r>
              <a:rPr lang="en-US" dirty="0" err="1"/>
              <a:t>doanh</a:t>
            </a:r>
            <a:r>
              <a:rPr lang="en-US" dirty="0"/>
              <a:t> </a:t>
            </a:r>
            <a:r>
              <a:rPr lang="en-US" dirty="0" err="1"/>
              <a:t>nghiệp</a:t>
            </a:r>
            <a:r>
              <a:rPr lang="en-US" dirty="0"/>
              <a:t> </a:t>
            </a:r>
            <a:r>
              <a:rPr lang="en-US" dirty="0" err="1"/>
              <a:t>của</a:t>
            </a:r>
            <a:r>
              <a:rPr lang="en-US" dirty="0"/>
              <a:t> </a:t>
            </a:r>
            <a:r>
              <a:rPr lang="en-US" dirty="0" err="1"/>
              <a:t>họ</a:t>
            </a:r>
            <a:r>
              <a:rPr lang="en-US" dirty="0"/>
              <a:t> </a:t>
            </a:r>
            <a:r>
              <a:rPr lang="en-US" dirty="0" err="1"/>
              <a:t>đã</a:t>
            </a:r>
            <a:r>
              <a:rPr lang="en-US" dirty="0"/>
              <a:t> </a:t>
            </a:r>
            <a:r>
              <a:rPr lang="en-US" dirty="0" err="1"/>
              <a:t>thực</a:t>
            </a:r>
            <a:r>
              <a:rPr lang="en-US" dirty="0"/>
              <a:t> </a:t>
            </a:r>
            <a:r>
              <a:rPr lang="en-US" dirty="0" err="1"/>
              <a:t>hiện</a:t>
            </a:r>
            <a:r>
              <a:rPr lang="en-US" dirty="0"/>
              <a:t> </a:t>
            </a:r>
            <a:r>
              <a:rPr lang="en-US" dirty="0" err="1"/>
              <a:t>tốt</a:t>
            </a:r>
            <a:r>
              <a:rPr lang="en-US" dirty="0"/>
              <a:t> </a:t>
            </a:r>
            <a:r>
              <a:rPr lang="en-US" dirty="0" err="1"/>
              <a:t>các</a:t>
            </a:r>
            <a:r>
              <a:rPr lang="en-US" dirty="0"/>
              <a:t> </a:t>
            </a:r>
            <a:r>
              <a:rPr lang="en-US" dirty="0" err="1"/>
              <a:t>nghĩa</a:t>
            </a:r>
            <a:r>
              <a:rPr lang="en-US" dirty="0"/>
              <a:t> </a:t>
            </a:r>
            <a:r>
              <a:rPr lang="en-US" dirty="0" err="1"/>
              <a:t>vụ</a:t>
            </a:r>
            <a:r>
              <a:rPr lang="en-US" dirty="0"/>
              <a:t> </a:t>
            </a:r>
            <a:r>
              <a:rPr lang="en-US" dirty="0" err="1"/>
              <a:t>của</a:t>
            </a:r>
            <a:r>
              <a:rPr lang="en-US" dirty="0"/>
              <a:t> </a:t>
            </a:r>
            <a:r>
              <a:rPr lang="en-US" dirty="0" err="1"/>
              <a:t>doanh</a:t>
            </a:r>
            <a:r>
              <a:rPr lang="en-US" dirty="0"/>
              <a:t> </a:t>
            </a:r>
            <a:r>
              <a:rPr lang="en-US" dirty="0" err="1"/>
              <a:t>nghiệp</a:t>
            </a:r>
            <a:r>
              <a:rPr lang="en-US" dirty="0"/>
              <a:t> </a:t>
            </a:r>
            <a:r>
              <a:rPr lang="en-US" dirty="0" err="1"/>
              <a:t>với</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có</a:t>
            </a:r>
            <a:r>
              <a:rPr lang="en-US" dirty="0"/>
              <a:t> </a:t>
            </a:r>
            <a:r>
              <a:rPr lang="en-US" dirty="0" err="1"/>
              <a:t>nhiều</a:t>
            </a:r>
            <a:r>
              <a:rPr lang="en-US" dirty="0"/>
              <a:t> </a:t>
            </a:r>
            <a:r>
              <a:rPr lang="en-US" dirty="0" err="1"/>
              <a:t>chính</a:t>
            </a:r>
            <a:r>
              <a:rPr lang="en-US" dirty="0"/>
              <a:t> </a:t>
            </a:r>
            <a:r>
              <a:rPr lang="en-US" dirty="0" err="1"/>
              <a:t>sách</a:t>
            </a:r>
            <a:r>
              <a:rPr lang="en-US" dirty="0"/>
              <a:t> </a:t>
            </a:r>
            <a:r>
              <a:rPr lang="en-US" dirty="0" err="1"/>
              <a:t>tốt</a:t>
            </a:r>
            <a:r>
              <a:rPr lang="en-US" dirty="0"/>
              <a:t> </a:t>
            </a:r>
            <a:r>
              <a:rPr lang="en-US" dirty="0" err="1"/>
              <a:t>thì</a:t>
            </a:r>
            <a:r>
              <a:rPr lang="en-US" dirty="0"/>
              <a:t> </a:t>
            </a:r>
            <a:r>
              <a:rPr lang="en-US" dirty="0" err="1"/>
              <a:t>họ</a:t>
            </a:r>
            <a:r>
              <a:rPr lang="en-US" dirty="0"/>
              <a:t> </a:t>
            </a:r>
            <a:r>
              <a:rPr lang="en-US" dirty="0" err="1"/>
              <a:t>không</a:t>
            </a:r>
            <a:r>
              <a:rPr lang="en-US" dirty="0"/>
              <a:t> </a:t>
            </a:r>
            <a:r>
              <a:rPr lang="en-US" dirty="0" err="1"/>
              <a:t>có</a:t>
            </a:r>
            <a:r>
              <a:rPr lang="en-US" dirty="0"/>
              <a:t> </a:t>
            </a:r>
            <a:r>
              <a:rPr lang="en-US" dirty="0" err="1"/>
              <a:t>nhu</a:t>
            </a:r>
            <a:r>
              <a:rPr lang="en-US" dirty="0"/>
              <a:t> </a:t>
            </a:r>
            <a:r>
              <a:rPr lang="en-US" dirty="0" err="1"/>
              <a:t>cầu</a:t>
            </a:r>
            <a:r>
              <a:rPr lang="en-US" dirty="0"/>
              <a:t> </a:t>
            </a:r>
            <a:r>
              <a:rPr lang="en-US" dirty="0" err="1"/>
              <a:t>phải</a:t>
            </a:r>
            <a:r>
              <a:rPr lang="en-US" dirty="0"/>
              <a:t> </a:t>
            </a:r>
            <a:r>
              <a:rPr lang="en-US" dirty="0" err="1"/>
              <a:t>thành</a:t>
            </a:r>
            <a:r>
              <a:rPr lang="en-US" dirty="0"/>
              <a:t> </a:t>
            </a:r>
            <a:r>
              <a:rPr lang="en-US" dirty="0" err="1"/>
              <a:t>lập</a:t>
            </a:r>
            <a:r>
              <a:rPr lang="en-US" dirty="0"/>
              <a:t> 2 </a:t>
            </a:r>
            <a:r>
              <a:rPr lang="en-US" dirty="0" err="1"/>
              <a:t>tổ</a:t>
            </a:r>
            <a:r>
              <a:rPr lang="en-US" dirty="0"/>
              <a:t> </a:t>
            </a:r>
            <a:r>
              <a:rPr lang="en-US" dirty="0" err="1"/>
              <a:t>chức</a:t>
            </a:r>
            <a:r>
              <a:rPr lang="en-US" dirty="0"/>
              <a:t> </a:t>
            </a:r>
            <a:r>
              <a:rPr lang="en-US" dirty="0" err="1"/>
              <a:t>này</a:t>
            </a:r>
            <a:r>
              <a:rPr lang="en-US" dirty="0"/>
              <a:t>.</a:t>
            </a:r>
          </a:p>
          <a:p>
            <a:pPr marL="342900" indent="-342900" algn="just"/>
            <a:r>
              <a:rPr lang="en-US" dirty="0">
                <a:sym typeface="Wingdings" panose="05000000000000000000" pitchFamily="2" charset="2"/>
              </a:rPr>
              <a:t>   </a:t>
            </a:r>
            <a:r>
              <a:rPr lang="en-US" dirty="0" err="1">
                <a:sym typeface="Wingdings" panose="05000000000000000000" pitchFamily="2" charset="2"/>
              </a:rPr>
              <a:t>V</a:t>
            </a:r>
            <a:r>
              <a:rPr lang="en-US" dirty="0" err="1"/>
              <a:t>iệc</a:t>
            </a:r>
            <a:r>
              <a:rPr lang="en-US" dirty="0"/>
              <a:t> </a:t>
            </a:r>
            <a:r>
              <a:rPr lang="en-US" dirty="0" err="1"/>
              <a:t>quy</a:t>
            </a:r>
            <a:r>
              <a:rPr lang="en-US" dirty="0"/>
              <a:t> </a:t>
            </a:r>
            <a:r>
              <a:rPr lang="en-US" dirty="0" err="1"/>
              <a:t>định</a:t>
            </a:r>
            <a:r>
              <a:rPr lang="en-US" dirty="0"/>
              <a:t> </a:t>
            </a:r>
            <a:r>
              <a:rPr lang="en-US" dirty="0" err="1"/>
              <a:t>doanh</a:t>
            </a:r>
            <a:r>
              <a:rPr lang="en-US" dirty="0"/>
              <a:t> </a:t>
            </a:r>
            <a:r>
              <a:rPr lang="en-US" dirty="0" err="1"/>
              <a:t>nghiệp</a:t>
            </a:r>
            <a:r>
              <a:rPr lang="en-US" dirty="0"/>
              <a:t> </a:t>
            </a:r>
            <a:r>
              <a:rPr lang="en-US" dirty="0" err="1"/>
              <a:t>chưa</a:t>
            </a:r>
            <a:r>
              <a:rPr lang="en-US" dirty="0"/>
              <a:t> </a:t>
            </a:r>
            <a:r>
              <a:rPr lang="en-US" dirty="0" err="1"/>
              <a:t>có</a:t>
            </a:r>
            <a:r>
              <a:rPr lang="en-US" dirty="0"/>
              <a:t> </a:t>
            </a:r>
            <a:r>
              <a:rPr lang="en-US" dirty="0" err="1"/>
              <a:t>công</a:t>
            </a:r>
            <a:r>
              <a:rPr lang="en-US" dirty="0"/>
              <a:t> </a:t>
            </a:r>
            <a:r>
              <a:rPr lang="en-US" dirty="0" err="1"/>
              <a:t>đoàn</a:t>
            </a:r>
            <a:r>
              <a:rPr lang="en-US" dirty="0"/>
              <a:t> </a:t>
            </a:r>
            <a:r>
              <a:rPr lang="en-US" dirty="0" err="1"/>
              <a:t>cơ</a:t>
            </a:r>
            <a:r>
              <a:rPr lang="en-US" dirty="0"/>
              <a:t> </a:t>
            </a:r>
            <a:r>
              <a:rPr lang="en-US" dirty="0" err="1"/>
              <a:t>sở</a:t>
            </a:r>
            <a:r>
              <a:rPr lang="en-US" dirty="0"/>
              <a:t> </a:t>
            </a:r>
            <a:r>
              <a:rPr lang="en-US" dirty="0" err="1"/>
              <a:t>hoặc</a:t>
            </a:r>
            <a:r>
              <a:rPr lang="en-US" dirty="0"/>
              <a:t> </a:t>
            </a:r>
            <a:r>
              <a:rPr lang="en-US" dirty="0" err="1"/>
              <a:t>chỉ</a:t>
            </a:r>
            <a:r>
              <a:rPr lang="en-US" dirty="0"/>
              <a:t> </a:t>
            </a:r>
            <a:r>
              <a:rPr lang="en-US" dirty="0" err="1"/>
              <a:t>có</a:t>
            </a:r>
            <a:r>
              <a:rPr lang="en-US" dirty="0"/>
              <a:t> </a:t>
            </a:r>
            <a:r>
              <a:rPr lang="en-US" dirty="0" err="1"/>
              <a:t>tổ</a:t>
            </a:r>
            <a:r>
              <a:rPr lang="en-US" dirty="0"/>
              <a:t> </a:t>
            </a:r>
            <a:r>
              <a:rPr lang="en-US" dirty="0" err="1"/>
              <a:t>chức</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phải</a:t>
            </a:r>
            <a:r>
              <a:rPr lang="en-US" dirty="0"/>
              <a:t> </a:t>
            </a:r>
            <a:r>
              <a:rPr lang="en-US" dirty="0" err="1"/>
              <a:t>nộp</a:t>
            </a:r>
            <a:r>
              <a:rPr lang="en-US" dirty="0"/>
              <a:t> </a:t>
            </a:r>
            <a:r>
              <a:rPr lang="en-US" dirty="0" err="1"/>
              <a:t>kinh</a:t>
            </a:r>
            <a:r>
              <a:rPr lang="en-US" dirty="0"/>
              <a:t> </a:t>
            </a:r>
            <a:r>
              <a:rPr lang="en-US" dirty="0" err="1"/>
              <a:t>phí</a:t>
            </a:r>
            <a:r>
              <a:rPr lang="en-US" dirty="0"/>
              <a:t> </a:t>
            </a:r>
            <a:r>
              <a:rPr lang="en-US" dirty="0" err="1"/>
              <a:t>công</a:t>
            </a:r>
            <a:r>
              <a:rPr lang="en-US" dirty="0"/>
              <a:t> </a:t>
            </a:r>
            <a:r>
              <a:rPr lang="en-US" dirty="0" err="1"/>
              <a:t>đoàn</a:t>
            </a:r>
            <a:r>
              <a:rPr lang="en-US" dirty="0"/>
              <a:t> </a:t>
            </a:r>
            <a:r>
              <a:rPr lang="en-US" dirty="0" err="1"/>
              <a:t>lên</a:t>
            </a:r>
            <a:r>
              <a:rPr lang="en-US" dirty="0"/>
              <a:t> </a:t>
            </a:r>
            <a:r>
              <a:rPr lang="en-US" dirty="0" err="1"/>
              <a:t>công</a:t>
            </a:r>
            <a:r>
              <a:rPr lang="en-US" dirty="0"/>
              <a:t> </a:t>
            </a:r>
            <a:r>
              <a:rPr lang="en-US" dirty="0" err="1"/>
              <a:t>đoàn</a:t>
            </a:r>
            <a:r>
              <a:rPr lang="en-US" dirty="0"/>
              <a:t> </a:t>
            </a:r>
            <a:r>
              <a:rPr lang="en-US" dirty="0" err="1"/>
              <a:t>cấp</a:t>
            </a:r>
            <a:r>
              <a:rPr lang="en-US" dirty="0"/>
              <a:t> </a:t>
            </a:r>
            <a:r>
              <a:rPr lang="en-US" dirty="0" err="1"/>
              <a:t>trên</a:t>
            </a:r>
            <a:r>
              <a:rPr lang="en-US" dirty="0"/>
              <a:t> </a:t>
            </a:r>
            <a:r>
              <a:rPr lang="en-US" dirty="0" err="1"/>
              <a:t>là</a:t>
            </a:r>
            <a:r>
              <a:rPr lang="en-US" dirty="0"/>
              <a:t> </a:t>
            </a:r>
            <a:r>
              <a:rPr lang="en-US" dirty="0" err="1"/>
              <a:t>không</a:t>
            </a:r>
            <a:r>
              <a:rPr lang="en-US" dirty="0"/>
              <a:t> </a:t>
            </a:r>
            <a:r>
              <a:rPr lang="en-US" dirty="0" err="1"/>
              <a:t>đúng</a:t>
            </a:r>
            <a:r>
              <a:rPr lang="en-US" dirty="0"/>
              <a:t> </a:t>
            </a:r>
            <a:r>
              <a:rPr lang="en-US" dirty="0" err="1"/>
              <a:t>với</a:t>
            </a:r>
            <a:r>
              <a:rPr lang="en-US" dirty="0"/>
              <a:t> </a:t>
            </a:r>
            <a:r>
              <a:rPr lang="en-US" dirty="0" err="1"/>
              <a:t>nguyên</a:t>
            </a:r>
            <a:r>
              <a:rPr lang="en-US" dirty="0"/>
              <a:t> </a:t>
            </a:r>
            <a:r>
              <a:rPr lang="en-US" dirty="0" err="1"/>
              <a:t>tắc</a:t>
            </a:r>
            <a:r>
              <a:rPr lang="en-US" dirty="0"/>
              <a:t> </a:t>
            </a:r>
            <a:r>
              <a:rPr lang="en-US" dirty="0" err="1"/>
              <a:t>tự</a:t>
            </a:r>
            <a:r>
              <a:rPr lang="en-US" dirty="0"/>
              <a:t> </a:t>
            </a:r>
            <a:r>
              <a:rPr lang="en-US" dirty="0" err="1"/>
              <a:t>nguyện</a:t>
            </a:r>
            <a:r>
              <a:rPr lang="en-US" dirty="0"/>
              <a:t>.</a:t>
            </a:r>
          </a:p>
        </p:txBody>
      </p:sp>
    </p:spTree>
    <p:extLst>
      <p:ext uri="{BB962C8B-B14F-4D97-AF65-F5344CB8AC3E}">
        <p14:creationId xmlns:p14="http://schemas.microsoft.com/office/powerpoint/2010/main" val="349907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1732" y="83128"/>
            <a:ext cx="6180538" cy="369332"/>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ĐÓNG GÓP Ý KIẾN CHO DỰ THẢO LUẬT CÔNG ĐOÀN</a:t>
            </a:r>
          </a:p>
        </p:txBody>
      </p:sp>
      <p:sp>
        <p:nvSpPr>
          <p:cNvPr id="7" name="Snip Diagonal Corner Rectangle 6"/>
          <p:cNvSpPr/>
          <p:nvPr/>
        </p:nvSpPr>
        <p:spPr>
          <a:xfrm>
            <a:off x="43874" y="500084"/>
            <a:ext cx="8985826" cy="600945"/>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Arial" panose="020B0604020202020204" pitchFamily="34" charset="0"/>
                <a:cs typeface="Arial" panose="020B0604020202020204" pitchFamily="34" charset="0"/>
              </a:rPr>
              <a:t>Vấn</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đề</a:t>
            </a:r>
            <a:r>
              <a:rPr lang="en-US" sz="1600" b="1" dirty="0">
                <a:solidFill>
                  <a:schemeClr val="tx1"/>
                </a:solidFill>
                <a:latin typeface="Arial" panose="020B0604020202020204" pitchFamily="34" charset="0"/>
                <a:cs typeface="Arial" panose="020B0604020202020204" pitchFamily="34" charset="0"/>
              </a:rPr>
              <a:t> 3: </a:t>
            </a:r>
            <a:r>
              <a:rPr lang="vi-VN" sz="1600" b="1" dirty="0">
                <a:solidFill>
                  <a:schemeClr val="tx1"/>
                </a:solidFill>
                <a:cs typeface="Arial" panose="020B0604020202020204" pitchFamily="34" charset="0"/>
              </a:rPr>
              <a:t>Quy định công đoàn cấp trên đại diện cho tổ chức của người lao động để tạm giữ và chi kinh phí công đoàn</a:t>
            </a:r>
          </a:p>
        </p:txBody>
      </p:sp>
      <p:sp>
        <p:nvSpPr>
          <p:cNvPr id="16" name="TextBox 15"/>
          <p:cNvSpPr txBox="1"/>
          <p:nvPr/>
        </p:nvSpPr>
        <p:spPr>
          <a:xfrm>
            <a:off x="102900" y="1308537"/>
            <a:ext cx="8867774" cy="338554"/>
          </a:xfrm>
          <a:prstGeom prst="rect">
            <a:avLst/>
          </a:prstGeom>
          <a:noFill/>
        </p:spPr>
        <p:txBody>
          <a:bodyPr wrap="square" rtlCol="0">
            <a:spAutoFit/>
          </a:bodyPr>
          <a:lstStyle/>
          <a:p>
            <a:pPr marL="171450" indent="-171450">
              <a:buFont typeface="Wingdings" panose="05000000000000000000" pitchFamily="2" charset="2"/>
              <a:buChar char="§"/>
            </a:pPr>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dirty="0">
                <a:latin typeface="Arial" panose="020B0604020202020204" pitchFamily="34" charset="0"/>
                <a:cs typeface="Arial" panose="020B0604020202020204" pitchFamily="34" charset="0"/>
              </a:rPr>
              <a:t>:    </a:t>
            </a:r>
          </a:p>
        </p:txBody>
      </p:sp>
      <p:sp>
        <p:nvSpPr>
          <p:cNvPr id="32" name="Down Arrow 31"/>
          <p:cNvSpPr/>
          <p:nvPr/>
        </p:nvSpPr>
        <p:spPr>
          <a:xfrm>
            <a:off x="3736845" y="3365153"/>
            <a:ext cx="1364917" cy="276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825230" y="3712835"/>
            <a:ext cx="1188146"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Kiến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nghị</a:t>
            </a:r>
            <a:r>
              <a:rPr lang="en-US" sz="1600" b="1" dirty="0">
                <a:latin typeface="Arial" panose="020B0604020202020204" pitchFamily="34" charset="0"/>
                <a:cs typeface="Arial" panose="020B0604020202020204" pitchFamily="34" charset="0"/>
              </a:rPr>
              <a:t>:</a:t>
            </a:r>
          </a:p>
        </p:txBody>
      </p:sp>
      <p:sp>
        <p:nvSpPr>
          <p:cNvPr id="34" name="Rectangle 33"/>
          <p:cNvSpPr/>
          <p:nvPr/>
        </p:nvSpPr>
        <p:spPr>
          <a:xfrm>
            <a:off x="609600" y="4122846"/>
            <a:ext cx="8361074" cy="584775"/>
          </a:xfrm>
          <a:prstGeom prst="rect">
            <a:avLst/>
          </a:prstGeom>
        </p:spPr>
        <p:txBody>
          <a:bodyPr wrap="square">
            <a:spAutoFit/>
          </a:bodyPr>
          <a:lstStyle/>
          <a:p>
            <a:pPr marL="285750" indent="-285750">
              <a:buFontTx/>
              <a:buChar char="-"/>
            </a:pPr>
            <a:r>
              <a:rPr lang="en-US" sz="1600" b="1" dirty="0" err="1">
                <a:latin typeface="Arial" panose="020B0604020202020204" pitchFamily="34" charset="0"/>
                <a:cs typeface="Arial" panose="020B0604020202020204" pitchFamily="34" charset="0"/>
              </a:rPr>
              <a:t>Không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người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lao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động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trong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Luật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endParaRPr lang="en-US" sz="1600" b="1" dirty="0">
              <a:latin typeface="Arial" panose="020B0604020202020204" pitchFamily="34" charset="0"/>
              <a:cs typeface="Arial" panose="020B0604020202020204" pitchFamily="34" charset="0"/>
            </a:endParaRPr>
          </a:p>
          <a:p>
            <a:pPr marL="285750" indent="-285750">
              <a:buFontTx/>
              <a:buChar char="-"/>
            </a:pPr>
            <a:r>
              <a:rPr lang="en-US" sz="1600" b="1" dirty="0" err="1">
                <a:latin typeface="Arial" panose="020B0604020202020204" pitchFamily="34" charset="0"/>
                <a:cs typeface="Arial" panose="020B0604020202020204" pitchFamily="34" charset="0"/>
              </a:rPr>
              <a:t>Bỏ</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việc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cấp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đại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diện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người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lao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động</a:t>
            </a:r>
            <a:endParaRPr lang="en-US" sz="1600" b="1" dirty="0">
              <a:latin typeface="Arial" panose="020B0604020202020204" pitchFamily="34" charset="0"/>
              <a:cs typeface="Arial" panose="020B0604020202020204" pitchFamily="34" charset="0"/>
            </a:endParaRPr>
          </a:p>
        </p:txBody>
      </p:sp>
      <p:sp>
        <p:nvSpPr>
          <p:cNvPr id="2" name="Rectangle 1"/>
          <p:cNvSpPr/>
          <p:nvPr/>
        </p:nvSpPr>
        <p:spPr>
          <a:xfrm>
            <a:off x="312449" y="1647091"/>
            <a:ext cx="8658225" cy="1477328"/>
          </a:xfrm>
          <a:prstGeom prst="rect">
            <a:avLst/>
          </a:prstGeom>
        </p:spPr>
        <p:txBody>
          <a:bodyPr wrap="square">
            <a:spAutoFit/>
          </a:bodyPr>
          <a:lstStyle/>
          <a:p>
            <a:pPr marL="285750" indent="-285750" algn="just">
              <a:buFontTx/>
              <a:buChar char="-"/>
            </a:pPr>
            <a:r>
              <a:rPr lang="en-US" dirty="0" err="1"/>
              <a:t>Tổ</a:t>
            </a:r>
            <a:r>
              <a:rPr lang="en-US" dirty="0"/>
              <a:t> </a:t>
            </a:r>
            <a:r>
              <a:rPr lang="en-US" dirty="0" err="1"/>
              <a:t>chức</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được</a:t>
            </a:r>
            <a:r>
              <a:rPr lang="en-US" dirty="0"/>
              <a:t> </a:t>
            </a:r>
            <a:r>
              <a:rPr lang="en-US" dirty="0" err="1"/>
              <a:t>thành</a:t>
            </a:r>
            <a:r>
              <a:rPr lang="en-US" dirty="0"/>
              <a:t> </a:t>
            </a:r>
            <a:r>
              <a:rPr lang="en-US" dirty="0" err="1"/>
              <a:t>lập</a:t>
            </a:r>
            <a:r>
              <a:rPr lang="en-US" dirty="0"/>
              <a:t> </a:t>
            </a:r>
            <a:r>
              <a:rPr lang="en-US" dirty="0" err="1"/>
              <a:t>dựa</a:t>
            </a:r>
            <a:r>
              <a:rPr lang="en-US" dirty="0"/>
              <a:t> </a:t>
            </a:r>
            <a:r>
              <a:rPr lang="en-US" dirty="0" err="1"/>
              <a:t>trên</a:t>
            </a:r>
            <a:r>
              <a:rPr lang="en-US" dirty="0"/>
              <a:t> </a:t>
            </a:r>
            <a:r>
              <a:rPr lang="en-US" dirty="0" err="1"/>
              <a:t>sự</a:t>
            </a:r>
            <a:r>
              <a:rPr lang="en-US" dirty="0"/>
              <a:t> </a:t>
            </a:r>
            <a:r>
              <a:rPr lang="en-US" dirty="0" err="1"/>
              <a:t>tự</a:t>
            </a:r>
            <a:r>
              <a:rPr lang="en-US" dirty="0"/>
              <a:t> </a:t>
            </a:r>
            <a:r>
              <a:rPr lang="en-US" dirty="0" err="1"/>
              <a:t>nguyện</a:t>
            </a:r>
            <a:r>
              <a:rPr lang="en-US" dirty="0"/>
              <a:t> </a:t>
            </a:r>
            <a:r>
              <a:rPr lang="en-US" dirty="0" err="1"/>
              <a:t>và</a:t>
            </a:r>
            <a:r>
              <a:rPr lang="en-US" dirty="0"/>
              <a:t> </a:t>
            </a:r>
            <a:r>
              <a:rPr lang="en-US" dirty="0" err="1"/>
              <a:t>thủ</a:t>
            </a:r>
            <a:r>
              <a:rPr lang="en-US" dirty="0"/>
              <a:t> </a:t>
            </a:r>
            <a:r>
              <a:rPr lang="en-US" dirty="0" err="1"/>
              <a:t>tục</a:t>
            </a:r>
            <a:r>
              <a:rPr lang="en-US" dirty="0"/>
              <a:t> </a:t>
            </a:r>
            <a:r>
              <a:rPr lang="en-US" dirty="0" err="1"/>
              <a:t>theo</a:t>
            </a:r>
            <a:r>
              <a:rPr lang="en-US" dirty="0"/>
              <a:t> </a:t>
            </a:r>
            <a:r>
              <a:rPr lang="en-US" dirty="0" err="1"/>
              <a:t>Chính</a:t>
            </a:r>
            <a:r>
              <a:rPr lang="en-US" dirty="0"/>
              <a:t> </a:t>
            </a:r>
            <a:r>
              <a:rPr lang="en-US" dirty="0" err="1"/>
              <a:t>Phủ</a:t>
            </a:r>
            <a:r>
              <a:rPr lang="en-US" dirty="0"/>
              <a:t> </a:t>
            </a:r>
            <a:r>
              <a:rPr lang="en-US" dirty="0" err="1"/>
              <a:t>quy</a:t>
            </a:r>
            <a:r>
              <a:rPr lang="en-US" dirty="0"/>
              <a:t> </a:t>
            </a:r>
            <a:r>
              <a:rPr lang="en-US" dirty="0" err="1"/>
              <a:t>định</a:t>
            </a:r>
            <a:r>
              <a:rPr lang="en-US" dirty="0"/>
              <a:t>. </a:t>
            </a:r>
            <a:r>
              <a:rPr lang="en-US" dirty="0" err="1"/>
              <a:t>Thêm</a:t>
            </a:r>
            <a:r>
              <a:rPr lang="en-US" dirty="0"/>
              <a:t> </a:t>
            </a:r>
            <a:r>
              <a:rPr lang="en-US" dirty="0" err="1"/>
              <a:t>vào</a:t>
            </a:r>
            <a:r>
              <a:rPr lang="en-US" dirty="0"/>
              <a:t> </a:t>
            </a:r>
            <a:r>
              <a:rPr lang="en-US" dirty="0" err="1"/>
              <a:t>đó</a:t>
            </a:r>
            <a:r>
              <a:rPr lang="en-US" dirty="0"/>
              <a:t>, </a:t>
            </a:r>
            <a:r>
              <a:rPr lang="en-US" dirty="0" err="1"/>
              <a:t>công</a:t>
            </a:r>
            <a:r>
              <a:rPr lang="en-US" dirty="0"/>
              <a:t> </a:t>
            </a:r>
            <a:r>
              <a:rPr lang="en-US" dirty="0" err="1"/>
              <a:t>đoàn</a:t>
            </a:r>
            <a:r>
              <a:rPr lang="en-US" dirty="0"/>
              <a:t> </a:t>
            </a:r>
            <a:r>
              <a:rPr lang="en-US" dirty="0" err="1"/>
              <a:t>cấp</a:t>
            </a:r>
            <a:r>
              <a:rPr lang="en-US" dirty="0"/>
              <a:t> </a:t>
            </a:r>
            <a:r>
              <a:rPr lang="en-US" dirty="0" err="1"/>
              <a:t>trên</a:t>
            </a:r>
            <a:r>
              <a:rPr lang="en-US" dirty="0"/>
              <a:t> </a:t>
            </a:r>
            <a:r>
              <a:rPr lang="en-US" dirty="0" err="1"/>
              <a:t>không</a:t>
            </a:r>
            <a:r>
              <a:rPr lang="en-US" dirty="0"/>
              <a:t> </a:t>
            </a:r>
            <a:r>
              <a:rPr lang="en-US" dirty="0" err="1"/>
              <a:t>có</a:t>
            </a:r>
            <a:r>
              <a:rPr lang="en-US" dirty="0"/>
              <a:t> </a:t>
            </a:r>
            <a:r>
              <a:rPr lang="en-US" dirty="0" err="1"/>
              <a:t>quyền</a:t>
            </a:r>
            <a:r>
              <a:rPr lang="en-US" dirty="0"/>
              <a:t> </a:t>
            </a:r>
            <a:r>
              <a:rPr lang="en-US" dirty="0" err="1"/>
              <a:t>đứng</a:t>
            </a:r>
            <a:r>
              <a:rPr lang="en-US" dirty="0"/>
              <a:t> </a:t>
            </a:r>
            <a:r>
              <a:rPr lang="en-US" dirty="0" err="1"/>
              <a:t>ra</a:t>
            </a:r>
            <a:r>
              <a:rPr lang="en-US" dirty="0"/>
              <a:t> </a:t>
            </a:r>
            <a:r>
              <a:rPr lang="en-US" dirty="0" err="1"/>
              <a:t>thành</a:t>
            </a:r>
            <a:r>
              <a:rPr lang="en-US" dirty="0"/>
              <a:t> </a:t>
            </a:r>
            <a:r>
              <a:rPr lang="en-US" dirty="0" err="1"/>
              <a:t>lập</a:t>
            </a:r>
            <a:r>
              <a:rPr lang="en-US" dirty="0"/>
              <a:t> </a:t>
            </a:r>
            <a:r>
              <a:rPr lang="en-US" dirty="0" err="1"/>
              <a:t>tổ</a:t>
            </a:r>
            <a:r>
              <a:rPr lang="en-US" dirty="0"/>
              <a:t> </a:t>
            </a:r>
            <a:r>
              <a:rPr lang="en-US" dirty="0" err="1"/>
              <a:t>chức</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a:t>
            </a:r>
          </a:p>
          <a:p>
            <a:pPr marL="571500" indent="-571500" algn="just"/>
            <a:r>
              <a:rPr lang="en-US" dirty="0"/>
              <a:t>      </a:t>
            </a:r>
            <a:r>
              <a:rPr lang="en-US" dirty="0">
                <a:sym typeface="Wingdings" panose="05000000000000000000" pitchFamily="2" charset="2"/>
              </a:rPr>
              <a:t> </a:t>
            </a:r>
            <a:r>
              <a:rPr lang="en-US" dirty="0" err="1">
                <a:sym typeface="Wingdings" panose="05000000000000000000" pitchFamily="2" charset="2"/>
              </a:rPr>
              <a:t>C</a:t>
            </a:r>
            <a:r>
              <a:rPr lang="en-US" dirty="0" err="1"/>
              <a:t>ông</a:t>
            </a:r>
            <a:r>
              <a:rPr lang="en-US" dirty="0"/>
              <a:t> </a:t>
            </a:r>
            <a:r>
              <a:rPr lang="en-US" dirty="0" err="1"/>
              <a:t>đoàn</a:t>
            </a:r>
            <a:r>
              <a:rPr lang="en-US" dirty="0"/>
              <a:t> </a:t>
            </a:r>
            <a:r>
              <a:rPr lang="en-US" dirty="0" err="1"/>
              <a:t>cấp</a:t>
            </a:r>
            <a:r>
              <a:rPr lang="en-US" dirty="0"/>
              <a:t> </a:t>
            </a:r>
            <a:r>
              <a:rPr lang="en-US" dirty="0" err="1"/>
              <a:t>trên</a:t>
            </a:r>
            <a:r>
              <a:rPr lang="en-US" dirty="0"/>
              <a:t> </a:t>
            </a:r>
            <a:r>
              <a:rPr lang="en-US" dirty="0" err="1"/>
              <a:t>không</a:t>
            </a:r>
            <a:r>
              <a:rPr lang="en-US" dirty="0"/>
              <a:t> </a:t>
            </a:r>
            <a:r>
              <a:rPr lang="en-US" dirty="0" err="1"/>
              <a:t>thể</a:t>
            </a:r>
            <a:r>
              <a:rPr lang="en-US" dirty="0"/>
              <a:t> </a:t>
            </a:r>
            <a:r>
              <a:rPr lang="en-US" dirty="0" err="1"/>
              <a:t>là</a:t>
            </a:r>
            <a:r>
              <a:rPr lang="en-US" dirty="0"/>
              <a:t> </a:t>
            </a:r>
            <a:r>
              <a:rPr lang="en-US" dirty="0" err="1"/>
              <a:t>đại</a:t>
            </a:r>
            <a:r>
              <a:rPr lang="en-US" dirty="0"/>
              <a:t> </a:t>
            </a:r>
            <a:r>
              <a:rPr lang="en-US" dirty="0" err="1"/>
              <a:t>diện</a:t>
            </a:r>
            <a:r>
              <a:rPr lang="en-US" dirty="0"/>
              <a:t> </a:t>
            </a:r>
            <a:r>
              <a:rPr lang="en-US" dirty="0" err="1"/>
              <a:t>cho</a:t>
            </a:r>
            <a:r>
              <a:rPr lang="en-US" dirty="0"/>
              <a:t> </a:t>
            </a:r>
            <a:r>
              <a:rPr lang="en-US" dirty="0" err="1"/>
              <a:t>tổ</a:t>
            </a:r>
            <a:r>
              <a:rPr lang="en-US" dirty="0"/>
              <a:t> </a:t>
            </a:r>
            <a:r>
              <a:rPr lang="en-US" dirty="0" err="1"/>
              <a:t>chức</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cũng</a:t>
            </a:r>
            <a:r>
              <a:rPr lang="en-US" dirty="0"/>
              <a:t> </a:t>
            </a:r>
            <a:r>
              <a:rPr lang="en-US" dirty="0" err="1"/>
              <a:t>như</a:t>
            </a:r>
            <a:r>
              <a:rPr lang="en-US" dirty="0"/>
              <a:t> </a:t>
            </a:r>
            <a:r>
              <a:rPr lang="en-US" dirty="0" err="1"/>
              <a:t>đại</a:t>
            </a:r>
            <a:r>
              <a:rPr lang="en-US" dirty="0"/>
              <a:t> </a:t>
            </a:r>
            <a:r>
              <a:rPr lang="en-US" dirty="0" err="1"/>
              <a:t>diện</a:t>
            </a:r>
            <a:r>
              <a:rPr lang="en-US" dirty="0"/>
              <a:t> </a:t>
            </a:r>
            <a:r>
              <a:rPr lang="en-US" dirty="0" err="1"/>
              <a:t>cho</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tại</a:t>
            </a:r>
            <a:r>
              <a:rPr lang="en-US" dirty="0"/>
              <a:t> </a:t>
            </a:r>
            <a:r>
              <a:rPr lang="en-US" dirty="0" err="1"/>
              <a:t>những</a:t>
            </a:r>
            <a:r>
              <a:rPr lang="en-US" dirty="0"/>
              <a:t> </a:t>
            </a:r>
            <a:r>
              <a:rPr lang="en-US" dirty="0" err="1"/>
              <a:t>nơi</a:t>
            </a:r>
            <a:r>
              <a:rPr lang="en-US" dirty="0"/>
              <a:t> </a:t>
            </a:r>
            <a:r>
              <a:rPr lang="en-US" dirty="0" err="1"/>
              <a:t>chưa</a:t>
            </a:r>
            <a:r>
              <a:rPr lang="en-US" dirty="0"/>
              <a:t> </a:t>
            </a:r>
            <a:r>
              <a:rPr lang="en-US" dirty="0" err="1"/>
              <a:t>có</a:t>
            </a:r>
            <a:r>
              <a:rPr lang="en-US" dirty="0"/>
              <a:t> </a:t>
            </a:r>
            <a:r>
              <a:rPr lang="en-US" dirty="0" err="1"/>
              <a:t>công</a:t>
            </a:r>
            <a:r>
              <a:rPr lang="en-US" dirty="0"/>
              <a:t> </a:t>
            </a:r>
            <a:r>
              <a:rPr lang="en-US" dirty="0" err="1"/>
              <a:t>đoàn</a:t>
            </a:r>
            <a:r>
              <a:rPr lang="en-US" dirty="0"/>
              <a:t> </a:t>
            </a:r>
            <a:r>
              <a:rPr lang="en-US" dirty="0" err="1"/>
              <a:t>cơ</a:t>
            </a:r>
            <a:r>
              <a:rPr lang="en-US" dirty="0"/>
              <a:t> </a:t>
            </a:r>
            <a:r>
              <a:rPr lang="en-US" dirty="0" err="1"/>
              <a:t>sở</a:t>
            </a:r>
            <a:r>
              <a:rPr lang="en-US" dirty="0"/>
              <a:t>.</a:t>
            </a:r>
          </a:p>
        </p:txBody>
      </p:sp>
    </p:spTree>
    <p:extLst>
      <p:ext uri="{BB962C8B-B14F-4D97-AF65-F5344CB8AC3E}">
        <p14:creationId xmlns:p14="http://schemas.microsoft.com/office/powerpoint/2010/main" val="301231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1732" y="83128"/>
            <a:ext cx="6180538" cy="369332"/>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ĐÓNG GÓP Ý KIẾN CHO DỰ THẢO LUẬT CÔNG ĐOÀN</a:t>
            </a:r>
          </a:p>
        </p:txBody>
      </p:sp>
      <p:sp>
        <p:nvSpPr>
          <p:cNvPr id="7" name="Snip Diagonal Corner Rectangle 6"/>
          <p:cNvSpPr/>
          <p:nvPr/>
        </p:nvSpPr>
        <p:spPr>
          <a:xfrm>
            <a:off x="43874" y="500084"/>
            <a:ext cx="8985826" cy="600945"/>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Arial" panose="020B0604020202020204" pitchFamily="34" charset="0"/>
                <a:cs typeface="Arial" panose="020B0604020202020204" pitchFamily="34" charset="0"/>
              </a:rPr>
              <a:t>Vấn</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đề</a:t>
            </a:r>
            <a:r>
              <a:rPr lang="en-US" sz="1600" b="1" dirty="0">
                <a:solidFill>
                  <a:schemeClr val="tx1"/>
                </a:solidFill>
                <a:latin typeface="Arial" panose="020B0604020202020204" pitchFamily="34" charset="0"/>
                <a:cs typeface="Arial" panose="020B0604020202020204" pitchFamily="34" charset="0"/>
              </a:rPr>
              <a:t> 4: </a:t>
            </a:r>
            <a:r>
              <a:rPr lang="vi-VN" sz="1600" b="1" dirty="0">
                <a:solidFill>
                  <a:schemeClr val="tx1"/>
                </a:solidFill>
                <a:cs typeface="Arial" panose="020B0604020202020204" pitchFamily="34" charset="0"/>
              </a:rPr>
              <a:t>Tỷ lệ đóng kinh phí công đoàn vẫn giữ nguyên 2%</a:t>
            </a:r>
          </a:p>
        </p:txBody>
      </p:sp>
      <p:sp>
        <p:nvSpPr>
          <p:cNvPr id="16" name="TextBox 15"/>
          <p:cNvSpPr txBox="1"/>
          <p:nvPr/>
        </p:nvSpPr>
        <p:spPr>
          <a:xfrm>
            <a:off x="102900" y="1308537"/>
            <a:ext cx="8867774" cy="338554"/>
          </a:xfrm>
          <a:prstGeom prst="rect">
            <a:avLst/>
          </a:prstGeom>
          <a:noFill/>
        </p:spPr>
        <p:txBody>
          <a:bodyPr wrap="square" rtlCol="0">
            <a:spAutoFit/>
          </a:bodyPr>
          <a:lstStyle/>
          <a:p>
            <a:pPr marL="171450" indent="-171450">
              <a:buFont typeface="Wingdings" panose="05000000000000000000" pitchFamily="2" charset="2"/>
              <a:buChar char="§"/>
            </a:pPr>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dirty="0">
                <a:latin typeface="Arial" panose="020B0604020202020204" pitchFamily="34" charset="0"/>
                <a:cs typeface="Arial" panose="020B0604020202020204" pitchFamily="34" charset="0"/>
              </a:rPr>
              <a:t>:    </a:t>
            </a:r>
          </a:p>
        </p:txBody>
      </p:sp>
      <p:sp>
        <p:nvSpPr>
          <p:cNvPr id="32" name="Down Arrow 31"/>
          <p:cNvSpPr/>
          <p:nvPr/>
        </p:nvSpPr>
        <p:spPr>
          <a:xfrm>
            <a:off x="3910171" y="3216751"/>
            <a:ext cx="1364917" cy="276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998556" y="3564433"/>
            <a:ext cx="1188146"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Kiến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nghị</a:t>
            </a:r>
            <a:r>
              <a:rPr lang="en-US" sz="1600" b="1" dirty="0">
                <a:latin typeface="Arial" panose="020B0604020202020204" pitchFamily="34" charset="0"/>
                <a:cs typeface="Arial" panose="020B0604020202020204" pitchFamily="34" charset="0"/>
              </a:rPr>
              <a:t>:</a:t>
            </a:r>
          </a:p>
        </p:txBody>
      </p:sp>
      <p:sp>
        <p:nvSpPr>
          <p:cNvPr id="34" name="Rectangle 33"/>
          <p:cNvSpPr/>
          <p:nvPr/>
        </p:nvSpPr>
        <p:spPr>
          <a:xfrm>
            <a:off x="1785000" y="3902987"/>
            <a:ext cx="5503574" cy="338554"/>
          </a:xfrm>
          <a:prstGeom prst="rect">
            <a:avLst/>
          </a:prstGeom>
        </p:spPr>
        <p:txBody>
          <a:bodyPr wrap="square">
            <a:spAutoFit/>
          </a:bodyPr>
          <a:lstStyle/>
          <a:p>
            <a:pPr marL="285750" indent="-285750">
              <a:buFontTx/>
              <a:buChar char="-"/>
            </a:pPr>
            <a:r>
              <a:rPr lang="en-US" sz="1600" b="1" dirty="0" err="1">
                <a:latin typeface="Arial" panose="020B0604020202020204" pitchFamily="34" charset="0"/>
                <a:cs typeface="Arial" panose="020B0604020202020204" pitchFamily="34" charset="0"/>
              </a:rPr>
              <a:t>Giảm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tỷ</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lệ</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đóng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kinh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phí</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xuống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còn</a:t>
            </a:r>
            <a:r>
              <a:rPr lang="en-US" sz="1600" b="1" dirty="0">
                <a:latin typeface="Arial" panose="020B0604020202020204" pitchFamily="34" charset="0"/>
                <a:cs typeface="Arial" panose="020B0604020202020204" pitchFamily="34" charset="0"/>
              </a:rPr>
              <a:t> 1%</a:t>
            </a:r>
          </a:p>
        </p:txBody>
      </p:sp>
      <p:sp>
        <p:nvSpPr>
          <p:cNvPr id="2" name="Rectangle 1"/>
          <p:cNvSpPr/>
          <p:nvPr/>
        </p:nvSpPr>
        <p:spPr>
          <a:xfrm>
            <a:off x="312449" y="1647091"/>
            <a:ext cx="8658225" cy="1569660"/>
          </a:xfrm>
          <a:prstGeom prst="rect">
            <a:avLst/>
          </a:prstGeom>
        </p:spPr>
        <p:txBody>
          <a:bodyPr wrap="square">
            <a:spAutoFit/>
          </a:bodyPr>
          <a:lstStyle/>
          <a:p>
            <a:pPr marL="285750" indent="-285750" algn="just">
              <a:buFontTx/>
              <a:buChar char="-"/>
            </a:pPr>
            <a:r>
              <a:rPr lang="vi-VN" sz="1600" dirty="0"/>
              <a:t>Theo kết quả của Kiểm toán Nhà nước năm 2020, quỹ công đoàn kết dư 29.000 tỷ đồng, năm 2021, quỹ kết dư 39.000 tỷ đồng và chủ yếu kết dư ở công đoàn cấp trên. Trong khi đó, doanh nghiệp vừa phải nộp ngân sách nhà nước vừa phải đóng kinh phí công đoàn đồng nghĩa với việc đóng thuế 2 lần. Nếu doanh nghiệp tiếp tục đóng theo tỷ lệ hiện nay thì quỹ sẽ càng kết dư nhiều thêm nữa.</a:t>
            </a:r>
            <a:endParaRPr lang="en-US" sz="1600" dirty="0"/>
          </a:p>
          <a:p>
            <a:pPr marL="285750" indent="-285750" algn="just">
              <a:buFontTx/>
              <a:buChar char="-"/>
            </a:pPr>
            <a:endParaRPr lang="en-US" sz="1600" dirty="0"/>
          </a:p>
        </p:txBody>
      </p:sp>
    </p:spTree>
    <p:extLst>
      <p:ext uri="{BB962C8B-B14F-4D97-AF65-F5344CB8AC3E}">
        <p14:creationId xmlns:p14="http://schemas.microsoft.com/office/powerpoint/2010/main" val="799612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1732" y="83128"/>
            <a:ext cx="6180538" cy="369332"/>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ĐÓNG GÓP Ý KIẾN CHO DỰ THẢO LUẬT CÔNG ĐOÀN</a:t>
            </a:r>
          </a:p>
        </p:txBody>
      </p:sp>
      <p:sp>
        <p:nvSpPr>
          <p:cNvPr id="7" name="Snip Diagonal Corner Rectangle 6"/>
          <p:cNvSpPr/>
          <p:nvPr/>
        </p:nvSpPr>
        <p:spPr>
          <a:xfrm>
            <a:off x="43874" y="500084"/>
            <a:ext cx="8985826" cy="600945"/>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Arial" panose="020B0604020202020204" pitchFamily="34" charset="0"/>
                <a:cs typeface="Arial" panose="020B0604020202020204" pitchFamily="34" charset="0"/>
              </a:rPr>
              <a:t>Vấn</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đề</a:t>
            </a:r>
            <a:r>
              <a:rPr lang="en-US" sz="1600" b="1" dirty="0">
                <a:solidFill>
                  <a:schemeClr val="tx1"/>
                </a:solidFill>
                <a:latin typeface="Arial" panose="020B0604020202020204" pitchFamily="34" charset="0"/>
                <a:cs typeface="Arial" panose="020B0604020202020204" pitchFamily="34" charset="0"/>
              </a:rPr>
              <a:t> 5: </a:t>
            </a:r>
            <a:r>
              <a:rPr lang="vi-VN" sz="1600" b="1" dirty="0">
                <a:solidFill>
                  <a:schemeClr val="tx1"/>
                </a:solidFill>
                <a:cs typeface="Arial" panose="020B0604020202020204" pitchFamily="34" charset="0"/>
              </a:rPr>
              <a:t>Bổ sung quy định người lao động nước ngoài có quyền gia nhập và hoạt động trong tổ chức công đoàn </a:t>
            </a:r>
          </a:p>
        </p:txBody>
      </p:sp>
      <p:sp>
        <p:nvSpPr>
          <p:cNvPr id="16" name="TextBox 15"/>
          <p:cNvSpPr txBox="1"/>
          <p:nvPr/>
        </p:nvSpPr>
        <p:spPr>
          <a:xfrm>
            <a:off x="102900" y="1308537"/>
            <a:ext cx="8867774" cy="338554"/>
          </a:xfrm>
          <a:prstGeom prst="rect">
            <a:avLst/>
          </a:prstGeom>
          <a:noFill/>
        </p:spPr>
        <p:txBody>
          <a:bodyPr wrap="square" rtlCol="0">
            <a:spAutoFit/>
          </a:bodyPr>
          <a:lstStyle/>
          <a:p>
            <a:pPr marL="171450" indent="-171450">
              <a:buFont typeface="Wingdings" panose="05000000000000000000" pitchFamily="2" charset="2"/>
              <a:buChar char="§"/>
            </a:pPr>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dirty="0">
                <a:latin typeface="Arial" panose="020B0604020202020204" pitchFamily="34" charset="0"/>
                <a:cs typeface="Arial" panose="020B0604020202020204" pitchFamily="34" charset="0"/>
              </a:rPr>
              <a:t>:    </a:t>
            </a:r>
          </a:p>
        </p:txBody>
      </p:sp>
      <p:sp>
        <p:nvSpPr>
          <p:cNvPr id="32" name="Down Arrow 31"/>
          <p:cNvSpPr/>
          <p:nvPr/>
        </p:nvSpPr>
        <p:spPr>
          <a:xfrm>
            <a:off x="3854328" y="3170971"/>
            <a:ext cx="1364917" cy="276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942713" y="3505814"/>
            <a:ext cx="1188146"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Kiến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nghị</a:t>
            </a:r>
            <a:r>
              <a:rPr lang="en-US" sz="1600" b="1" dirty="0">
                <a:latin typeface="Arial" panose="020B0604020202020204" pitchFamily="34" charset="0"/>
                <a:cs typeface="Arial" panose="020B0604020202020204" pitchFamily="34" charset="0"/>
              </a:rPr>
              <a:t>:</a:t>
            </a:r>
          </a:p>
        </p:txBody>
      </p:sp>
      <p:sp>
        <p:nvSpPr>
          <p:cNvPr id="34" name="Rectangle 33"/>
          <p:cNvSpPr/>
          <p:nvPr/>
        </p:nvSpPr>
        <p:spPr>
          <a:xfrm>
            <a:off x="312449" y="3902987"/>
            <a:ext cx="8717251" cy="584775"/>
          </a:xfrm>
          <a:prstGeom prst="rect">
            <a:avLst/>
          </a:prstGeom>
        </p:spPr>
        <p:txBody>
          <a:bodyPr wrap="square">
            <a:spAutoFit/>
          </a:bodyPr>
          <a:lstStyle/>
          <a:p>
            <a:pPr algn="ctr"/>
            <a:r>
              <a:rPr lang="en-US" sz="1600" b="1" dirty="0" err="1">
                <a:latin typeface="Arial" panose="020B0604020202020204" pitchFamily="34" charset="0"/>
                <a:cs typeface="Arial" panose="020B0604020202020204" pitchFamily="34" charset="0"/>
              </a:rPr>
              <a:t>Bỏ</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người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lao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động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nước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ngoài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có</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quyền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gia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nhập</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hoạt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động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trong</a:t>
            </a:r>
            <a:endParaRPr lang="en-US" sz="1600" b="1" dirty="0">
              <a:latin typeface="Arial" panose="020B0604020202020204" pitchFamily="34" charset="0"/>
              <a:cs typeface="Arial" panose="020B0604020202020204" pitchFamily="34" charset="0"/>
            </a:endParaRPr>
          </a:p>
          <a:p>
            <a:pPr algn="ctr"/>
            <a:r>
              <a:rPr lang="en-US" sz="1600" b="1" dirty="0" err="1">
                <a:latin typeface="Arial" panose="020B0604020202020204" pitchFamily="34" charset="0"/>
                <a:cs typeface="Arial" panose="020B0604020202020204" pitchFamily="34" charset="0"/>
              </a:rPr>
              <a:t>tổ</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chức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p>
        </p:txBody>
      </p:sp>
      <p:sp>
        <p:nvSpPr>
          <p:cNvPr id="2" name="Rectangle 1"/>
          <p:cNvSpPr/>
          <p:nvPr/>
        </p:nvSpPr>
        <p:spPr>
          <a:xfrm>
            <a:off x="312449" y="1647091"/>
            <a:ext cx="8658225" cy="1323439"/>
          </a:xfrm>
          <a:prstGeom prst="rect">
            <a:avLst/>
          </a:prstGeom>
        </p:spPr>
        <p:txBody>
          <a:bodyPr wrap="square">
            <a:spAutoFit/>
          </a:bodyPr>
          <a:lstStyle/>
          <a:p>
            <a:pPr marL="285750" indent="-285750" algn="just">
              <a:buFontTx/>
              <a:buChar char="-"/>
            </a:pPr>
            <a:r>
              <a:rPr lang="vi-VN" sz="1600" dirty="0"/>
              <a:t>Người lao động nước ngoài thường có thời gian làm việc tại Việt Nam không dài.</a:t>
            </a:r>
          </a:p>
          <a:p>
            <a:pPr marL="285750" indent="-285750" algn="just">
              <a:buFontTx/>
              <a:buChar char="-"/>
            </a:pPr>
            <a:r>
              <a:rPr lang="vi-VN" sz="1600" dirty="0"/>
              <a:t>Pháp luật của nhiều nước cũng không quy định về quyền tham gia công đoàn của người nước ngoài.</a:t>
            </a:r>
          </a:p>
          <a:p>
            <a:pPr marL="285750" indent="-285750" algn="just">
              <a:buFontTx/>
              <a:buChar char="-"/>
            </a:pPr>
            <a:r>
              <a:rPr lang="vi-VN" sz="1600" dirty="0"/>
              <a:t>Rào cản về ngôn ngữ là vấn đề người nước ngoài sẽ gặp phải khi họ tham gia vì họ không hiểu được các quy định và quyền lợi khi gia nhập tổ chức</a:t>
            </a:r>
            <a:endParaRPr lang="en-US" sz="1600" dirty="0"/>
          </a:p>
        </p:txBody>
      </p:sp>
    </p:spTree>
    <p:extLst>
      <p:ext uri="{BB962C8B-B14F-4D97-AF65-F5344CB8AC3E}">
        <p14:creationId xmlns:p14="http://schemas.microsoft.com/office/powerpoint/2010/main" val="548443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49" y="1350633"/>
            <a:ext cx="8658225" cy="4278094"/>
          </a:xfrm>
          <a:prstGeom prst="rect">
            <a:avLst/>
          </a:prstGeom>
        </p:spPr>
        <p:txBody>
          <a:bodyPr wrap="square">
            <a:spAutoFit/>
          </a:bodyPr>
          <a:lstStyle/>
          <a:p>
            <a:pPr marL="285750" indent="-285750" algn="just">
              <a:buFontTx/>
              <a:buChar char="-"/>
            </a:pPr>
            <a:r>
              <a:rPr lang="en-US" sz="1600" dirty="0">
                <a:latin typeface="Arial" panose="020B0604020202020204" pitchFamily="34" charset="0"/>
                <a:cs typeface="Arial" panose="020B0604020202020204" pitchFamily="34" charset="0"/>
              </a:rPr>
              <a:t>C</a:t>
            </a:r>
            <a:r>
              <a:rPr lang="vi-VN" sz="1600" dirty="0">
                <a:latin typeface="Arial" panose="020B0604020202020204" pitchFamily="34" charset="0"/>
                <a:cs typeface="Arial" panose="020B0604020202020204" pitchFamily="34" charset="0"/>
              </a:rPr>
              <a:t>ông đoàn được thành lập với mục tiêu đảm bảo quyền và lợi ích hợp pháp, chính đáng của người lao động</a:t>
            </a:r>
            <a:r>
              <a:rPr lang="en-US" sz="1600" dirty="0">
                <a:latin typeface="Arial" panose="020B0604020202020204" pitchFamily="34" charset="0"/>
                <a:cs typeface="Arial" panose="020B0604020202020204" pitchFamily="34" charset="0"/>
              </a:rPr>
              <a:t>. Do </a:t>
            </a:r>
            <a:r>
              <a:rPr lang="en-US" sz="1600" dirty="0" err="1">
                <a:latin typeface="Arial" panose="020B0604020202020204" pitchFamily="34" charset="0"/>
                <a:cs typeface="Arial" panose="020B0604020202020204" pitchFamily="34" charset="0"/>
              </a:rPr>
              <a:t>đó</a:t>
            </a:r>
            <a:r>
              <a:rPr lang="en-US" sz="1600" dirty="0">
                <a:latin typeface="Arial" panose="020B0604020202020204" pitchFamily="34" charset="0"/>
                <a:cs typeface="Arial" panose="020B0604020202020204" pitchFamily="34" charset="0"/>
              </a:rPr>
              <a:t>, q</a:t>
            </a:r>
            <a:r>
              <a:rPr lang="vi-VN" sz="1600" dirty="0">
                <a:latin typeface="Arial" panose="020B0604020202020204" pitchFamily="34" charset="0"/>
                <a:cs typeface="Arial" panose="020B0604020202020204" pitchFamily="34" charset="0"/>
              </a:rPr>
              <a:t>uỹ Công đoàn phải sử dụng đúng mục đích là sử dụng cho người lao động và đảm bảo nguyên tắc bình đẳng cho mọi thành viên trong tổ chức công đoàn cơ sở</a:t>
            </a:r>
            <a:endParaRPr lang="en-US" sz="1600" dirty="0">
              <a:latin typeface="Arial" panose="020B0604020202020204" pitchFamily="34" charset="0"/>
              <a:cs typeface="Arial" panose="020B0604020202020204" pitchFamily="34" charset="0"/>
            </a:endParaRPr>
          </a:p>
          <a:p>
            <a:pPr marL="285750" indent="-285750" algn="just"/>
            <a:r>
              <a:rPr lang="vi-VN"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a:t>
            </a:r>
            <a:r>
              <a:rPr lang="vi-VN" sz="1600" dirty="0">
                <a:latin typeface="Arial" panose="020B0604020202020204" pitchFamily="34" charset="0"/>
                <a:cs typeface="Arial" panose="020B0604020202020204" pitchFamily="34" charset="0"/>
              </a:rPr>
              <a:t>Xây dựng nhà ở xã hội là chủ trương của nhà nước để phục vụ cho nhiều đối tượng như người có thu nhập thấp, người nghèo, người có công với cách mạng...chứ không phải phục vụ riêng cho người lao động. Do đó, nguồn kinh phí xây dựng phải từ ngân sách nhà nước. Trong TH Tổng Liên đoàn cần xây dựng nhà ở</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xã</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hội</a:t>
            </a:r>
            <a:r>
              <a:rPr lang="vi-VN" sz="1600" dirty="0">
                <a:latin typeface="Arial" panose="020B0604020202020204" pitchFamily="34" charset="0"/>
                <a:cs typeface="Arial" panose="020B0604020202020204" pitchFamily="34" charset="0"/>
              </a:rPr>
              <a:t> cho người lao động thì phải lấy từ nguồn ngân sách nhà nước và tách biệt hoàn toàn khỏi quỹ Công đoàn.</a:t>
            </a:r>
          </a:p>
          <a:p>
            <a:pPr marL="285750" indent="-285750" algn="just">
              <a:buFontTx/>
              <a:buChar char="-"/>
            </a:pPr>
            <a:r>
              <a:rPr lang="vi-VN" sz="1600" dirty="0">
                <a:latin typeface="Arial" panose="020B0604020202020204" pitchFamily="34" charset="0"/>
                <a:cs typeface="Arial" panose="020B0604020202020204" pitchFamily="34" charset="0"/>
              </a:rPr>
              <a:t>Theo báo cáo của Kiểm toán nhà nước, tổng dư nợ đến hết năm 2021 của quỹ lên tới 899,5 tỷ đồng để thực hiện các dự án thiết chế công đoàn. Trong đó có nhiều dự án khó có thể thu hồi hoặc không thể thu hồi. Năm 2016, BCH TLĐ ban hành Nghị quyết số 9c/NQ-BCH về điều chỉnh giảm tỷ trọng chi hành chính, hoạt động phong trào tại các cấp công đoàn (Nghị quyết 9c/NQ-BCH) để tạo nguồn kinh phí đầu tư xây dựng các thiết chế công đoàn phục vụ đoàn viên, công nhân, lao động các khu công nghiệp khu chế xuất. Đến năm 2020, tổng số tiền thu được là 1,929 tỷ đồng trong đó giải ngân là 214 tỷ đồng. </a:t>
            </a:r>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sym typeface="Wingdings" panose="05000000000000000000" pitchFamily="2" charset="2"/>
              </a:rPr>
              <a:t> Q</a:t>
            </a:r>
            <a:r>
              <a:rPr lang="vi-VN" sz="1600" dirty="0">
                <a:latin typeface="Arial" panose="020B0604020202020204" pitchFamily="34" charset="0"/>
                <a:cs typeface="Arial" panose="020B0604020202020204" pitchFamily="34" charset="0"/>
              </a:rPr>
              <a:t>uỹ kết dư quá nhiều và sử dụng không đúng mục đích, không hiệu quả</a:t>
            </a:r>
            <a:endParaRPr lang="en-US" sz="1600" dirty="0">
              <a:latin typeface="Arial" panose="020B0604020202020204" pitchFamily="34" charset="0"/>
              <a:cs typeface="Arial" panose="020B0604020202020204" pitchFamily="34" charset="0"/>
            </a:endParaRPr>
          </a:p>
        </p:txBody>
      </p:sp>
      <p:sp>
        <p:nvSpPr>
          <p:cNvPr id="4" name="TextBox 3"/>
          <p:cNvSpPr txBox="1"/>
          <p:nvPr/>
        </p:nvSpPr>
        <p:spPr>
          <a:xfrm>
            <a:off x="1481732" y="83128"/>
            <a:ext cx="6180538" cy="369332"/>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ĐÓNG GÓP Ý KIẾN CHO DỰ THẢO LUẬT CÔNG ĐOÀN</a:t>
            </a:r>
          </a:p>
        </p:txBody>
      </p:sp>
      <p:sp>
        <p:nvSpPr>
          <p:cNvPr id="7" name="Snip Diagonal Corner Rectangle 6"/>
          <p:cNvSpPr/>
          <p:nvPr/>
        </p:nvSpPr>
        <p:spPr>
          <a:xfrm>
            <a:off x="43874" y="500084"/>
            <a:ext cx="8985826" cy="600945"/>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Arial" panose="020B0604020202020204" pitchFamily="34" charset="0"/>
                <a:cs typeface="Arial" panose="020B0604020202020204" pitchFamily="34" charset="0"/>
              </a:rPr>
              <a:t>Vấn</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đề</a:t>
            </a:r>
            <a:r>
              <a:rPr lang="en-US" sz="1600" b="1" dirty="0">
                <a:solidFill>
                  <a:schemeClr val="tx1"/>
                </a:solidFill>
                <a:latin typeface="Arial" panose="020B0604020202020204" pitchFamily="34" charset="0"/>
                <a:cs typeface="Arial" panose="020B0604020202020204" pitchFamily="34" charset="0"/>
              </a:rPr>
              <a:t> 6: </a:t>
            </a:r>
            <a:r>
              <a:rPr lang="vi-VN" sz="1600" b="1" dirty="0">
                <a:solidFill>
                  <a:schemeClr val="tx1"/>
                </a:solidFill>
                <a:cs typeface="Arial" panose="020B0604020202020204" pitchFamily="34" charset="0"/>
              </a:rPr>
              <a:t>Bổ sung quy định về sử dụng quỹ công đoàn để xây nhà ở xã hội, nhà công vụ, chi hoạt động xã hội, từ thiện và chi cho các nhiệm vụ khác</a:t>
            </a:r>
          </a:p>
        </p:txBody>
      </p:sp>
      <p:sp>
        <p:nvSpPr>
          <p:cNvPr id="16" name="TextBox 15"/>
          <p:cNvSpPr txBox="1"/>
          <p:nvPr/>
        </p:nvSpPr>
        <p:spPr>
          <a:xfrm>
            <a:off x="102900" y="1108512"/>
            <a:ext cx="8867774" cy="338554"/>
          </a:xfrm>
          <a:prstGeom prst="rect">
            <a:avLst/>
          </a:prstGeom>
          <a:noFill/>
        </p:spPr>
        <p:txBody>
          <a:bodyPr wrap="square" rtlCol="0">
            <a:spAutoFit/>
          </a:bodyPr>
          <a:lstStyle/>
          <a:p>
            <a:pPr marL="171450" indent="-171450">
              <a:buFont typeface="Wingdings" panose="05000000000000000000" pitchFamily="2" charset="2"/>
              <a:buChar char="§"/>
            </a:pPr>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dirty="0">
                <a:latin typeface="Arial" panose="020B0604020202020204" pitchFamily="34" charset="0"/>
                <a:cs typeface="Arial" panose="020B0604020202020204" pitchFamily="34" charset="0"/>
              </a:rPr>
              <a:t>:    </a:t>
            </a:r>
          </a:p>
        </p:txBody>
      </p:sp>
      <p:sp>
        <p:nvSpPr>
          <p:cNvPr id="32" name="Down Arrow 31"/>
          <p:cNvSpPr/>
          <p:nvPr/>
        </p:nvSpPr>
        <p:spPr>
          <a:xfrm rot="16200000">
            <a:off x="26338" y="5717796"/>
            <a:ext cx="662071" cy="2378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76316" y="5603440"/>
            <a:ext cx="1188146" cy="338554"/>
          </a:xfrm>
          <a:prstGeom prst="rect">
            <a:avLst/>
          </a:prstGeom>
          <a:noFill/>
        </p:spPr>
        <p:txBody>
          <a:bodyPr wrap="none" rtlCol="0">
            <a:spAutoFit/>
          </a:bodyPr>
          <a:lstStyle/>
          <a:p>
            <a:r>
              <a:rPr lang="en-US" sz="1600" b="1" u="sng" dirty="0" err="1">
                <a:latin typeface="Arial" panose="020B0604020202020204" pitchFamily="34" charset="0"/>
                <a:cs typeface="Arial" panose="020B0604020202020204" pitchFamily="34" charset="0"/>
              </a:rPr>
              <a:t>Kiến</a:t>
            </a:r>
            <a:r>
              <a:rPr lang="en-US" sz="1600" b="1" u="sng" dirty="0">
                <a:latin typeface="Arial" panose="020B0604020202020204" pitchFamily="34" charset="0"/>
                <a:cs typeface="Arial" panose="020B0604020202020204" pitchFamily="34" charset="0"/>
              </a:rPr>
              <a:t> </a:t>
            </a:r>
            <a:r>
              <a:rPr lang="en-US" sz="1600" b="1" u="sng" dirty="0" err="1">
                <a:latin typeface="Arial" panose="020B0604020202020204" pitchFamily="34" charset="0"/>
                <a:cs typeface="Arial" panose="020B0604020202020204" pitchFamily="34" charset="0"/>
              </a:rPr>
              <a:t>nghị</a:t>
            </a:r>
            <a:r>
              <a:rPr lang="en-US" sz="1600" b="1" u="sng" dirty="0">
                <a:latin typeface="Arial" panose="020B0604020202020204" pitchFamily="34" charset="0"/>
                <a:cs typeface="Arial" panose="020B0604020202020204" pitchFamily="34" charset="0"/>
              </a:rPr>
              <a:t>:</a:t>
            </a:r>
          </a:p>
        </p:txBody>
      </p:sp>
      <p:sp>
        <p:nvSpPr>
          <p:cNvPr id="34" name="Rectangle 33"/>
          <p:cNvSpPr/>
          <p:nvPr/>
        </p:nvSpPr>
        <p:spPr>
          <a:xfrm>
            <a:off x="552516" y="5941994"/>
            <a:ext cx="8717251" cy="830997"/>
          </a:xfrm>
          <a:prstGeom prst="rect">
            <a:avLst/>
          </a:prstGeom>
        </p:spPr>
        <p:txBody>
          <a:bodyPr wrap="square">
            <a:spAutoFit/>
          </a:bodyPr>
          <a:lstStyle/>
          <a:p>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Bỏ</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về</a:t>
            </a:r>
            <a:r>
              <a:rPr lang="en-US" sz="1600" b="1" dirty="0">
                <a:latin typeface="Arial" panose="020B0604020202020204" pitchFamily="34" charset="0"/>
                <a:cs typeface="Arial" panose="020B0604020202020204" pitchFamily="34" charset="0"/>
              </a:rPr>
              <a:t> chi </a:t>
            </a:r>
            <a:r>
              <a:rPr lang="en-US" sz="1600" b="1" dirty="0" err="1">
                <a:latin typeface="Arial" panose="020B0604020202020204" pitchFamily="34" charset="0"/>
                <a:cs typeface="Arial" panose="020B0604020202020204" pitchFamily="34" charset="0"/>
              </a:rPr>
              <a:t>quỹ</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r>
              <a:rPr lang="vi-VN" sz="1600" b="1" dirty="0">
                <a:latin typeface="Arial" panose="020B0604020202020204" pitchFamily="34" charset="0"/>
                <a:cs typeface="Arial" panose="020B0604020202020204" pitchFamily="34" charset="0"/>
              </a:rPr>
              <a:t>xây nhà ở xã hội, nhà công vụ, chi hoạt động xã hội, từ thiện và chi cho các nhiệm vụ </a:t>
            </a:r>
            <a:r>
              <a:rPr lang="en-US" sz="1600" b="1" dirty="0" err="1">
                <a:latin typeface="Arial" panose="020B0604020202020204" pitchFamily="34" charset="0"/>
                <a:cs typeface="Arial" panose="020B0604020202020204" pitchFamily="34" charset="0"/>
              </a:rPr>
              <a:t>khác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trong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trường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hợp</a:t>
            </a:r>
            <a:r>
              <a:rPr lang="en-US" sz="1600" b="1" dirty="0">
                <a:latin typeface="Arial" panose="020B0604020202020204" pitchFamily="34" charset="0"/>
                <a:cs typeface="Arial" panose="020B0604020202020204" pitchFamily="34" charset="0"/>
              </a:rPr>
              <a:t> TLĐ </a:t>
            </a:r>
            <a:r>
              <a:rPr lang="en-US" sz="1600" b="1" dirty="0" err="1">
                <a:latin typeface="Arial" panose="020B0604020202020204" pitchFamily="34" charset="0"/>
                <a:cs typeface="Arial" panose="020B0604020202020204" pitchFamily="34" charset="0"/>
              </a:rPr>
              <a:t>xây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dựng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nhà</a:t>
            </a:r>
            <a:r>
              <a:rPr lang="en-US" sz="1600" b="1" dirty="0">
                <a:latin typeface="Arial" panose="020B0604020202020204" pitchFamily="34" charset="0"/>
                <a:cs typeface="Arial" panose="020B0604020202020204" pitchFamily="34" charset="0"/>
              </a:rPr>
              <a:t> ở XH </a:t>
            </a:r>
            <a:r>
              <a:rPr lang="en-US" sz="1600" b="1" dirty="0" err="1">
                <a:latin typeface="Arial" panose="020B0604020202020204" pitchFamily="34" charset="0"/>
                <a:cs typeface="Arial" panose="020B0604020202020204" pitchFamily="34" charset="0"/>
              </a:rPr>
              <a:t>thì</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phải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lấy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từ</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nguồn</a:t>
            </a:r>
            <a:r>
              <a:rPr lang="en-US" sz="1600" b="1" dirty="0">
                <a:latin typeface="Arial" panose="020B0604020202020204" pitchFamily="34" charset="0"/>
                <a:cs typeface="Arial" panose="020B0604020202020204" pitchFamily="34" charset="0"/>
              </a:rPr>
              <a:t> NSNN </a:t>
            </a:r>
            <a:r>
              <a:rPr lang="en-US" sz="1600" b="1" dirty="0" err="1">
                <a:latin typeface="Arial" panose="020B0604020202020204" pitchFamily="34" charset="0"/>
                <a:cs typeface="Arial" panose="020B0604020202020204" pitchFamily="34" charset="0"/>
              </a:rPr>
              <a:t>và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quản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lý</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tách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biệt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khỏi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quỹ</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0852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49" y="1748689"/>
            <a:ext cx="8658225" cy="2062103"/>
          </a:xfrm>
          <a:prstGeom prst="rect">
            <a:avLst/>
          </a:prstGeom>
        </p:spPr>
        <p:txBody>
          <a:bodyPr wrap="square">
            <a:spAutoFit/>
          </a:bodyPr>
          <a:lstStyle/>
          <a:p>
            <a:pPr marL="285750" indent="-285750" algn="just">
              <a:buFontTx/>
              <a:buChar char="-"/>
            </a:pPr>
            <a:r>
              <a:rPr lang="en-US" sz="1600" dirty="0" err="1">
                <a:latin typeface="Arial" panose="020B0604020202020204" pitchFamily="34" charset="0"/>
                <a:cs typeface="Arial" panose="020B0604020202020204" pitchFamily="34" charset="0"/>
              </a:rPr>
              <a:t>Dự</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thảo</a:t>
            </a:r>
            <a:r>
              <a:rPr lang="en-US" sz="1600" dirty="0">
                <a:latin typeface="Arial" panose="020B0604020202020204" pitchFamily="34" charset="0"/>
                <a:cs typeface="Arial" panose="020B0604020202020204" pitchFamily="34" charset="0"/>
              </a:rPr>
              <a:t> </a:t>
            </a:r>
            <a:r>
              <a:rPr lang="vi-VN" sz="1600" dirty="0">
                <a:latin typeface="Arial" panose="020B0604020202020204" pitchFamily="34" charset="0"/>
                <a:cs typeface="Arial" panose="020B0604020202020204" pitchFamily="34" charset="0"/>
              </a:rPr>
              <a:t>không quy định rõ trường hợp nào cơ quan, doanh nghiệp cung cấp thông tin, tài liệu để đảm bảo quyền cá nhân không bị xâm hại và không vượt quá giới hạn của Bộ Luật Lao động.</a:t>
            </a:r>
            <a:endParaRPr lang="en-US" sz="1600" dirty="0">
              <a:latin typeface="Arial" panose="020B0604020202020204" pitchFamily="34" charset="0"/>
              <a:cs typeface="Arial" panose="020B0604020202020204" pitchFamily="34" charset="0"/>
            </a:endParaRPr>
          </a:p>
          <a:p>
            <a:pPr marL="285750" indent="-285750" algn="just">
              <a:buFontTx/>
              <a:buChar char="-"/>
            </a:pPr>
            <a:r>
              <a:rPr lang="en-US" sz="1600" dirty="0">
                <a:latin typeface="Arial" panose="020B0604020202020204" pitchFamily="34" charset="0"/>
                <a:cs typeface="Arial" panose="020B0604020202020204" pitchFamily="34" charset="0"/>
              </a:rPr>
              <a:t>Theo </a:t>
            </a:r>
            <a:r>
              <a:rPr lang="en-US" sz="1600" dirty="0" err="1">
                <a:latin typeface="Arial" panose="020B0604020202020204" pitchFamily="34" charset="0"/>
                <a:cs typeface="Arial" panose="020B0604020202020204" pitchFamily="34" charset="0"/>
              </a:rPr>
              <a:t>quy</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định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về</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thanh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kiểm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giám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sát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thì</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các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hoạt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động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này</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thực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hiện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theo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nguyên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tắc</a:t>
            </a:r>
            <a:r>
              <a:rPr lang="en-US" sz="1600" dirty="0">
                <a:latin typeface="Arial" panose="020B0604020202020204" pitchFamily="34" charset="0"/>
                <a:cs typeface="Arial" panose="020B0604020202020204" pitchFamily="34" charset="0"/>
              </a:rPr>
              <a:t>:</a:t>
            </a:r>
          </a:p>
          <a:p>
            <a:pPr algn="just"/>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Định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kỳ</a:t>
            </a:r>
            <a:r>
              <a:rPr lang="en-US" sz="1600" dirty="0">
                <a:latin typeface="Arial" panose="020B0604020202020204" pitchFamily="34" charset="0"/>
                <a:cs typeface="Arial" panose="020B0604020202020204" pitchFamily="34" charset="0"/>
              </a:rPr>
              <a:t>: 1 </a:t>
            </a:r>
            <a:r>
              <a:rPr lang="en-US" sz="1600" dirty="0" err="1">
                <a:latin typeface="Arial" panose="020B0604020202020204" pitchFamily="34" charset="0"/>
                <a:cs typeface="Arial" panose="020B0604020202020204" pitchFamily="34" charset="0"/>
              </a:rPr>
              <a:t>lần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năm</a:t>
            </a:r>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Đột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xuất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phát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hiện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vấn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đề</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sai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phạm</a:t>
            </a:r>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Tuy</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nhiên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dự</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thảo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không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quy</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định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về</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nguyên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tắc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nêu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trên</a:t>
            </a:r>
            <a:endParaRPr lang="en-US" sz="1600" dirty="0">
              <a:latin typeface="Arial" panose="020B0604020202020204" pitchFamily="34" charset="0"/>
              <a:cs typeface="Arial" panose="020B0604020202020204" pitchFamily="34" charset="0"/>
            </a:endParaRPr>
          </a:p>
        </p:txBody>
      </p:sp>
      <p:sp>
        <p:nvSpPr>
          <p:cNvPr id="4" name="TextBox 3"/>
          <p:cNvSpPr txBox="1"/>
          <p:nvPr/>
        </p:nvSpPr>
        <p:spPr>
          <a:xfrm>
            <a:off x="1481732" y="83128"/>
            <a:ext cx="6180538" cy="369332"/>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ĐÓNG GÓP Ý KIẾN CHO DỰ THẢO LUẬT CÔNG ĐOÀN</a:t>
            </a:r>
          </a:p>
        </p:txBody>
      </p:sp>
      <p:sp>
        <p:nvSpPr>
          <p:cNvPr id="7" name="Snip Diagonal Corner Rectangle 6"/>
          <p:cNvSpPr/>
          <p:nvPr/>
        </p:nvSpPr>
        <p:spPr>
          <a:xfrm>
            <a:off x="43874" y="500083"/>
            <a:ext cx="8985826" cy="910051"/>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Arial" panose="020B0604020202020204" pitchFamily="34" charset="0"/>
                <a:cs typeface="Arial" panose="020B0604020202020204" pitchFamily="34" charset="0"/>
              </a:rPr>
              <a:t>Vấn</a:t>
            </a:r>
            <a:r>
              <a:rPr lang="en-US" sz="1600" b="1" dirty="0">
                <a:solidFill>
                  <a:schemeClr val="tx1"/>
                </a:solidFill>
                <a:latin typeface="Arial" panose="020B0604020202020204" pitchFamily="34" charset="0"/>
                <a:cs typeface="Arial" panose="020B0604020202020204" pitchFamily="34" charset="0"/>
              </a:rPr>
              <a:t> </a:t>
            </a:r>
            <a:r>
              <a:rPr lang="en-US" sz="1600" b="1" dirty="0" err="1">
                <a:solidFill>
                  <a:schemeClr val="tx1"/>
                </a:solidFill>
                <a:latin typeface="Arial" panose="020B0604020202020204" pitchFamily="34" charset="0"/>
                <a:cs typeface="Arial" panose="020B0604020202020204" pitchFamily="34" charset="0"/>
              </a:rPr>
              <a:t>đề</a:t>
            </a:r>
            <a:r>
              <a:rPr lang="en-US" sz="1600" b="1" dirty="0">
                <a:solidFill>
                  <a:schemeClr val="tx1"/>
                </a:solidFill>
                <a:latin typeface="Arial" panose="020B0604020202020204" pitchFamily="34" charset="0"/>
                <a:cs typeface="Arial" panose="020B0604020202020204" pitchFamily="34" charset="0"/>
              </a:rPr>
              <a:t> 7: </a:t>
            </a:r>
            <a:r>
              <a:rPr lang="vi-VN" sz="1600" b="1" dirty="0">
                <a:solidFill>
                  <a:schemeClr val="tx1"/>
                </a:solidFill>
                <a:cs typeface="Arial" panose="020B0604020202020204" pitchFamily="34" charset="0"/>
              </a:rPr>
              <a:t>Bổ sung quy định về hoạt động giám sát của Công đoàn trong đó cơ quan, doanh nghiệp phải cung cấp thông tin, tài liệu khi Công đoàn thực hiện giám sát yêu cầu. Đồng thời, chưa có quy định cụ thể về tần suất giám sát cơ quan, doanh nghiệp</a:t>
            </a:r>
          </a:p>
        </p:txBody>
      </p:sp>
      <p:sp>
        <p:nvSpPr>
          <p:cNvPr id="16" name="TextBox 15"/>
          <p:cNvSpPr txBox="1"/>
          <p:nvPr/>
        </p:nvSpPr>
        <p:spPr>
          <a:xfrm>
            <a:off x="102900" y="1410135"/>
            <a:ext cx="8867774" cy="338554"/>
          </a:xfrm>
          <a:prstGeom prst="rect">
            <a:avLst/>
          </a:prstGeom>
          <a:noFill/>
        </p:spPr>
        <p:txBody>
          <a:bodyPr wrap="square" rtlCol="0">
            <a:spAutoFit/>
          </a:bodyPr>
          <a:lstStyle/>
          <a:p>
            <a:pPr marL="171450" indent="-171450">
              <a:buFont typeface="Wingdings" panose="05000000000000000000" pitchFamily="2" charset="2"/>
              <a:buChar char="§"/>
            </a:pPr>
            <a:r>
              <a:rPr lang="en-US" sz="1600" b="1" dirty="0" err="1">
                <a:latin typeface="Arial" panose="020B0604020202020204" pitchFamily="34" charset="0"/>
                <a:cs typeface="Arial" panose="020B0604020202020204" pitchFamily="34" charset="0"/>
              </a:rPr>
              <a:t>Nhận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xét</a:t>
            </a:r>
            <a:r>
              <a:rPr lang="en-US" sz="1600" dirty="0">
                <a:latin typeface="Arial" panose="020B0604020202020204" pitchFamily="34" charset="0"/>
                <a:cs typeface="Arial" panose="020B0604020202020204" pitchFamily="34" charset="0"/>
              </a:rPr>
              <a:t>:    </a:t>
            </a:r>
          </a:p>
        </p:txBody>
      </p:sp>
      <p:sp>
        <p:nvSpPr>
          <p:cNvPr id="32" name="Down Arrow 31"/>
          <p:cNvSpPr/>
          <p:nvPr/>
        </p:nvSpPr>
        <p:spPr>
          <a:xfrm>
            <a:off x="4016253" y="3967241"/>
            <a:ext cx="1364917" cy="276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193024" y="4263894"/>
            <a:ext cx="1188146"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Kiến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nghị</a:t>
            </a:r>
            <a:r>
              <a:rPr lang="en-US" sz="1600" b="1" dirty="0">
                <a:latin typeface="Arial" panose="020B0604020202020204" pitchFamily="34" charset="0"/>
                <a:cs typeface="Arial" panose="020B0604020202020204" pitchFamily="34" charset="0"/>
              </a:rPr>
              <a:t>:</a:t>
            </a:r>
          </a:p>
        </p:txBody>
      </p:sp>
      <p:sp>
        <p:nvSpPr>
          <p:cNvPr id="34" name="Rectangle 33"/>
          <p:cNvSpPr/>
          <p:nvPr/>
        </p:nvSpPr>
        <p:spPr>
          <a:xfrm>
            <a:off x="426749" y="4622876"/>
            <a:ext cx="8717251" cy="1569660"/>
          </a:xfrm>
          <a:prstGeom prst="rect">
            <a:avLst/>
          </a:prstGeom>
        </p:spPr>
        <p:txBody>
          <a:bodyPr wrap="square">
            <a:spAutoFit/>
          </a:bodyPr>
          <a:lstStyle/>
          <a:p>
            <a:pPr marL="342900" indent="-342900">
              <a:buAutoNum type="arabicPeriod"/>
            </a:pP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cụ</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thể</a:t>
            </a:r>
            <a:r>
              <a:rPr lang="en-US" sz="1600" b="1" dirty="0">
                <a:latin typeface="Arial" panose="020B0604020202020204" pitchFamily="34" charset="0"/>
                <a:cs typeface="Arial" panose="020B0604020202020204" pitchFamily="34" charset="0"/>
              </a:rPr>
              <a:t> </a:t>
            </a:r>
            <a:r>
              <a:rPr lang="vi-VN" sz="1600" b="1" dirty="0">
                <a:latin typeface="Arial" panose="020B0604020202020204" pitchFamily="34" charset="0"/>
                <a:cs typeface="Arial" panose="020B0604020202020204" pitchFamily="34" charset="0"/>
              </a:rPr>
              <a:t>trường hợp nào cơ quan, doanh nghiệp cung cấp thông tin, tài liệu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thực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hiện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giám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cơ</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quan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doanh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nghiệp</a:t>
            </a:r>
            <a:endParaRPr lang="en-US" sz="1600" b="1" dirty="0">
              <a:latin typeface="Arial" panose="020B0604020202020204" pitchFamily="34" charset="0"/>
              <a:cs typeface="Arial" panose="020B0604020202020204" pitchFamily="34" charset="0"/>
            </a:endParaRPr>
          </a:p>
          <a:p>
            <a:pPr marL="342900" indent="-342900">
              <a:buAutoNum type="arabicPeriod"/>
            </a:pPr>
            <a:r>
              <a:rPr lang="en-US" sz="1600" b="1" dirty="0" err="1">
                <a:latin typeface="Arial" panose="020B0604020202020204" pitchFamily="34" charset="0"/>
                <a:cs typeface="Arial" panose="020B0604020202020204" pitchFamily="34" charset="0"/>
              </a:rPr>
              <a:t>Quy</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nguyên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tắc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thực</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hiện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giám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của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Công</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đoàn</a:t>
            </a:r>
            <a:r>
              <a:rPr lang="en-US" sz="1600" b="1" dirty="0">
                <a:latin typeface="Arial" panose="020B0604020202020204" pitchFamily="34" charset="0"/>
                <a:cs typeface="Arial" panose="020B0604020202020204" pitchFamily="34" charset="0"/>
              </a:rPr>
              <a:t>:</a:t>
            </a:r>
          </a:p>
          <a:p>
            <a:pPr algn="just"/>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Định</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kỳ</a:t>
            </a:r>
            <a:r>
              <a:rPr lang="en-US" sz="1600" b="1" dirty="0">
                <a:latin typeface="Arial" panose="020B0604020202020204" pitchFamily="34" charset="0"/>
                <a:cs typeface="Arial" panose="020B0604020202020204" pitchFamily="34" charset="0"/>
              </a:rPr>
              <a:t>: 1 </a:t>
            </a:r>
            <a:r>
              <a:rPr lang="en-US" sz="1600" b="1" dirty="0" err="1">
                <a:latin typeface="Arial" panose="020B0604020202020204" pitchFamily="34" charset="0"/>
                <a:cs typeface="Arial" panose="020B0604020202020204" pitchFamily="34" charset="0"/>
              </a:rPr>
              <a:t>lần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năm</a:t>
            </a:r>
            <a:endParaRPr lang="en-US" sz="1600" b="1" dirty="0">
              <a:latin typeface="Arial" panose="020B0604020202020204" pitchFamily="34" charset="0"/>
              <a:cs typeface="Arial" panose="020B0604020202020204" pitchFamily="34" charset="0"/>
            </a:endParaRPr>
          </a:p>
          <a:p>
            <a:pPr algn="just"/>
            <a:r>
              <a:rPr lang="en-US" sz="1600" b="1" dirty="0">
                <a:latin typeface="Arial" panose="020B0604020202020204" pitchFamily="34" charset="0"/>
                <a:cs typeface="Arial" panose="020B0604020202020204" pitchFamily="34" charset="0"/>
              </a:rPr>
              <a:t>      + </a:t>
            </a:r>
            <a:r>
              <a:rPr lang="en-US" sz="1600" b="1" dirty="0" err="1">
                <a:latin typeface="Arial" panose="020B0604020202020204" pitchFamily="34" charset="0"/>
                <a:cs typeface="Arial" panose="020B0604020202020204" pitchFamily="34" charset="0"/>
              </a:rPr>
              <a:t>Đột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xuất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khi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phát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hiện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vấn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đề</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sai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phạm</a:t>
            </a:r>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724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TotalTime>
  <Words>1700</Words>
  <Application>Microsoft Office PowerPoint</Application>
  <PresentationFormat>On-screen Show (4:3)</PresentationFormat>
  <Paragraphs>88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Thi Hai Dang</dc:creator>
  <cp:lastModifiedBy>ADMIN</cp:lastModifiedBy>
  <cp:revision>22</cp:revision>
  <dcterms:created xsi:type="dcterms:W3CDTF">2024-03-29T02:08:17Z</dcterms:created>
  <dcterms:modified xsi:type="dcterms:W3CDTF">2024-04-10T04:43:38Z</dcterms:modified>
</cp:coreProperties>
</file>